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wdp" ContentType="image/vnd.ms-photo"/>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68" r:id="rId3"/>
    <p:sldId id="257" r:id="rId4"/>
    <p:sldId id="269" r:id="rId5"/>
    <p:sldId id="265" r:id="rId6"/>
    <p:sldId id="264" r:id="rId7"/>
    <p:sldId id="270" r:id="rId8"/>
    <p:sldId id="259" r:id="rId9"/>
    <p:sldId id="271" r:id="rId10"/>
    <p:sldId id="266" r:id="rId11"/>
    <p:sldId id="272" r:id="rId12"/>
    <p:sldId id="258" r:id="rId13"/>
    <p:sldId id="267" r:id="rId14"/>
    <p:sldId id="273" r:id="rId15"/>
    <p:sldId id="260" r:id="rId16"/>
    <p:sldId id="276" r:id="rId17"/>
    <p:sldId id="261" r:id="rId18"/>
    <p:sldId id="274" r:id="rId19"/>
    <p:sldId id="262" r:id="rId20"/>
    <p:sldId id="275" r:id="rId21"/>
    <p:sldId id="263" r:id="rId22"/>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214" autoAdjust="0"/>
  </p:normalViewPr>
  <p:slideViewPr>
    <p:cSldViewPr snapToGrid="0" snapToObjects="1">
      <p:cViewPr>
        <p:scale>
          <a:sx n="81" d="100"/>
          <a:sy n="81" d="100"/>
        </p:scale>
        <p:origin x="-1440" y="-1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B03604-CA34-9243-AC4C-28B9CCD93DD3}" type="datetimeFigureOut">
              <a:rPr lang="fr-FR" smtClean="0"/>
              <a:t>10/05/20</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3D7C7F-4736-AF45-A643-DC2CA8C10BF1}" type="slidenum">
              <a:rPr lang="fr-FR" smtClean="0"/>
              <a:t>‹#›</a:t>
            </a:fld>
            <a:endParaRPr lang="fr-FR"/>
          </a:p>
        </p:txBody>
      </p:sp>
    </p:spTree>
    <p:extLst>
      <p:ext uri="{BB962C8B-B14F-4D97-AF65-F5344CB8AC3E}">
        <p14:creationId xmlns:p14="http://schemas.microsoft.com/office/powerpoint/2010/main" val="77858237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228600" indent="-228600">
              <a:buAutoNum type="arabicParenR"/>
            </a:pPr>
            <a:r>
              <a:rPr lang="fr-FR" dirty="0" smtClean="0">
                <a:latin typeface="Times New Roman"/>
                <a:cs typeface="Times New Roman"/>
              </a:rPr>
              <a:t>Que</a:t>
            </a:r>
            <a:r>
              <a:rPr lang="fr-FR" baseline="0" dirty="0" smtClean="0">
                <a:latin typeface="Times New Roman"/>
                <a:cs typeface="Times New Roman"/>
              </a:rPr>
              <a:t> nous apprend l’arbre généalogique de Romulus et Remus sur les origines des Romains ? Quel rôle joue Troie ?</a:t>
            </a:r>
          </a:p>
          <a:p>
            <a:pPr marL="228600" indent="-228600">
              <a:buAutoNum type="arabicParenR"/>
            </a:pPr>
            <a:r>
              <a:rPr lang="fr-FR" baseline="0" dirty="0" smtClean="0">
                <a:latin typeface="Times New Roman"/>
                <a:cs typeface="Times New Roman"/>
              </a:rPr>
              <a:t>Pourquoi les deux jumeaux sont-ils appelés « fils de la louve  » ?</a:t>
            </a:r>
          </a:p>
          <a:p>
            <a:pPr marL="228600" indent="-228600">
              <a:buAutoNum type="arabicParenR"/>
            </a:pPr>
            <a:r>
              <a:rPr lang="fr-FR" baseline="0" dirty="0" smtClean="0">
                <a:latin typeface="Times New Roman"/>
                <a:cs typeface="Times New Roman"/>
              </a:rPr>
              <a:t>Pourquoi peut-on dire que Rome a été fondée fondée sur un </a:t>
            </a:r>
            <a:r>
              <a:rPr lang="fr-FR" baseline="0" dirty="0" smtClean="0">
                <a:latin typeface="Times New Roman"/>
                <a:cs typeface="Times New Roman"/>
              </a:rPr>
              <a:t>« fratricide » </a:t>
            </a:r>
            <a:r>
              <a:rPr lang="fr-FR" baseline="0" dirty="0" smtClean="0">
                <a:latin typeface="Times New Roman"/>
                <a:cs typeface="Times New Roman"/>
              </a:rPr>
              <a:t>?</a:t>
            </a:r>
          </a:p>
        </p:txBody>
      </p:sp>
      <p:sp>
        <p:nvSpPr>
          <p:cNvPr id="4" name="Espace réservé du numéro de diapositive 3"/>
          <p:cNvSpPr>
            <a:spLocks noGrp="1"/>
          </p:cNvSpPr>
          <p:nvPr>
            <p:ph type="sldNum" sz="quarter" idx="10"/>
          </p:nvPr>
        </p:nvSpPr>
        <p:spPr/>
        <p:txBody>
          <a:bodyPr/>
          <a:lstStyle/>
          <a:p>
            <a:fld id="{C63D7C7F-4736-AF45-A643-DC2CA8C10BF1}" type="slidenum">
              <a:rPr lang="fr-FR" smtClean="0"/>
              <a:t>3</a:t>
            </a:fld>
            <a:endParaRPr lang="fr-FR"/>
          </a:p>
        </p:txBody>
      </p:sp>
    </p:spTree>
    <p:extLst>
      <p:ext uri="{BB962C8B-B14F-4D97-AF65-F5344CB8AC3E}">
        <p14:creationId xmlns:p14="http://schemas.microsoft.com/office/powerpoint/2010/main" val="3239532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63D7C7F-4736-AF45-A643-DC2CA8C10BF1}" type="slidenum">
              <a:rPr lang="fr-FR" smtClean="0"/>
              <a:t>4</a:t>
            </a:fld>
            <a:endParaRPr lang="fr-FR"/>
          </a:p>
        </p:txBody>
      </p:sp>
    </p:spTree>
    <p:extLst>
      <p:ext uri="{BB962C8B-B14F-4D97-AF65-F5344CB8AC3E}">
        <p14:creationId xmlns:p14="http://schemas.microsoft.com/office/powerpoint/2010/main" val="32553846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228600" marR="0" indent="-228600" algn="l" defTabSz="457200" rtl="0" eaLnBrk="1" fontAlgn="auto" latinLnBrk="0" hangingPunct="1">
              <a:lnSpc>
                <a:spcPct val="100000"/>
              </a:lnSpc>
              <a:spcBef>
                <a:spcPts val="0"/>
              </a:spcBef>
              <a:spcAft>
                <a:spcPts val="0"/>
              </a:spcAft>
              <a:buClrTx/>
              <a:buSzTx/>
              <a:buFont typeface="+mj-lt"/>
              <a:buAutoNum type="arabicParenR" startAt="4"/>
              <a:tabLst/>
              <a:defRPr/>
            </a:pPr>
            <a:r>
              <a:rPr lang="fr-FR" baseline="0" dirty="0" smtClean="0">
                <a:latin typeface="Times New Roman"/>
                <a:cs typeface="Times New Roman"/>
              </a:rPr>
              <a:t>Pourquoi Romulus décide-t-il de faire enlever les Sabines ? Quelle est l’issue de cette péripétie ?</a:t>
            </a:r>
            <a:endParaRPr lang="fr-FR" dirty="0" smtClean="0">
              <a:latin typeface="Times New Roman"/>
              <a:cs typeface="Times New Roman"/>
            </a:endParaRPr>
          </a:p>
          <a:p>
            <a:endParaRPr lang="fr-FR" dirty="0"/>
          </a:p>
        </p:txBody>
      </p:sp>
      <p:sp>
        <p:nvSpPr>
          <p:cNvPr id="4" name="Espace réservé du numéro de diapositive 3"/>
          <p:cNvSpPr>
            <a:spLocks noGrp="1"/>
          </p:cNvSpPr>
          <p:nvPr>
            <p:ph type="sldNum" sz="quarter" idx="10"/>
          </p:nvPr>
        </p:nvSpPr>
        <p:spPr/>
        <p:txBody>
          <a:bodyPr/>
          <a:lstStyle/>
          <a:p>
            <a:fld id="{C63D7C7F-4736-AF45-A643-DC2CA8C10BF1}" type="slidenum">
              <a:rPr lang="fr-FR" smtClean="0"/>
              <a:t>6</a:t>
            </a:fld>
            <a:endParaRPr lang="fr-FR"/>
          </a:p>
        </p:txBody>
      </p:sp>
    </p:spTree>
    <p:extLst>
      <p:ext uri="{BB962C8B-B14F-4D97-AF65-F5344CB8AC3E}">
        <p14:creationId xmlns:p14="http://schemas.microsoft.com/office/powerpoint/2010/main" val="18036133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228600" lvl="0" indent="-228600">
              <a:buFont typeface="+mj-lt"/>
              <a:buAutoNum type="arabicParenR"/>
            </a:pPr>
            <a:r>
              <a:rPr lang="fr-FR" sz="1200" kern="1200" dirty="0" smtClean="0">
                <a:solidFill>
                  <a:schemeClr val="tx1"/>
                </a:solidFill>
                <a:effectLst/>
                <a:latin typeface="+mn-lt"/>
                <a:ea typeface="+mn-ea"/>
                <a:cs typeface="+mn-cs"/>
              </a:rPr>
              <a:t>Quels sont les différents peuples qui se sont installés en Italie et à Rome dès le VIIIe siècle ?</a:t>
            </a:r>
          </a:p>
          <a:p>
            <a:pPr marL="228600" lvl="0" indent="-228600">
              <a:buFont typeface="+mj-lt"/>
              <a:buAutoNum type="arabicParenR"/>
            </a:pPr>
            <a:r>
              <a:rPr lang="fr-FR" sz="1200" kern="1200" dirty="0" smtClean="0">
                <a:solidFill>
                  <a:schemeClr val="tx1"/>
                </a:solidFill>
                <a:effectLst/>
                <a:latin typeface="+mn-lt"/>
                <a:ea typeface="+mn-ea"/>
                <a:cs typeface="+mn-cs"/>
              </a:rPr>
              <a:t>Quelles étaient les conditions de vie </a:t>
            </a:r>
            <a:r>
              <a:rPr lang="fr-FR" sz="1200" kern="1200" dirty="0" smtClean="0">
                <a:solidFill>
                  <a:schemeClr val="tx1"/>
                </a:solidFill>
                <a:effectLst/>
                <a:latin typeface="+mn-lt"/>
                <a:ea typeface="+mn-ea"/>
                <a:cs typeface="+mn-cs"/>
              </a:rPr>
              <a:t>(habitations, activités, alimentation) des </a:t>
            </a:r>
            <a:r>
              <a:rPr lang="fr-FR" sz="1200" kern="1200" dirty="0" smtClean="0">
                <a:solidFill>
                  <a:schemeClr val="tx1"/>
                </a:solidFill>
                <a:effectLst/>
                <a:latin typeface="+mn-lt"/>
                <a:ea typeface="+mn-ea"/>
                <a:cs typeface="+mn-cs"/>
              </a:rPr>
              <a:t>premiers habitants de Rome </a:t>
            </a:r>
            <a:r>
              <a:rPr lang="fr-FR" sz="1200" kern="1200" dirty="0" smtClean="0">
                <a:solidFill>
                  <a:schemeClr val="tx1"/>
                </a:solidFill>
                <a:effectLst/>
                <a:latin typeface="+mn-lt"/>
                <a:ea typeface="+mn-ea"/>
                <a:cs typeface="+mn-cs"/>
              </a:rPr>
              <a:t>d’après</a:t>
            </a:r>
            <a:r>
              <a:rPr lang="fr-FR" sz="1200" kern="1200" baseline="0" dirty="0" smtClean="0">
                <a:solidFill>
                  <a:schemeClr val="tx1"/>
                </a:solidFill>
                <a:effectLst/>
                <a:latin typeface="+mn-lt"/>
                <a:ea typeface="+mn-ea"/>
                <a:cs typeface="+mn-cs"/>
              </a:rPr>
              <a:t> les indices retrouvés par</a:t>
            </a:r>
            <a:r>
              <a:rPr lang="fr-FR" sz="1200" kern="1200" dirty="0" smtClean="0">
                <a:solidFill>
                  <a:schemeClr val="tx1"/>
                </a:solidFill>
                <a:effectLst/>
                <a:latin typeface="+mn-lt"/>
                <a:ea typeface="+mn-ea"/>
                <a:cs typeface="+mn-cs"/>
              </a:rPr>
              <a:t> </a:t>
            </a:r>
            <a:r>
              <a:rPr lang="fr-FR" sz="1200" kern="1200" dirty="0" smtClean="0">
                <a:solidFill>
                  <a:schemeClr val="tx1"/>
                </a:solidFill>
                <a:effectLst/>
                <a:latin typeface="+mn-lt"/>
                <a:ea typeface="+mn-ea"/>
                <a:cs typeface="+mn-cs"/>
              </a:rPr>
              <a:t>les archéologues ?</a:t>
            </a:r>
          </a:p>
          <a:p>
            <a:endParaRPr lang="fr-FR" dirty="0"/>
          </a:p>
        </p:txBody>
      </p:sp>
      <p:sp>
        <p:nvSpPr>
          <p:cNvPr id="4" name="Espace réservé du numéro de diapositive 3"/>
          <p:cNvSpPr>
            <a:spLocks noGrp="1"/>
          </p:cNvSpPr>
          <p:nvPr>
            <p:ph type="sldNum" sz="quarter" idx="10"/>
          </p:nvPr>
        </p:nvSpPr>
        <p:spPr/>
        <p:txBody>
          <a:bodyPr/>
          <a:lstStyle/>
          <a:p>
            <a:fld id="{C63D7C7F-4736-AF45-A643-DC2CA8C10BF1}" type="slidenum">
              <a:rPr lang="fr-FR" smtClean="0"/>
              <a:t>8</a:t>
            </a:fld>
            <a:endParaRPr lang="fr-FR"/>
          </a:p>
        </p:txBody>
      </p:sp>
    </p:spTree>
    <p:extLst>
      <p:ext uri="{BB962C8B-B14F-4D97-AF65-F5344CB8AC3E}">
        <p14:creationId xmlns:p14="http://schemas.microsoft.com/office/powerpoint/2010/main" val="24775097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228600" lvl="0" indent="-228600">
              <a:buFont typeface="+mj-lt"/>
              <a:buAutoNum type="arabicParenR" startAt="3"/>
            </a:pPr>
            <a:r>
              <a:rPr lang="fr-FR" sz="1200" kern="1200" dirty="0" smtClean="0">
                <a:solidFill>
                  <a:schemeClr val="tx1"/>
                </a:solidFill>
                <a:effectLst/>
                <a:latin typeface="+mn-lt"/>
                <a:ea typeface="+mn-ea"/>
                <a:cs typeface="+mn-cs"/>
              </a:rPr>
              <a:t>Quels sont les aménagements réalisés par les rois étrusques dans la ville ?</a:t>
            </a:r>
          </a:p>
          <a:p>
            <a:pPr marL="228600" lvl="0" indent="-228600">
              <a:buFont typeface="+mj-lt"/>
              <a:buAutoNum type="arabicParenR" startAt="3"/>
            </a:pPr>
            <a:r>
              <a:rPr lang="fr-FR" sz="1200" kern="1200" dirty="0" smtClean="0">
                <a:solidFill>
                  <a:schemeClr val="tx1"/>
                </a:solidFill>
                <a:effectLst/>
                <a:latin typeface="+mn-lt"/>
                <a:ea typeface="+mn-ea"/>
                <a:cs typeface="+mn-cs"/>
              </a:rPr>
              <a:t>Comparez la légende de la fondation de Rome avec les vestiges retrouvés</a:t>
            </a:r>
          </a:p>
          <a:p>
            <a:endParaRPr lang="fr-FR" dirty="0"/>
          </a:p>
        </p:txBody>
      </p:sp>
      <p:sp>
        <p:nvSpPr>
          <p:cNvPr id="4" name="Espace réservé du numéro de diapositive 3"/>
          <p:cNvSpPr>
            <a:spLocks noGrp="1"/>
          </p:cNvSpPr>
          <p:nvPr>
            <p:ph type="sldNum" sz="quarter" idx="10"/>
          </p:nvPr>
        </p:nvSpPr>
        <p:spPr/>
        <p:txBody>
          <a:bodyPr/>
          <a:lstStyle/>
          <a:p>
            <a:fld id="{C63D7C7F-4736-AF45-A643-DC2CA8C10BF1}" type="slidenum">
              <a:rPr lang="fr-FR" smtClean="0"/>
              <a:t>10</a:t>
            </a:fld>
            <a:endParaRPr lang="fr-FR"/>
          </a:p>
        </p:txBody>
      </p:sp>
    </p:spTree>
    <p:extLst>
      <p:ext uri="{BB962C8B-B14F-4D97-AF65-F5344CB8AC3E}">
        <p14:creationId xmlns:p14="http://schemas.microsoft.com/office/powerpoint/2010/main" val="21028349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228600" indent="-228600">
              <a:buAutoNum type="arabicParenR"/>
            </a:pPr>
            <a:r>
              <a:rPr lang="fr-FR" dirty="0" smtClean="0">
                <a:latin typeface="Times New Roman"/>
                <a:cs typeface="Times New Roman"/>
              </a:rPr>
              <a:t>Quelles sont les conditions requises pour être citoyen ?</a:t>
            </a:r>
          </a:p>
          <a:p>
            <a:pPr marL="228600" indent="-228600">
              <a:buAutoNum type="arabicParenR"/>
            </a:pPr>
            <a:r>
              <a:rPr lang="fr-FR" dirty="0" smtClean="0">
                <a:latin typeface="Times New Roman"/>
                <a:cs typeface="Times New Roman"/>
              </a:rPr>
              <a:t>Quels sont leurs droits et devoirs ?</a:t>
            </a:r>
          </a:p>
        </p:txBody>
      </p:sp>
      <p:sp>
        <p:nvSpPr>
          <p:cNvPr id="4" name="Espace réservé du numéro de diapositive 3"/>
          <p:cNvSpPr>
            <a:spLocks noGrp="1"/>
          </p:cNvSpPr>
          <p:nvPr>
            <p:ph type="sldNum" sz="quarter" idx="10"/>
          </p:nvPr>
        </p:nvSpPr>
        <p:spPr/>
        <p:txBody>
          <a:bodyPr/>
          <a:lstStyle/>
          <a:p>
            <a:fld id="{C63D7C7F-4736-AF45-A643-DC2CA8C10BF1}" type="slidenum">
              <a:rPr lang="fr-FR" smtClean="0"/>
              <a:t>12</a:t>
            </a:fld>
            <a:endParaRPr lang="fr-FR"/>
          </a:p>
        </p:txBody>
      </p:sp>
    </p:spTree>
    <p:extLst>
      <p:ext uri="{BB962C8B-B14F-4D97-AF65-F5344CB8AC3E}">
        <p14:creationId xmlns:p14="http://schemas.microsoft.com/office/powerpoint/2010/main" val="15940283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228600" marR="0" indent="-228600" algn="l" defTabSz="457200" rtl="0" eaLnBrk="1" fontAlgn="auto" latinLnBrk="0" hangingPunct="1">
              <a:lnSpc>
                <a:spcPct val="100000"/>
              </a:lnSpc>
              <a:spcBef>
                <a:spcPts val="0"/>
              </a:spcBef>
              <a:spcAft>
                <a:spcPts val="0"/>
              </a:spcAft>
              <a:buClrTx/>
              <a:buSzTx/>
              <a:buFont typeface="+mj-lt"/>
              <a:buAutoNum type="arabicParenR" startAt="3"/>
              <a:tabLst/>
              <a:defRPr/>
            </a:pPr>
            <a:r>
              <a:rPr lang="fr-FR" dirty="0" smtClean="0">
                <a:latin typeface="Times New Roman"/>
                <a:cs typeface="Times New Roman"/>
              </a:rPr>
              <a:t>Racontez une journée de vote à Rome</a:t>
            </a:r>
          </a:p>
          <a:p>
            <a:endParaRPr lang="fr-FR" dirty="0"/>
          </a:p>
        </p:txBody>
      </p:sp>
      <p:sp>
        <p:nvSpPr>
          <p:cNvPr id="4" name="Espace réservé du numéro de diapositive 3"/>
          <p:cNvSpPr>
            <a:spLocks noGrp="1"/>
          </p:cNvSpPr>
          <p:nvPr>
            <p:ph type="sldNum" sz="quarter" idx="10"/>
          </p:nvPr>
        </p:nvSpPr>
        <p:spPr/>
        <p:txBody>
          <a:bodyPr/>
          <a:lstStyle/>
          <a:p>
            <a:fld id="{C63D7C7F-4736-AF45-A643-DC2CA8C10BF1}" type="slidenum">
              <a:rPr lang="fr-FR" smtClean="0"/>
              <a:t>13</a:t>
            </a:fld>
            <a:endParaRPr lang="fr-FR"/>
          </a:p>
        </p:txBody>
      </p:sp>
    </p:spTree>
    <p:extLst>
      <p:ext uri="{BB962C8B-B14F-4D97-AF65-F5344CB8AC3E}">
        <p14:creationId xmlns:p14="http://schemas.microsoft.com/office/powerpoint/2010/main" val="14697937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228600" lvl="0" indent="-228600">
              <a:buFont typeface="+mj-lt"/>
              <a:buAutoNum type="arabicParenR"/>
            </a:pPr>
            <a:r>
              <a:rPr lang="fr-FR" sz="1200" kern="1200" dirty="0" smtClean="0">
                <a:solidFill>
                  <a:schemeClr val="tx1"/>
                </a:solidFill>
                <a:effectLst/>
                <a:latin typeface="+mn-lt"/>
                <a:ea typeface="+mn-ea"/>
                <a:cs typeface="+mn-cs"/>
              </a:rPr>
              <a:t> Quels sont les principaux magistrats à Rome, et leurs fonctions respectives ?</a:t>
            </a:r>
          </a:p>
          <a:p>
            <a:pPr marL="228600" lvl="0" indent="-228600">
              <a:buFont typeface="+mj-lt"/>
              <a:buAutoNum type="arabicParenR"/>
            </a:pPr>
            <a:r>
              <a:rPr lang="fr-FR" sz="1200" kern="1200" dirty="0" smtClean="0">
                <a:solidFill>
                  <a:schemeClr val="tx1"/>
                </a:solidFill>
                <a:effectLst/>
                <a:latin typeface="+mn-lt"/>
                <a:ea typeface="+mn-ea"/>
                <a:cs typeface="+mn-cs"/>
              </a:rPr>
              <a:t>Trouvez-en des illustrations dans les albums d’Astérix (et d’Alix)</a:t>
            </a:r>
          </a:p>
          <a:p>
            <a:pPr marL="228600" lvl="0" indent="-228600">
              <a:buFont typeface="+mj-lt"/>
              <a:buAutoNum type="arabicParenR"/>
            </a:pPr>
            <a:r>
              <a:rPr lang="fr-FR" sz="1200" kern="1200" dirty="0" smtClean="0">
                <a:solidFill>
                  <a:schemeClr val="tx1"/>
                </a:solidFill>
                <a:effectLst/>
                <a:latin typeface="+mn-lt"/>
                <a:ea typeface="+mn-ea"/>
                <a:cs typeface="+mn-cs"/>
              </a:rPr>
              <a:t>Expliquez ce qu’est le </a:t>
            </a:r>
            <a:r>
              <a:rPr lang="fr-FR" sz="1200" i="1" kern="1200" dirty="0" smtClean="0">
                <a:solidFill>
                  <a:schemeClr val="tx1"/>
                </a:solidFill>
                <a:effectLst/>
                <a:latin typeface="+mn-lt"/>
                <a:ea typeface="+mn-ea"/>
                <a:cs typeface="+mn-cs"/>
              </a:rPr>
              <a:t>cursus </a:t>
            </a:r>
            <a:r>
              <a:rPr lang="fr-FR" sz="1200" i="1" kern="1200" dirty="0" err="1" smtClean="0">
                <a:solidFill>
                  <a:schemeClr val="tx1"/>
                </a:solidFill>
                <a:effectLst/>
                <a:latin typeface="+mn-lt"/>
                <a:ea typeface="+mn-ea"/>
                <a:cs typeface="+mn-cs"/>
              </a:rPr>
              <a:t>honorum</a:t>
            </a:r>
            <a:r>
              <a:rPr lang="fr-FR" sz="1200" kern="1200" dirty="0" smtClean="0">
                <a:solidFill>
                  <a:schemeClr val="tx1"/>
                </a:solidFill>
                <a:effectLst/>
                <a:latin typeface="+mn-lt"/>
                <a:ea typeface="+mn-ea"/>
                <a:cs typeface="+mn-cs"/>
              </a:rPr>
              <a:t> à travers l’exemple de Jules César </a:t>
            </a:r>
          </a:p>
          <a:p>
            <a:endParaRPr lang="fr-FR" dirty="0"/>
          </a:p>
        </p:txBody>
      </p:sp>
      <p:sp>
        <p:nvSpPr>
          <p:cNvPr id="4" name="Espace réservé du numéro de diapositive 3"/>
          <p:cNvSpPr>
            <a:spLocks noGrp="1"/>
          </p:cNvSpPr>
          <p:nvPr>
            <p:ph type="sldNum" sz="quarter" idx="10"/>
          </p:nvPr>
        </p:nvSpPr>
        <p:spPr/>
        <p:txBody>
          <a:bodyPr/>
          <a:lstStyle/>
          <a:p>
            <a:fld id="{C63D7C7F-4736-AF45-A643-DC2CA8C10BF1}" type="slidenum">
              <a:rPr lang="fr-FR" smtClean="0"/>
              <a:t>15</a:t>
            </a:fld>
            <a:endParaRPr lang="fr-FR"/>
          </a:p>
        </p:txBody>
      </p:sp>
    </p:spTree>
    <p:extLst>
      <p:ext uri="{BB962C8B-B14F-4D97-AF65-F5344CB8AC3E}">
        <p14:creationId xmlns:p14="http://schemas.microsoft.com/office/powerpoint/2010/main" val="36973364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228600" indent="-228600">
              <a:buAutoNum type="arabicParenR"/>
            </a:pPr>
            <a:r>
              <a:rPr lang="fr-FR" dirty="0" smtClean="0">
                <a:latin typeface="Times New Roman"/>
                <a:cs typeface="Times New Roman"/>
              </a:rPr>
              <a:t>Quelles sont les origines et causes de la rivalité entre Rome et Carthage ?</a:t>
            </a:r>
          </a:p>
          <a:p>
            <a:pPr marL="228600" indent="-228600">
              <a:buAutoNum type="arabicParenR"/>
            </a:pPr>
            <a:r>
              <a:rPr lang="fr-FR" dirty="0" smtClean="0">
                <a:latin typeface="Times New Roman"/>
                <a:cs typeface="Times New Roman"/>
              </a:rPr>
              <a:t>Comment expliquer la victoire de Rome sur Carthage ?</a:t>
            </a:r>
            <a:endParaRPr lang="fr-FR" dirty="0">
              <a:latin typeface="Times New Roman"/>
              <a:cs typeface="Times New Roman"/>
            </a:endParaRPr>
          </a:p>
        </p:txBody>
      </p:sp>
      <p:sp>
        <p:nvSpPr>
          <p:cNvPr id="4" name="Espace réservé du numéro de diapositive 3"/>
          <p:cNvSpPr>
            <a:spLocks noGrp="1"/>
          </p:cNvSpPr>
          <p:nvPr>
            <p:ph type="sldNum" sz="quarter" idx="10"/>
          </p:nvPr>
        </p:nvSpPr>
        <p:spPr/>
        <p:txBody>
          <a:bodyPr/>
          <a:lstStyle/>
          <a:p>
            <a:fld id="{C63D7C7F-4736-AF45-A643-DC2CA8C10BF1}" type="slidenum">
              <a:rPr lang="fr-FR" smtClean="0"/>
              <a:t>17</a:t>
            </a:fld>
            <a:endParaRPr lang="fr-FR"/>
          </a:p>
        </p:txBody>
      </p:sp>
    </p:spTree>
    <p:extLst>
      <p:ext uri="{BB962C8B-B14F-4D97-AF65-F5344CB8AC3E}">
        <p14:creationId xmlns:p14="http://schemas.microsoft.com/office/powerpoint/2010/main" val="9168635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228600" indent="-228600">
              <a:buAutoNum type="arabicParenR"/>
            </a:pPr>
            <a:r>
              <a:rPr lang="fr-FR" dirty="0" smtClean="0">
                <a:latin typeface="Times New Roman"/>
                <a:cs typeface="Times New Roman"/>
              </a:rPr>
              <a:t>Racontez la conquête de la Gaule</a:t>
            </a:r>
          </a:p>
          <a:p>
            <a:pPr marL="228600" indent="-228600">
              <a:buAutoNum type="arabicParenR"/>
            </a:pPr>
            <a:r>
              <a:rPr lang="fr-FR" dirty="0" smtClean="0">
                <a:latin typeface="Times New Roman"/>
                <a:cs typeface="Times New Roman"/>
              </a:rPr>
              <a:t>Quelles sont les conséquences de ces conquêtes ?</a:t>
            </a:r>
            <a:endParaRPr lang="fr-FR" dirty="0">
              <a:latin typeface="Times New Roman"/>
              <a:cs typeface="Times New Roman"/>
            </a:endParaRPr>
          </a:p>
        </p:txBody>
      </p:sp>
      <p:sp>
        <p:nvSpPr>
          <p:cNvPr id="4" name="Espace réservé du numéro de diapositive 3"/>
          <p:cNvSpPr>
            <a:spLocks noGrp="1"/>
          </p:cNvSpPr>
          <p:nvPr>
            <p:ph type="sldNum" sz="quarter" idx="10"/>
          </p:nvPr>
        </p:nvSpPr>
        <p:spPr/>
        <p:txBody>
          <a:bodyPr/>
          <a:lstStyle/>
          <a:p>
            <a:fld id="{C63D7C7F-4736-AF45-A643-DC2CA8C10BF1}" type="slidenum">
              <a:rPr lang="fr-FR" smtClean="0"/>
              <a:t>19</a:t>
            </a:fld>
            <a:endParaRPr lang="fr-FR"/>
          </a:p>
        </p:txBody>
      </p:sp>
    </p:spTree>
    <p:extLst>
      <p:ext uri="{BB962C8B-B14F-4D97-AF65-F5344CB8AC3E}">
        <p14:creationId xmlns:p14="http://schemas.microsoft.com/office/powerpoint/2010/main" val="16709621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7123255F-DBB1-5444-9656-07A12E9C3C59}" type="datetimeFigureOut">
              <a:rPr lang="fr-FR" smtClean="0"/>
              <a:t>10/05/20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874EA29-83DE-DF49-B90B-F3EA47235B9D}" type="slidenum">
              <a:rPr lang="fr-FR" smtClean="0"/>
              <a:t>‹#›</a:t>
            </a:fld>
            <a:endParaRPr lang="fr-FR"/>
          </a:p>
        </p:txBody>
      </p:sp>
    </p:spTree>
    <p:extLst>
      <p:ext uri="{BB962C8B-B14F-4D97-AF65-F5344CB8AC3E}">
        <p14:creationId xmlns:p14="http://schemas.microsoft.com/office/powerpoint/2010/main" val="8897967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123255F-DBB1-5444-9656-07A12E9C3C59}" type="datetimeFigureOut">
              <a:rPr lang="fr-FR" smtClean="0"/>
              <a:t>10/05/20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874EA29-83DE-DF49-B90B-F3EA47235B9D}" type="slidenum">
              <a:rPr lang="fr-FR" smtClean="0"/>
              <a:t>‹#›</a:t>
            </a:fld>
            <a:endParaRPr lang="fr-FR"/>
          </a:p>
        </p:txBody>
      </p:sp>
    </p:spTree>
    <p:extLst>
      <p:ext uri="{BB962C8B-B14F-4D97-AF65-F5344CB8AC3E}">
        <p14:creationId xmlns:p14="http://schemas.microsoft.com/office/powerpoint/2010/main" val="31497322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7123255F-DBB1-5444-9656-07A12E9C3C59}" type="datetimeFigureOut">
              <a:rPr lang="fr-FR" smtClean="0"/>
              <a:t>10/05/20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874EA29-83DE-DF49-B90B-F3EA47235B9D}" type="slidenum">
              <a:rPr lang="fr-FR" smtClean="0"/>
              <a:t>‹#›</a:t>
            </a:fld>
            <a:endParaRPr lang="fr-FR"/>
          </a:p>
        </p:txBody>
      </p:sp>
    </p:spTree>
    <p:extLst>
      <p:ext uri="{BB962C8B-B14F-4D97-AF65-F5344CB8AC3E}">
        <p14:creationId xmlns:p14="http://schemas.microsoft.com/office/powerpoint/2010/main" val="36636692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7123255F-DBB1-5444-9656-07A12E9C3C59}" type="datetimeFigureOut">
              <a:rPr lang="fr-FR" smtClean="0"/>
              <a:t>10/05/20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874EA29-83DE-DF49-B90B-F3EA47235B9D}" type="slidenum">
              <a:rPr lang="fr-FR" smtClean="0"/>
              <a:t>‹#›</a:t>
            </a:fld>
            <a:endParaRPr lang="fr-FR"/>
          </a:p>
        </p:txBody>
      </p:sp>
    </p:spTree>
    <p:extLst>
      <p:ext uri="{BB962C8B-B14F-4D97-AF65-F5344CB8AC3E}">
        <p14:creationId xmlns:p14="http://schemas.microsoft.com/office/powerpoint/2010/main" val="28578501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7123255F-DBB1-5444-9656-07A12E9C3C59}" type="datetimeFigureOut">
              <a:rPr lang="fr-FR" smtClean="0"/>
              <a:t>10/05/20</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3874EA29-83DE-DF49-B90B-F3EA47235B9D}" type="slidenum">
              <a:rPr lang="fr-FR" smtClean="0"/>
              <a:t>‹#›</a:t>
            </a:fld>
            <a:endParaRPr lang="fr-FR"/>
          </a:p>
        </p:txBody>
      </p:sp>
    </p:spTree>
    <p:extLst>
      <p:ext uri="{BB962C8B-B14F-4D97-AF65-F5344CB8AC3E}">
        <p14:creationId xmlns:p14="http://schemas.microsoft.com/office/powerpoint/2010/main" val="33424876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7123255F-DBB1-5444-9656-07A12E9C3C59}" type="datetimeFigureOut">
              <a:rPr lang="fr-FR" smtClean="0"/>
              <a:t>10/05/20</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3874EA29-83DE-DF49-B90B-F3EA47235B9D}" type="slidenum">
              <a:rPr lang="fr-FR" smtClean="0"/>
              <a:t>‹#›</a:t>
            </a:fld>
            <a:endParaRPr lang="fr-FR"/>
          </a:p>
        </p:txBody>
      </p:sp>
    </p:spTree>
    <p:extLst>
      <p:ext uri="{BB962C8B-B14F-4D97-AF65-F5344CB8AC3E}">
        <p14:creationId xmlns:p14="http://schemas.microsoft.com/office/powerpoint/2010/main" val="9760064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123255F-DBB1-5444-9656-07A12E9C3C59}" type="datetimeFigureOut">
              <a:rPr lang="fr-FR" smtClean="0"/>
              <a:t>10/05/20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3874EA29-83DE-DF49-B90B-F3EA47235B9D}" type="slidenum">
              <a:rPr lang="fr-FR" smtClean="0"/>
              <a:t>‹#›</a:t>
            </a:fld>
            <a:endParaRPr lang="fr-FR"/>
          </a:p>
        </p:txBody>
      </p:sp>
    </p:spTree>
    <p:extLst>
      <p:ext uri="{BB962C8B-B14F-4D97-AF65-F5344CB8AC3E}">
        <p14:creationId xmlns:p14="http://schemas.microsoft.com/office/powerpoint/2010/main" val="25457410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7123255F-DBB1-5444-9656-07A12E9C3C59}" type="datetimeFigureOut">
              <a:rPr lang="fr-FR" smtClean="0"/>
              <a:t>10/05/20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874EA29-83DE-DF49-B90B-F3EA47235B9D}" type="slidenum">
              <a:rPr lang="fr-FR" smtClean="0"/>
              <a:t>‹#›</a:t>
            </a:fld>
            <a:endParaRPr lang="fr-FR"/>
          </a:p>
        </p:txBody>
      </p:sp>
    </p:spTree>
    <p:extLst>
      <p:ext uri="{BB962C8B-B14F-4D97-AF65-F5344CB8AC3E}">
        <p14:creationId xmlns:p14="http://schemas.microsoft.com/office/powerpoint/2010/main" val="19673011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7123255F-DBB1-5444-9656-07A12E9C3C59}" type="datetimeFigureOut">
              <a:rPr lang="fr-FR" smtClean="0"/>
              <a:t>10/05/20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874EA29-83DE-DF49-B90B-F3EA47235B9D}" type="slidenum">
              <a:rPr lang="fr-FR" smtClean="0"/>
              <a:t>‹#›</a:t>
            </a:fld>
            <a:endParaRPr lang="fr-FR"/>
          </a:p>
        </p:txBody>
      </p:sp>
    </p:spTree>
    <p:extLst>
      <p:ext uri="{BB962C8B-B14F-4D97-AF65-F5344CB8AC3E}">
        <p14:creationId xmlns:p14="http://schemas.microsoft.com/office/powerpoint/2010/main" val="16186720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123255F-DBB1-5444-9656-07A12E9C3C59}" type="datetimeFigureOut">
              <a:rPr lang="fr-FR" smtClean="0"/>
              <a:t>10/05/20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874EA29-83DE-DF49-B90B-F3EA47235B9D}" type="slidenum">
              <a:rPr lang="fr-FR" smtClean="0"/>
              <a:t>‹#›</a:t>
            </a:fld>
            <a:endParaRPr lang="fr-FR"/>
          </a:p>
        </p:txBody>
      </p:sp>
    </p:spTree>
    <p:extLst>
      <p:ext uri="{BB962C8B-B14F-4D97-AF65-F5344CB8AC3E}">
        <p14:creationId xmlns:p14="http://schemas.microsoft.com/office/powerpoint/2010/main" val="852196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123255F-DBB1-5444-9656-07A12E9C3C59}" type="datetimeFigureOut">
              <a:rPr lang="fr-FR" smtClean="0"/>
              <a:t>10/05/20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874EA29-83DE-DF49-B90B-F3EA47235B9D}" type="slidenum">
              <a:rPr lang="fr-FR" smtClean="0"/>
              <a:t>‹#›</a:t>
            </a:fld>
            <a:endParaRPr lang="fr-FR"/>
          </a:p>
        </p:txBody>
      </p:sp>
    </p:spTree>
    <p:extLst>
      <p:ext uri="{BB962C8B-B14F-4D97-AF65-F5344CB8AC3E}">
        <p14:creationId xmlns:p14="http://schemas.microsoft.com/office/powerpoint/2010/main" val="290137556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23255F-DBB1-5444-9656-07A12E9C3C59}" type="datetimeFigureOut">
              <a:rPr lang="fr-FR" smtClean="0"/>
              <a:t>10/05/20</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74EA29-83DE-DF49-B90B-F3EA47235B9D}" type="slidenum">
              <a:rPr lang="fr-FR" smtClean="0"/>
              <a:t>‹#›</a:t>
            </a:fld>
            <a:endParaRPr lang="fr-FR"/>
          </a:p>
        </p:txBody>
      </p:sp>
    </p:spTree>
    <p:extLst>
      <p:ext uri="{BB962C8B-B14F-4D97-AF65-F5344CB8AC3E}">
        <p14:creationId xmlns:p14="http://schemas.microsoft.com/office/powerpoint/2010/main" val="39097483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png"/><Relationship Id="rId5" Type="http://schemas.microsoft.com/office/2007/relationships/hdphoto" Target="../media/hdphoto1.wdp"/><Relationship Id="rId6" Type="http://schemas.openxmlformats.org/officeDocument/2006/relationships/image" Target="../media/image4.png"/><Relationship Id="rId7" Type="http://schemas.microsoft.com/office/2007/relationships/hdphoto" Target="../media/hdphoto2.wdp"/><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5.png"/><Relationship Id="rId5" Type="http://schemas.microsoft.com/office/2007/relationships/hdphoto" Target="../media/hdphoto3.wdp"/><Relationship Id="rId6" Type="http://schemas.openxmlformats.org/officeDocument/2006/relationships/image" Target="../media/image6.png"/><Relationship Id="rId7" Type="http://schemas.microsoft.com/office/2007/relationships/hdphoto" Target="../media/hdphoto4.wdp"/><Relationship Id="rId8" Type="http://schemas.openxmlformats.org/officeDocument/2006/relationships/image" Target="../media/image7.png"/><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9.png"/><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0.png"/><Relationship Id="rId5" Type="http://schemas.openxmlformats.org/officeDocument/2006/relationships/image" Target="../media/image11.png"/><Relationship Id="rId6" Type="http://schemas.microsoft.com/office/2007/relationships/hdphoto" Target="../media/hdphoto5.wdp"/><Relationship Id="rId7" Type="http://schemas.openxmlformats.org/officeDocument/2006/relationships/image" Target="../media/image12.png"/><Relationship Id="rId8" Type="http://schemas.microsoft.com/office/2007/relationships/hdphoto" Target="../media/hdphoto6.wdp"/><Relationship Id="rId9" Type="http://schemas.openxmlformats.org/officeDocument/2006/relationships/image" Target="../media/image13.png"/><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4.png"/><Relationship Id="rId5" Type="http://schemas.openxmlformats.org/officeDocument/2006/relationships/image" Target="../media/image15.png"/><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6.png"/><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7.png"/><Relationship Id="rId5" Type="http://schemas.microsoft.com/office/2007/relationships/hdphoto" Target="../media/hdphoto7.wdp"/><Relationship Id="rId6" Type="http://schemas.openxmlformats.org/officeDocument/2006/relationships/image" Target="../media/image18.png"/><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1" Type="http://schemas.openxmlformats.org/officeDocument/2006/relationships/image" Target="../media/image23.png"/><Relationship Id="rId12" Type="http://schemas.microsoft.com/office/2007/relationships/hdphoto" Target="../media/hdphoto11.wdp"/><Relationship Id="rId13" Type="http://schemas.openxmlformats.org/officeDocument/2006/relationships/image" Target="../media/image24.png"/><Relationship Id="rId14" Type="http://schemas.microsoft.com/office/2007/relationships/hdphoto" Target="../media/hdphoto12.wdp"/><Relationship Id="rId15" Type="http://schemas.openxmlformats.org/officeDocument/2006/relationships/image" Target="../media/image25.png"/><Relationship Id="rId16" Type="http://schemas.openxmlformats.org/officeDocument/2006/relationships/image" Target="../media/image26.png"/><Relationship Id="rId17" Type="http://schemas.microsoft.com/office/2007/relationships/hdphoto" Target="../media/hdphoto13.wdp"/><Relationship Id="rId18" Type="http://schemas.openxmlformats.org/officeDocument/2006/relationships/image" Target="../media/image27.png"/><Relationship Id="rId19" Type="http://schemas.microsoft.com/office/2007/relationships/hdphoto" Target="../media/hdphoto14.wdp"/><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19.gif"/><Relationship Id="rId5" Type="http://schemas.openxmlformats.org/officeDocument/2006/relationships/image" Target="../media/image20.png"/><Relationship Id="rId6" Type="http://schemas.microsoft.com/office/2007/relationships/hdphoto" Target="../media/hdphoto8.wdp"/><Relationship Id="rId7" Type="http://schemas.openxmlformats.org/officeDocument/2006/relationships/image" Target="../media/image21.png"/><Relationship Id="rId8" Type="http://schemas.microsoft.com/office/2007/relationships/hdphoto" Target="../media/hdphoto9.wdp"/><Relationship Id="rId9" Type="http://schemas.openxmlformats.org/officeDocument/2006/relationships/image" Target="../media/image22.png"/><Relationship Id="rId10" Type="http://schemas.microsoft.com/office/2007/relationships/hdphoto" Target="../media/hdphoto10.wdp"/></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jpe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9.png"/><Relationship Id="rId5" Type="http://schemas.openxmlformats.org/officeDocument/2006/relationships/image" Target="../media/image30.png"/><Relationship Id="rId6" Type="http://schemas.openxmlformats.org/officeDocument/2006/relationships/hyperlink" Target="http://www.futura-sciences.com" TargetMode="External"/><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31.png"/><Relationship Id="rId5" Type="http://schemas.openxmlformats.org/officeDocument/2006/relationships/image" Target="../media/image32.png"/><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image" Target="../media/image34.png"/><Relationship Id="rId5" Type="http://schemas.microsoft.com/office/2007/relationships/hdphoto" Target="../media/hdphoto15.wdp"/><Relationship Id="rId6" Type="http://schemas.openxmlformats.org/officeDocument/2006/relationships/image" Target="../media/image35.png"/><Relationship Id="rId7" Type="http://schemas.microsoft.com/office/2007/relationships/hdphoto" Target="../media/hdphoto16.wdp"/><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5" name="Zone de texte 8"/>
          <p:cNvSpPr txBox="1"/>
          <p:nvPr/>
        </p:nvSpPr>
        <p:spPr>
          <a:xfrm>
            <a:off x="0" y="0"/>
            <a:ext cx="9144000" cy="2618545"/>
          </a:xfrm>
          <a:prstGeom prst="rect">
            <a:avLst/>
          </a:prstGeom>
          <a:noFill/>
          <a:ln>
            <a:noFill/>
          </a:ln>
          <a:effectLst/>
          <a:extLst>
            <a:ext uri="{C572A759-6A51-4108-AA02-DFA0A04FC94B}">
              <ma14:wrappingTextBoxFlag xmlns:ma14="http://schemas.microsoft.com/office/mac/drawingml/2011/main" val="1"/>
            </a:ext>
          </a:ex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endParaRPr lang="fr-FR" sz="2000" b="1" dirty="0" smtClean="0">
              <a:effectLst/>
              <a:latin typeface="Times New Roman"/>
              <a:ea typeface="ＭＳ 明朝"/>
              <a:cs typeface="Times New Roman"/>
            </a:endParaRPr>
          </a:p>
          <a:p>
            <a:pPr algn="ctr">
              <a:spcAft>
                <a:spcPts val="0"/>
              </a:spcAft>
            </a:pPr>
            <a:r>
              <a:rPr lang="fr-FR" sz="2100" b="1" dirty="0" smtClean="0">
                <a:effectLst/>
                <a:latin typeface="Times New Roman"/>
                <a:ea typeface="ＭＳ 明朝"/>
                <a:cs typeface="Times New Roman"/>
              </a:rPr>
              <a:t>T-2 : RECITS FONDATEURS, CROYANCES ET CITOYENNETE DANS LA MEDITERRANEE ANTIQUE AU Ier MILLENAIRE AVANT J.-C.</a:t>
            </a:r>
          </a:p>
          <a:p>
            <a:pPr algn="ctr">
              <a:spcAft>
                <a:spcPts val="0"/>
              </a:spcAft>
            </a:pPr>
            <a:r>
              <a:rPr lang="fr-FR" sz="3200" b="1" dirty="0" smtClean="0">
                <a:effectLst/>
                <a:latin typeface="Times New Roman"/>
                <a:ea typeface="ＭＳ 明朝"/>
                <a:cs typeface="Times New Roman"/>
              </a:rPr>
              <a:t>Sq. </a:t>
            </a:r>
            <a:r>
              <a:rPr lang="fr-FR" sz="3200" b="1" dirty="0">
                <a:latin typeface="Times New Roman"/>
                <a:ea typeface="ＭＳ 明朝"/>
                <a:cs typeface="Times New Roman"/>
              </a:rPr>
              <a:t>5</a:t>
            </a:r>
            <a:r>
              <a:rPr lang="fr-FR" sz="3200" b="1" dirty="0">
                <a:effectLst/>
                <a:latin typeface="Times New Roman"/>
                <a:ea typeface="ＭＳ 明朝"/>
                <a:cs typeface="Times New Roman"/>
              </a:rPr>
              <a:t> : </a:t>
            </a:r>
            <a:r>
              <a:rPr lang="fr-FR" sz="3200" b="1" dirty="0" smtClean="0">
                <a:effectLst/>
                <a:latin typeface="Times New Roman"/>
                <a:ea typeface="ＭＳ 明朝"/>
                <a:cs typeface="Times New Roman"/>
              </a:rPr>
              <a:t>Rome, du mythe à l’histoire</a:t>
            </a:r>
            <a:r>
              <a:rPr lang="fr-FR" sz="3200" dirty="0">
                <a:effectLst/>
                <a:latin typeface="Times New Roman"/>
                <a:ea typeface="ＭＳ 明朝"/>
                <a:cs typeface="Times New Roman"/>
              </a:rPr>
              <a:t> </a:t>
            </a:r>
            <a:endParaRPr lang="fr-FR" sz="2800" dirty="0">
              <a:effectLst/>
              <a:latin typeface="Cambria"/>
              <a:ea typeface="ＭＳ 明朝"/>
              <a:cs typeface="Times New Roman"/>
            </a:endParaRPr>
          </a:p>
          <a:p>
            <a:pPr algn="ctr">
              <a:spcAft>
                <a:spcPts val="0"/>
              </a:spcAft>
            </a:pPr>
            <a:endParaRPr lang="fr-FR" b="1" i="1" dirty="0" smtClean="0">
              <a:solidFill>
                <a:srgbClr val="FF0000"/>
              </a:solidFill>
              <a:effectLst/>
              <a:latin typeface="Times New Roman"/>
              <a:ea typeface="ＭＳ 明朝"/>
              <a:cs typeface="Times New Roman"/>
            </a:endParaRPr>
          </a:p>
          <a:p>
            <a:pPr algn="ctr">
              <a:spcAft>
                <a:spcPts val="0"/>
              </a:spcAft>
            </a:pPr>
            <a:r>
              <a:rPr lang="fr-FR" sz="2600" b="1" i="1" dirty="0" smtClean="0">
                <a:solidFill>
                  <a:srgbClr val="FF0000"/>
                </a:solidFill>
                <a:effectLst/>
                <a:latin typeface="Times New Roman"/>
                <a:ea typeface="ＭＳ 明朝"/>
                <a:cs typeface="Times New Roman"/>
              </a:rPr>
              <a:t>Quelles sont les origines de Rome, et comment sont-elles utilisées pour consolider le pouvoir politique ?</a:t>
            </a:r>
            <a:endParaRPr lang="fr-FR" sz="2600" dirty="0">
              <a:solidFill>
                <a:srgbClr val="FF0000"/>
              </a:solidFill>
              <a:effectLst/>
              <a:latin typeface="Cambria"/>
              <a:ea typeface="ＭＳ 明朝"/>
              <a:cs typeface="Times New Roman"/>
            </a:endParaRPr>
          </a:p>
          <a:p>
            <a:pPr algn="ctr">
              <a:spcAft>
                <a:spcPts val="0"/>
              </a:spcAft>
            </a:pPr>
            <a:r>
              <a:rPr lang="fr-FR" sz="3200" b="1" i="1" dirty="0">
                <a:effectLst/>
                <a:latin typeface="Times New Roman"/>
                <a:ea typeface="ＭＳ 明朝"/>
                <a:cs typeface="Times New Roman"/>
              </a:rPr>
              <a:t> </a:t>
            </a:r>
            <a:endParaRPr lang="fr-FR" sz="3200" dirty="0">
              <a:effectLst/>
              <a:latin typeface="Cambria"/>
              <a:ea typeface="ＭＳ 明朝"/>
              <a:cs typeface="Times New Roman"/>
            </a:endParaRPr>
          </a:p>
        </p:txBody>
      </p:sp>
      <p:pic>
        <p:nvPicPr>
          <p:cNvPr id="3" name="Image 2"/>
          <p:cNvPicPr/>
          <p:nvPr/>
        </p:nvPicPr>
        <p:blipFill>
          <a:blip r:embed="rId3">
            <a:extLst>
              <a:ext uri="{28A0092B-C50C-407E-A947-70E740481C1C}">
                <a14:useLocalDpi xmlns:a14="http://schemas.microsoft.com/office/drawing/2010/main" val="0"/>
              </a:ext>
            </a:extLst>
          </a:blip>
          <a:srcRect/>
          <a:stretch>
            <a:fillRect/>
          </a:stretch>
        </p:blipFill>
        <p:spPr bwMode="auto">
          <a:xfrm>
            <a:off x="1646872" y="2696437"/>
            <a:ext cx="5871528" cy="4022643"/>
          </a:xfrm>
          <a:prstGeom prst="rect">
            <a:avLst/>
          </a:prstGeom>
          <a:noFill/>
          <a:ln w="38100">
            <a:solidFill>
              <a:srgbClr val="800000"/>
            </a:solidFill>
          </a:ln>
        </p:spPr>
      </p:pic>
      <p:pic>
        <p:nvPicPr>
          <p:cNvPr id="2" name="Image 1"/>
          <p:cNvPicPr>
            <a:picLocks noChangeAspect="1"/>
          </p:cNvPicPr>
          <p:nvPr/>
        </p:nvPicPr>
        <p:blipFill rotWithShape="1">
          <a:blip r:embed="rId4">
            <a:extLst>
              <a:ext uri="{BEBA8EAE-BF5A-486C-A8C5-ECC9F3942E4B}">
                <a14:imgProps xmlns:a14="http://schemas.microsoft.com/office/drawing/2010/main">
                  <a14:imgLayer r:embed="rId5">
                    <a14:imgEffect>
                      <a14:backgroundRemoval t="9375" b="97222" l="56595" r="100000">
                        <a14:foregroundMark x1="74820" y1="90972" x2="74820" y2="90972"/>
                        <a14:foregroundMark x1="65468" y1="31250" x2="65468" y2="31250"/>
                        <a14:foregroundMark x1="72422" y1="30556" x2="72422" y2="30556"/>
                      </a14:backgroundRemoval>
                    </a14:imgEffect>
                  </a14:imgLayer>
                </a14:imgProps>
              </a:ext>
            </a:extLst>
          </a:blip>
          <a:srcRect l="55533" t="14592" b="2564"/>
          <a:stretch/>
        </p:blipFill>
        <p:spPr>
          <a:xfrm>
            <a:off x="7518400" y="4766301"/>
            <a:ext cx="1625600" cy="2091699"/>
          </a:xfrm>
          <a:prstGeom prst="rect">
            <a:avLst/>
          </a:prstGeom>
        </p:spPr>
      </p:pic>
      <p:pic>
        <p:nvPicPr>
          <p:cNvPr id="8" name="Image 7"/>
          <p:cNvPicPr>
            <a:picLocks noChangeAspect="1"/>
          </p:cNvPicPr>
          <p:nvPr/>
        </p:nvPicPr>
        <p:blipFill rotWithShape="1">
          <a:blip r:embed="rId6">
            <a:extLst>
              <a:ext uri="{BEBA8EAE-BF5A-486C-A8C5-ECC9F3942E4B}">
                <a14:imgProps xmlns:a14="http://schemas.microsoft.com/office/drawing/2010/main">
                  <a14:imgLayer r:embed="rId7">
                    <a14:imgEffect>
                      <a14:backgroundRemoval t="1736" b="97917" l="0" r="89448">
                        <a14:foregroundMark x1="49400" y1="29861" x2="49400" y2="29861"/>
                        <a14:foregroundMark x1="36451" y1="27778" x2="36451" y2="27778"/>
                        <a14:foregroundMark x1="34772" y1="27431" x2="34772" y2="27431"/>
                        <a14:foregroundMark x1="40288" y1="28819" x2="40288" y2="28819"/>
                        <a14:foregroundMark x1="43165" y1="29167" x2="43165" y2="29167"/>
                        <a14:foregroundMark x1="45324" y1="29861" x2="45324" y2="29861"/>
                        <a14:foregroundMark x1="8873" y1="21875" x2="8873" y2="21875"/>
                        <a14:foregroundMark x1="3837" y1="20833" x2="3837" y2="20833"/>
                        <a14:foregroundMark x1="33094" y1="27431" x2="33094" y2="27431"/>
                      </a14:backgroundRemoval>
                    </a14:imgEffect>
                  </a14:imgLayer>
                </a14:imgProps>
              </a:ext>
            </a:extLst>
          </a:blip>
          <a:srcRect t="14592" r="44757" b="2564"/>
          <a:stretch/>
        </p:blipFill>
        <p:spPr>
          <a:xfrm>
            <a:off x="19585" y="4766301"/>
            <a:ext cx="2019546" cy="2091699"/>
          </a:xfrm>
          <a:prstGeom prst="rect">
            <a:avLst/>
          </a:prstGeom>
        </p:spPr>
      </p:pic>
    </p:spTree>
    <p:extLst>
      <p:ext uri="{BB962C8B-B14F-4D97-AF65-F5344CB8AC3E}">
        <p14:creationId xmlns:p14="http://schemas.microsoft.com/office/powerpoint/2010/main" val="320624337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70123" y="255181"/>
            <a:ext cx="8686800" cy="4832092"/>
          </a:xfrm>
          <a:prstGeom prst="rect">
            <a:avLst/>
          </a:prstGeom>
          <a:noFill/>
        </p:spPr>
        <p:txBody>
          <a:bodyPr wrap="square" rtlCol="0">
            <a:spAutoFit/>
          </a:bodyPr>
          <a:lstStyle/>
          <a:p>
            <a:pPr algn="just"/>
            <a:r>
              <a:rPr lang="fr-FR" sz="2800" b="1" dirty="0" smtClean="0"/>
              <a:t>Le monde grec n’est pas la seule </a:t>
            </a:r>
            <a:r>
              <a:rPr lang="fr-FR" sz="2800" b="1" dirty="0" smtClean="0">
                <a:solidFill>
                  <a:srgbClr val="FF0000"/>
                </a:solidFill>
              </a:rPr>
              <a:t>civilisation</a:t>
            </a:r>
            <a:r>
              <a:rPr lang="fr-FR" sz="2800" b="1" dirty="0" smtClean="0"/>
              <a:t> à avoir marqué de son empreinte le bassin méditerranéen. La civilisation romaine est un autre temps fort de </a:t>
            </a:r>
            <a:r>
              <a:rPr lang="fr-FR" sz="2800" b="1" dirty="0" smtClean="0">
                <a:solidFill>
                  <a:srgbClr val="FF0000"/>
                </a:solidFill>
              </a:rPr>
              <a:t>l’Antiquité</a:t>
            </a:r>
            <a:r>
              <a:rPr lang="fr-FR" sz="2800" b="1" dirty="0" smtClean="0"/>
              <a:t>, qui naît avec la fondation de Rome. </a:t>
            </a:r>
          </a:p>
          <a:p>
            <a:pPr algn="just"/>
            <a:r>
              <a:rPr lang="fr-FR" sz="2800" b="1" dirty="0" smtClean="0"/>
              <a:t>La ville de Rome, qui n’est à l’origine qu’un modeste village de bergers, va devenir le centre d’un puissant Empire dominant la Méditerranée et s’étendant depuis les Iles britanniques jusqu’à l’Orient. </a:t>
            </a:r>
          </a:p>
          <a:p>
            <a:pPr algn="just"/>
            <a:endParaRPr lang="fr-FR" sz="2800" b="1" dirty="0" smtClean="0"/>
          </a:p>
          <a:p>
            <a:pPr algn="just"/>
            <a:r>
              <a:rPr lang="fr-FR" sz="2800" b="1" i="1" dirty="0" smtClean="0">
                <a:solidFill>
                  <a:srgbClr val="FF0000"/>
                </a:solidFill>
              </a:rPr>
              <a:t>Quelles sont les origines de Rome et comment sont-elles utilisées pour consolider le pouvoir politique ?</a:t>
            </a:r>
            <a:endParaRPr lang="fr-FR" sz="2800" b="1" i="1" dirty="0">
              <a:solidFill>
                <a:srgbClr val="FF0000"/>
              </a:solidFill>
            </a:endParaRPr>
          </a:p>
        </p:txBody>
      </p:sp>
    </p:spTree>
    <p:extLst>
      <p:ext uri="{BB962C8B-B14F-4D97-AF65-F5344CB8AC3E}">
        <p14:creationId xmlns:p14="http://schemas.microsoft.com/office/powerpoint/2010/main" val="8793754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sp>
        <p:nvSpPr>
          <p:cNvPr id="4" name="ZoneTexte 3"/>
          <p:cNvSpPr txBox="1"/>
          <p:nvPr/>
        </p:nvSpPr>
        <p:spPr>
          <a:xfrm>
            <a:off x="0" y="84784"/>
            <a:ext cx="7666182" cy="707886"/>
          </a:xfrm>
          <a:prstGeom prst="rect">
            <a:avLst/>
          </a:prstGeom>
          <a:noFill/>
        </p:spPr>
        <p:txBody>
          <a:bodyPr wrap="square" rtlCol="0">
            <a:spAutoFit/>
          </a:bodyPr>
          <a:lstStyle/>
          <a:p>
            <a:pPr marL="400050" indent="-400050">
              <a:buAutoNum type="romanUcPeriod"/>
            </a:pPr>
            <a:r>
              <a:rPr lang="fr-FR" sz="2000" b="1" dirty="0" smtClean="0">
                <a:latin typeface="Times New Roman"/>
                <a:cs typeface="Times New Roman"/>
              </a:rPr>
              <a:t>Les origines mythiques et historiques de Rome</a:t>
            </a:r>
          </a:p>
          <a:p>
            <a:r>
              <a:rPr lang="fr-FR" sz="2000" b="1" i="1" dirty="0" smtClean="0">
                <a:latin typeface="Times New Roman"/>
                <a:cs typeface="Times New Roman"/>
              </a:rPr>
              <a:t>A. Les origines mythiques de Rome</a:t>
            </a:r>
            <a:endParaRPr lang="fr-FR" sz="2000" b="1" i="1" dirty="0">
              <a:latin typeface="Times New Roman"/>
              <a:cs typeface="Times New Roman"/>
            </a:endParaRPr>
          </a:p>
        </p:txBody>
      </p:sp>
      <p:sp>
        <p:nvSpPr>
          <p:cNvPr id="6" name="Rectangle 5"/>
          <p:cNvSpPr/>
          <p:nvPr/>
        </p:nvSpPr>
        <p:spPr>
          <a:xfrm>
            <a:off x="234043" y="4082917"/>
            <a:ext cx="8764816" cy="2662267"/>
          </a:xfrm>
          <a:prstGeom prst="rect">
            <a:avLst/>
          </a:prstGeom>
          <a:ln w="38100">
            <a:solidFill>
              <a:srgbClr val="800000"/>
            </a:solidFill>
          </a:ln>
        </p:spPr>
        <p:txBody>
          <a:bodyPr wrap="square">
            <a:spAutoFit/>
          </a:bodyPr>
          <a:lstStyle/>
          <a:p>
            <a:pPr algn="just"/>
            <a:r>
              <a:rPr lang="fr-FR" sz="1300" b="1" dirty="0" smtClean="0">
                <a:latin typeface="Times New Roman"/>
                <a:cs typeface="Times New Roman"/>
              </a:rPr>
              <a:t>Romulus </a:t>
            </a:r>
            <a:r>
              <a:rPr lang="fr-FR" sz="1300" b="1" dirty="0">
                <a:latin typeface="Times New Roman"/>
                <a:cs typeface="Times New Roman"/>
              </a:rPr>
              <a:t>et </a:t>
            </a:r>
            <a:r>
              <a:rPr lang="fr-FR" sz="1300" b="1" dirty="0" err="1">
                <a:latin typeface="Times New Roman"/>
                <a:cs typeface="Times New Roman"/>
              </a:rPr>
              <a:t>Rémus</a:t>
            </a:r>
            <a:r>
              <a:rPr lang="fr-FR" sz="1300" b="1" dirty="0">
                <a:latin typeface="Times New Roman"/>
                <a:cs typeface="Times New Roman"/>
              </a:rPr>
              <a:t> conçurent l'idée de fonder une ville aux lieux témoins de leurs premiers périls et des soins donnés à leur enfance. </a:t>
            </a:r>
            <a:r>
              <a:rPr lang="fr-FR" sz="1300" b="1" dirty="0" smtClean="0">
                <a:latin typeface="Times New Roman"/>
                <a:cs typeface="Times New Roman"/>
              </a:rPr>
              <a:t>(…). </a:t>
            </a:r>
            <a:r>
              <a:rPr lang="fr-FR" sz="1300" b="1" dirty="0">
                <a:latin typeface="Times New Roman"/>
                <a:cs typeface="Times New Roman"/>
              </a:rPr>
              <a:t>Ils étaient jumeaux, et la prérogative de l'âge ne pouvait décider entre eux : ils remettent donc aux divinités tutélaires de ces lieux le soin de désigner, par des augures, celui qui devait donner son nom et des lois à la nouvelle ville, et se retirent, Romulus sur le mont Palatin, </a:t>
            </a:r>
            <a:r>
              <a:rPr lang="fr-FR" sz="1300" b="1" dirty="0" err="1">
                <a:latin typeface="Times New Roman"/>
                <a:cs typeface="Times New Roman"/>
              </a:rPr>
              <a:t>Rémus</a:t>
            </a:r>
            <a:r>
              <a:rPr lang="fr-FR" sz="1300" b="1" dirty="0">
                <a:latin typeface="Times New Roman"/>
                <a:cs typeface="Times New Roman"/>
              </a:rPr>
              <a:t> sur l'Aventin, pour y tracer l'enceinte augurale. </a:t>
            </a:r>
            <a:endParaRPr lang="fr-FR" sz="1300" b="1" dirty="0" smtClean="0">
              <a:latin typeface="Times New Roman"/>
              <a:cs typeface="Times New Roman"/>
            </a:endParaRPr>
          </a:p>
          <a:p>
            <a:pPr algn="just"/>
            <a:r>
              <a:rPr lang="fr-FR" sz="1300" b="1" dirty="0" smtClean="0">
                <a:latin typeface="Times New Roman"/>
                <a:cs typeface="Times New Roman"/>
              </a:rPr>
              <a:t>Le </a:t>
            </a:r>
            <a:r>
              <a:rPr lang="fr-FR" sz="1300" b="1" dirty="0">
                <a:latin typeface="Times New Roman"/>
                <a:cs typeface="Times New Roman"/>
              </a:rPr>
              <a:t>premier augure fut, dit-on, pour </a:t>
            </a:r>
            <a:r>
              <a:rPr lang="fr-FR" sz="1300" b="1" dirty="0" err="1">
                <a:latin typeface="Times New Roman"/>
                <a:cs typeface="Times New Roman"/>
              </a:rPr>
              <a:t>Rémus</a:t>
            </a:r>
            <a:r>
              <a:rPr lang="fr-FR" sz="1300" b="1" dirty="0">
                <a:latin typeface="Times New Roman"/>
                <a:cs typeface="Times New Roman"/>
              </a:rPr>
              <a:t> : c'étaient six vautours; il venait de l'annoncer, lorsque Romulus en vit le double, et chacun fut salué roi par les siens; les uns tiraient leur droit de la priorité, les autres du nombre des </a:t>
            </a:r>
            <a:r>
              <a:rPr lang="fr-FR" sz="1300" b="1" dirty="0" smtClean="0">
                <a:latin typeface="Times New Roman"/>
                <a:cs typeface="Times New Roman"/>
              </a:rPr>
              <a:t>oiseaux. Une </a:t>
            </a:r>
            <a:r>
              <a:rPr lang="fr-FR" sz="1300" b="1" dirty="0">
                <a:latin typeface="Times New Roman"/>
                <a:cs typeface="Times New Roman"/>
              </a:rPr>
              <a:t>querelle s'ensuivit, que leur colère fit dégénérer en combat sanglant; frappé dans la mêlée, </a:t>
            </a:r>
            <a:r>
              <a:rPr lang="fr-FR" sz="1300" b="1" dirty="0" err="1">
                <a:latin typeface="Times New Roman"/>
                <a:cs typeface="Times New Roman"/>
              </a:rPr>
              <a:t>Rémus</a:t>
            </a:r>
            <a:r>
              <a:rPr lang="fr-FR" sz="1300" b="1" dirty="0">
                <a:latin typeface="Times New Roman"/>
                <a:cs typeface="Times New Roman"/>
              </a:rPr>
              <a:t> tomba mort. Suivant la tradition la plus répandue, </a:t>
            </a:r>
            <a:r>
              <a:rPr lang="fr-FR" sz="1300" b="1" dirty="0" err="1">
                <a:latin typeface="Times New Roman"/>
                <a:cs typeface="Times New Roman"/>
              </a:rPr>
              <a:t>Rémus</a:t>
            </a:r>
            <a:r>
              <a:rPr lang="fr-FR" sz="1300" b="1" dirty="0">
                <a:latin typeface="Times New Roman"/>
                <a:cs typeface="Times New Roman"/>
              </a:rPr>
              <a:t>, par dérision, avait franchi d'un saut les nouveaux remparts élevés par son frère, et Romulus, transporté de fureur, le tua en s'écriant : "Ainsi périsse quiconque franchira mes murailles</a:t>
            </a:r>
            <a:r>
              <a:rPr lang="fr-FR" sz="1300" b="1" dirty="0" smtClean="0">
                <a:latin typeface="Times New Roman"/>
                <a:cs typeface="Times New Roman"/>
              </a:rPr>
              <a:t>. » Romulus</a:t>
            </a:r>
            <a:r>
              <a:rPr lang="fr-FR" sz="1300" b="1" dirty="0">
                <a:latin typeface="Times New Roman"/>
                <a:cs typeface="Times New Roman"/>
              </a:rPr>
              <a:t>, resté seul maître, la ville nouvelle prit le nom de son fondateur. Le mont Palatin, sur lequel il avait été élevé, fut le premier endroit qu'il eut soin de fortifier. Dans tous les sacrifices qu'il offrit aux dieux, il suivit le rite albain; pour Hercule seulement, il suivit le rite grec tel qu'</a:t>
            </a:r>
            <a:r>
              <a:rPr lang="fr-FR" sz="1300" b="1" dirty="0" err="1">
                <a:latin typeface="Times New Roman"/>
                <a:cs typeface="Times New Roman"/>
              </a:rPr>
              <a:t>Évandre</a:t>
            </a:r>
            <a:r>
              <a:rPr lang="fr-FR" sz="1300" b="1" dirty="0">
                <a:latin typeface="Times New Roman"/>
                <a:cs typeface="Times New Roman"/>
              </a:rPr>
              <a:t> l'avait institué.</a:t>
            </a:r>
            <a:r>
              <a:rPr lang="fr-FR" sz="1300" b="1" dirty="0"/>
              <a:t> </a:t>
            </a:r>
          </a:p>
          <a:p>
            <a:pPr algn="r"/>
            <a:r>
              <a:rPr lang="fr-FR" sz="1100" b="1" dirty="0" smtClean="0">
                <a:latin typeface="Times New Roman"/>
                <a:cs typeface="Times New Roman"/>
              </a:rPr>
              <a:t>Tite-Live, Histoire romaine, I, 6 et 7</a:t>
            </a:r>
            <a:endParaRPr lang="fr-FR" sz="1100" b="1" dirty="0">
              <a:latin typeface="Times New Roman"/>
              <a:cs typeface="Times New Roman"/>
            </a:endParaRPr>
          </a:p>
        </p:txBody>
      </p:sp>
      <p:pic>
        <p:nvPicPr>
          <p:cNvPr id="3" name="Image 2"/>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5417" l="1875" r="96250"/>
                    </a14:imgEffect>
                  </a14:imgLayer>
                </a14:imgProps>
              </a:ext>
            </a:extLst>
          </a:blip>
          <a:srcRect l="48709" t="12058" r="6281" b="15041"/>
          <a:stretch/>
        </p:blipFill>
        <p:spPr>
          <a:xfrm>
            <a:off x="248172" y="858360"/>
            <a:ext cx="2569012" cy="3202659"/>
          </a:xfrm>
          <a:prstGeom prst="rect">
            <a:avLst/>
          </a:prstGeom>
          <a:ln w="38100">
            <a:solidFill>
              <a:srgbClr val="800000"/>
            </a:solidFill>
          </a:ln>
        </p:spPr>
      </p:pic>
      <p:pic>
        <p:nvPicPr>
          <p:cNvPr id="2" name="Image 1"/>
          <p:cNvPicPr>
            <a:picLocks noChangeAspect="1"/>
          </p:cNvPicPr>
          <p:nvPr/>
        </p:nvPicPr>
        <p:blipFill>
          <a:blip r:embed="rId6">
            <a:extLst>
              <a:ext uri="{BEBA8EAE-BF5A-486C-A8C5-ECC9F3942E4B}">
                <a14:imgProps xmlns:a14="http://schemas.microsoft.com/office/drawing/2010/main">
                  <a14:imgLayer r:embed="rId7">
                    <a14:imgEffect>
                      <a14:backgroundRemoval t="0" b="100000" l="0" r="100000">
                        <a14:foregroundMark x1="52857" y1="93159" x2="52857" y2="93159"/>
                        <a14:foregroundMark x1="27143" y1="92354" x2="27143" y2="92354"/>
                        <a14:foregroundMark x1="42714" y1="96378" x2="42714" y2="96378"/>
                        <a14:foregroundMark x1="73000" y1="96378" x2="73000" y2="96378"/>
                      </a14:backgroundRemoval>
                    </a14:imgEffect>
                  </a14:imgLayer>
                </a14:imgProps>
              </a:ext>
            </a:extLst>
          </a:blip>
          <a:stretch>
            <a:fillRect/>
          </a:stretch>
        </p:blipFill>
        <p:spPr>
          <a:xfrm>
            <a:off x="7493947" y="145144"/>
            <a:ext cx="1475716" cy="1047758"/>
          </a:xfrm>
          <a:prstGeom prst="rect">
            <a:avLst/>
          </a:prstGeom>
          <a:ln w="38100">
            <a:noFill/>
          </a:ln>
        </p:spPr>
      </p:pic>
      <p:sp>
        <p:nvSpPr>
          <p:cNvPr id="8" name="Rectangle 7"/>
          <p:cNvSpPr/>
          <p:nvPr/>
        </p:nvSpPr>
        <p:spPr>
          <a:xfrm>
            <a:off x="2839081" y="858361"/>
            <a:ext cx="3150097" cy="3216265"/>
          </a:xfrm>
          <a:prstGeom prst="rect">
            <a:avLst/>
          </a:prstGeom>
          <a:ln w="38100">
            <a:solidFill>
              <a:srgbClr val="800000"/>
            </a:solidFill>
          </a:ln>
        </p:spPr>
        <p:txBody>
          <a:bodyPr wrap="square">
            <a:spAutoFit/>
          </a:bodyPr>
          <a:lstStyle/>
          <a:p>
            <a:pPr algn="just"/>
            <a:r>
              <a:rPr lang="fr-FR" sz="1200" b="1" dirty="0">
                <a:latin typeface="Times New Roman"/>
                <a:cs typeface="Times New Roman"/>
              </a:rPr>
              <a:t>Jupiter s’adresse à Vénus, la mère d’Énée.</a:t>
            </a:r>
          </a:p>
          <a:p>
            <a:pPr algn="just"/>
            <a:r>
              <a:rPr lang="fr-FR" sz="1200" b="1" dirty="0">
                <a:latin typeface="Times New Roman"/>
                <a:cs typeface="Times New Roman"/>
              </a:rPr>
              <a:t>Ton fils mènera en Italie une grande guerre, il brisera des peuples fiers, il établira pour ses hommes des institutions, des murailles et règnera pendant trois années. </a:t>
            </a:r>
            <a:r>
              <a:rPr lang="fr-FR" sz="1200" b="1" dirty="0" smtClean="0">
                <a:latin typeface="Times New Roman"/>
                <a:cs typeface="Times New Roman"/>
              </a:rPr>
              <a:t>(…) C’est </a:t>
            </a:r>
            <a:r>
              <a:rPr lang="fr-FR" sz="1200" b="1" dirty="0">
                <a:latin typeface="Times New Roman"/>
                <a:cs typeface="Times New Roman"/>
              </a:rPr>
              <a:t>là que pendant trois cents ans la royauté demeurera aux mains des descendants d’Énée, jusqu’au jour où Ilia, fille d’un roi et prêtresse de Mars, enfantera du dieu deux fils jumeaux, Romulus et Remus. Ensuite fier des forces acquises sous la protection d’une louve sa nourrice, l’un d’eux, Romulus, prendra en charge la nation et fondera les murailles de Mars : de son nom il nommera les Romains. A ceux-là je leur ai donné un empire sans fin. </a:t>
            </a:r>
            <a:endParaRPr lang="fr-FR" sz="1200" b="1" dirty="0" smtClean="0">
              <a:latin typeface="Times New Roman"/>
              <a:cs typeface="Times New Roman"/>
            </a:endParaRPr>
          </a:p>
          <a:p>
            <a:pPr algn="r"/>
            <a:r>
              <a:rPr lang="fr-FR" sz="1100" b="1" dirty="0" smtClean="0">
                <a:latin typeface="Times New Roman"/>
                <a:cs typeface="Times New Roman"/>
              </a:rPr>
              <a:t>Virgile</a:t>
            </a:r>
            <a:r>
              <a:rPr lang="fr-FR" sz="1100" b="1" dirty="0">
                <a:latin typeface="Times New Roman"/>
                <a:cs typeface="Times New Roman"/>
              </a:rPr>
              <a:t>, L’Énéide, chant I.</a:t>
            </a:r>
          </a:p>
        </p:txBody>
      </p:sp>
      <p:pic>
        <p:nvPicPr>
          <p:cNvPr id="5" name="Image 4"/>
          <p:cNvPicPr>
            <a:picLocks noChangeAspect="1"/>
          </p:cNvPicPr>
          <p:nvPr/>
        </p:nvPicPr>
        <p:blipFill rotWithShape="1">
          <a:blip r:embed="rId8"/>
          <a:srcRect l="2671" r="5057"/>
          <a:stretch/>
        </p:blipFill>
        <p:spPr>
          <a:xfrm>
            <a:off x="6117606" y="274684"/>
            <a:ext cx="2852056" cy="3654222"/>
          </a:xfrm>
          <a:prstGeom prst="rect">
            <a:avLst/>
          </a:prstGeom>
          <a:ln w="38100">
            <a:solidFill>
              <a:srgbClr val="800000"/>
            </a:solidFill>
          </a:ln>
        </p:spPr>
      </p:pic>
    </p:spTree>
    <p:extLst>
      <p:ext uri="{BB962C8B-B14F-4D97-AF65-F5344CB8AC3E}">
        <p14:creationId xmlns:p14="http://schemas.microsoft.com/office/powerpoint/2010/main" val="113288440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86602" y="464024"/>
            <a:ext cx="8611738" cy="4832092"/>
          </a:xfrm>
          <a:prstGeom prst="rect">
            <a:avLst/>
          </a:prstGeom>
          <a:noFill/>
        </p:spPr>
        <p:txBody>
          <a:bodyPr wrap="square" rtlCol="0">
            <a:spAutoFit/>
          </a:bodyPr>
          <a:lstStyle/>
          <a:p>
            <a:pPr algn="just"/>
            <a:r>
              <a:rPr lang="fr-FR" sz="2800" b="1" dirty="0" smtClean="0"/>
              <a:t>Selon la légende, les Romains descendants de Romulus et Remus sont les héritiers de la mythique cité de Troie. Ils ont également des origines divines (Jupiter, Mars et Vénus) qui leur donnent plus de </a:t>
            </a:r>
            <a:r>
              <a:rPr lang="fr-FR" sz="2800" b="1" dirty="0" smtClean="0">
                <a:solidFill>
                  <a:srgbClr val="FF0000"/>
                </a:solidFill>
              </a:rPr>
              <a:t>légitimité</a:t>
            </a:r>
            <a:r>
              <a:rPr lang="fr-FR" sz="2800" b="1" dirty="0" smtClean="0"/>
              <a:t> pour exercer leur pouvoir. Les </a:t>
            </a:r>
            <a:r>
              <a:rPr lang="fr-FR" sz="2800" b="1" dirty="0" smtClean="0">
                <a:solidFill>
                  <a:srgbClr val="FF0000"/>
                </a:solidFill>
              </a:rPr>
              <a:t>récits mythologiques </a:t>
            </a:r>
            <a:r>
              <a:rPr lang="fr-FR" sz="2800" b="1" dirty="0" smtClean="0"/>
              <a:t>nous racontent encore leur enfance, ainsi que leur dispute au sujet de la fondation de Rome. Après avoir été désigné souverain par les </a:t>
            </a:r>
            <a:r>
              <a:rPr lang="fr-FR" sz="2800" b="1" dirty="0" smtClean="0">
                <a:solidFill>
                  <a:srgbClr val="FF0000"/>
                </a:solidFill>
              </a:rPr>
              <a:t>augures</a:t>
            </a:r>
            <a:r>
              <a:rPr lang="fr-FR" sz="2800" b="1" dirty="0" smtClean="0"/>
              <a:t> (= signes/messages envoyés aux hommes par les dieux), Romulus tue son frère qui n’aurait pas respecté son autorité. Ainsi, Rome est fondée sur un </a:t>
            </a:r>
            <a:r>
              <a:rPr lang="fr-FR" sz="2800" b="1" dirty="0" smtClean="0">
                <a:solidFill>
                  <a:srgbClr val="FF0000"/>
                </a:solidFill>
              </a:rPr>
              <a:t>fratricide</a:t>
            </a:r>
            <a:r>
              <a:rPr lang="fr-FR" sz="2800" b="1" dirty="0" smtClean="0"/>
              <a:t>. </a:t>
            </a:r>
            <a:endParaRPr lang="fr-FR" sz="2800" b="1" dirty="0"/>
          </a:p>
        </p:txBody>
      </p:sp>
    </p:spTree>
    <p:extLst>
      <p:ext uri="{BB962C8B-B14F-4D97-AF65-F5344CB8AC3E}">
        <p14:creationId xmlns:p14="http://schemas.microsoft.com/office/powerpoint/2010/main" val="157813985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pic>
        <p:nvPicPr>
          <p:cNvPr id="4" name="Image 3"/>
          <p:cNvPicPr>
            <a:picLocks noChangeAspect="1"/>
          </p:cNvPicPr>
          <p:nvPr/>
        </p:nvPicPr>
        <p:blipFill>
          <a:blip r:embed="rId3"/>
          <a:stretch>
            <a:fillRect/>
          </a:stretch>
        </p:blipFill>
        <p:spPr>
          <a:xfrm>
            <a:off x="235857" y="475253"/>
            <a:ext cx="8660855" cy="5911033"/>
          </a:xfrm>
          <a:prstGeom prst="rect">
            <a:avLst/>
          </a:prstGeom>
          <a:ln w="38100">
            <a:solidFill>
              <a:srgbClr val="800000"/>
            </a:solidFill>
          </a:ln>
        </p:spPr>
      </p:pic>
    </p:spTree>
    <p:extLst>
      <p:ext uri="{BB962C8B-B14F-4D97-AF65-F5344CB8AC3E}">
        <p14:creationId xmlns:p14="http://schemas.microsoft.com/office/powerpoint/2010/main" val="112257983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4"/>
          <a:srcRect t="3330"/>
          <a:stretch/>
        </p:blipFill>
        <p:spPr>
          <a:xfrm>
            <a:off x="1687284" y="155375"/>
            <a:ext cx="5823857" cy="4192783"/>
          </a:xfrm>
          <a:prstGeom prst="rect">
            <a:avLst/>
          </a:prstGeom>
          <a:ln w="38100">
            <a:solidFill>
              <a:srgbClr val="800000"/>
            </a:solidFill>
          </a:ln>
        </p:spPr>
      </p:pic>
      <p:sp>
        <p:nvSpPr>
          <p:cNvPr id="3" name="Rectangle 2"/>
          <p:cNvSpPr/>
          <p:nvPr/>
        </p:nvSpPr>
        <p:spPr>
          <a:xfrm>
            <a:off x="163286" y="4511445"/>
            <a:ext cx="8853713" cy="2246769"/>
          </a:xfrm>
          <a:prstGeom prst="rect">
            <a:avLst/>
          </a:prstGeom>
          <a:ln w="38100">
            <a:solidFill>
              <a:srgbClr val="800000"/>
            </a:solidFill>
          </a:ln>
        </p:spPr>
        <p:txBody>
          <a:bodyPr wrap="square">
            <a:spAutoFit/>
          </a:bodyPr>
          <a:lstStyle/>
          <a:p>
            <a:pPr algn="just"/>
            <a:r>
              <a:rPr lang="fr-FR" sz="1400" b="1" dirty="0">
                <a:latin typeface="Times New Roman"/>
                <a:cs typeface="Times New Roman"/>
              </a:rPr>
              <a:t>« Quand il eut fondé la ville qu’il appela Rome, de son nom, voici à peu </a:t>
            </a:r>
            <a:r>
              <a:rPr lang="fr-FR" sz="1400" b="1" dirty="0" err="1">
                <a:latin typeface="Times New Roman"/>
                <a:cs typeface="Times New Roman"/>
              </a:rPr>
              <a:t>près</a:t>
            </a:r>
            <a:r>
              <a:rPr lang="fr-FR" sz="1400" b="1" dirty="0">
                <a:latin typeface="Times New Roman"/>
                <a:cs typeface="Times New Roman"/>
              </a:rPr>
              <a:t> ce qu’il fit. Il y </a:t>
            </a:r>
            <a:r>
              <a:rPr lang="fr-FR" sz="1400" b="1" dirty="0" err="1">
                <a:latin typeface="Times New Roman"/>
                <a:cs typeface="Times New Roman"/>
              </a:rPr>
              <a:t>reçut</a:t>
            </a:r>
            <a:r>
              <a:rPr lang="fr-FR" sz="1400" b="1" dirty="0">
                <a:latin typeface="Times New Roman"/>
                <a:cs typeface="Times New Roman"/>
              </a:rPr>
              <a:t> la foule de ses voisins ; il choisit cent personnages des plus </a:t>
            </a:r>
            <a:r>
              <a:rPr lang="fr-FR" sz="1400" b="1" dirty="0" err="1">
                <a:latin typeface="Times New Roman"/>
                <a:cs typeface="Times New Roman"/>
              </a:rPr>
              <a:t>âgés</a:t>
            </a:r>
            <a:r>
              <a:rPr lang="fr-FR" sz="1400" b="1" dirty="0">
                <a:latin typeface="Times New Roman"/>
                <a:cs typeface="Times New Roman"/>
              </a:rPr>
              <a:t>, pour s’</a:t>
            </a:r>
            <a:r>
              <a:rPr lang="fr-FR" sz="1400" b="1" dirty="0" err="1">
                <a:latin typeface="Times New Roman"/>
                <a:cs typeface="Times New Roman"/>
              </a:rPr>
              <a:t>éclairer</a:t>
            </a:r>
            <a:r>
              <a:rPr lang="fr-FR" sz="1400" b="1" dirty="0">
                <a:latin typeface="Times New Roman"/>
                <a:cs typeface="Times New Roman"/>
              </a:rPr>
              <a:t> de leurs conseils dans toutes ses actions : il leur donna, à cause de leur vieillesse (</a:t>
            </a:r>
            <a:r>
              <a:rPr lang="fr-FR" sz="1400" b="1" dirty="0" err="1">
                <a:latin typeface="Times New Roman"/>
                <a:cs typeface="Times New Roman"/>
              </a:rPr>
              <a:t>senectutem</a:t>
            </a:r>
            <a:r>
              <a:rPr lang="fr-FR" sz="1400" b="1" dirty="0">
                <a:latin typeface="Times New Roman"/>
                <a:cs typeface="Times New Roman"/>
              </a:rPr>
              <a:t>), le nom de </a:t>
            </a:r>
            <a:r>
              <a:rPr lang="fr-FR" sz="1400" b="1" dirty="0" err="1">
                <a:latin typeface="Times New Roman"/>
                <a:cs typeface="Times New Roman"/>
              </a:rPr>
              <a:t>sénateurs</a:t>
            </a:r>
            <a:r>
              <a:rPr lang="fr-FR" sz="1400" b="1" dirty="0">
                <a:latin typeface="Times New Roman"/>
                <a:cs typeface="Times New Roman"/>
              </a:rPr>
              <a:t>. Comme il manquait de femmes, ainsi que de peuple, il invita au spectacle de ses jeux les nations voisines de Rome, et fit enlever les jeunes filles. Cet outrage ayant </a:t>
            </a:r>
            <a:r>
              <a:rPr lang="fr-FR" sz="1400" b="1" dirty="0" err="1" smtClean="0">
                <a:latin typeface="Times New Roman"/>
                <a:cs typeface="Times New Roman"/>
              </a:rPr>
              <a:t>déclenché</a:t>
            </a:r>
            <a:r>
              <a:rPr lang="fr-FR" sz="1400" b="1" dirty="0" smtClean="0">
                <a:latin typeface="Times New Roman"/>
                <a:cs typeface="Times New Roman"/>
              </a:rPr>
              <a:t> </a:t>
            </a:r>
            <a:r>
              <a:rPr lang="fr-FR" sz="1400" b="1" dirty="0">
                <a:latin typeface="Times New Roman"/>
                <a:cs typeface="Times New Roman"/>
              </a:rPr>
              <a:t>des guerres, il vainquit les </a:t>
            </a:r>
            <a:r>
              <a:rPr lang="fr-FR" sz="1400" b="1" dirty="0" err="1">
                <a:latin typeface="Times New Roman"/>
                <a:cs typeface="Times New Roman"/>
              </a:rPr>
              <a:t>Céniniens</a:t>
            </a:r>
            <a:r>
              <a:rPr lang="fr-FR" sz="1400" b="1" dirty="0">
                <a:latin typeface="Times New Roman"/>
                <a:cs typeface="Times New Roman"/>
              </a:rPr>
              <a:t>, les </a:t>
            </a:r>
            <a:r>
              <a:rPr lang="fr-FR" sz="1400" b="1" dirty="0" err="1">
                <a:latin typeface="Times New Roman"/>
                <a:cs typeface="Times New Roman"/>
              </a:rPr>
              <a:t>Antemnates</a:t>
            </a:r>
            <a:r>
              <a:rPr lang="fr-FR" sz="1400" b="1" dirty="0">
                <a:latin typeface="Times New Roman"/>
                <a:cs typeface="Times New Roman"/>
              </a:rPr>
              <a:t>, les </a:t>
            </a:r>
            <a:r>
              <a:rPr lang="fr-FR" sz="1400" b="1" dirty="0" err="1">
                <a:latin typeface="Times New Roman"/>
                <a:cs typeface="Times New Roman"/>
              </a:rPr>
              <a:t>Crustumins</a:t>
            </a:r>
            <a:r>
              <a:rPr lang="fr-FR" sz="1400" b="1" dirty="0">
                <a:latin typeface="Times New Roman"/>
                <a:cs typeface="Times New Roman"/>
              </a:rPr>
              <a:t>, les Sabins, les </a:t>
            </a:r>
            <a:r>
              <a:rPr lang="fr-FR" sz="1400" b="1" dirty="0" err="1">
                <a:latin typeface="Times New Roman"/>
                <a:cs typeface="Times New Roman"/>
              </a:rPr>
              <a:t>Fidénates</a:t>
            </a:r>
            <a:r>
              <a:rPr lang="fr-FR" sz="1400" b="1" dirty="0">
                <a:latin typeface="Times New Roman"/>
                <a:cs typeface="Times New Roman"/>
              </a:rPr>
              <a:t> et les </a:t>
            </a:r>
            <a:r>
              <a:rPr lang="fr-FR" sz="1400" b="1" dirty="0" err="1">
                <a:latin typeface="Times New Roman"/>
                <a:cs typeface="Times New Roman"/>
              </a:rPr>
              <a:t>Véiens</a:t>
            </a:r>
            <a:r>
              <a:rPr lang="fr-FR" sz="1400" b="1" dirty="0">
                <a:latin typeface="Times New Roman"/>
                <a:cs typeface="Times New Roman"/>
              </a:rPr>
              <a:t>, dont les villes entourent celle de Rome. Dans la suite, au milieu d’un orage qui s’</a:t>
            </a:r>
            <a:r>
              <a:rPr lang="fr-FR" sz="1400" b="1" dirty="0" err="1">
                <a:latin typeface="Times New Roman"/>
                <a:cs typeface="Times New Roman"/>
              </a:rPr>
              <a:t>éleva</a:t>
            </a:r>
            <a:r>
              <a:rPr lang="fr-FR" sz="1400" b="1" dirty="0">
                <a:latin typeface="Times New Roman"/>
                <a:cs typeface="Times New Roman"/>
              </a:rPr>
              <a:t> tout à coup, Romulus disparut, </a:t>
            </a:r>
            <a:r>
              <a:rPr lang="fr-FR" sz="1400" b="1" dirty="0" err="1">
                <a:latin typeface="Times New Roman"/>
                <a:cs typeface="Times New Roman"/>
              </a:rPr>
              <a:t>après</a:t>
            </a:r>
            <a:r>
              <a:rPr lang="fr-FR" sz="1400" b="1" dirty="0">
                <a:latin typeface="Times New Roman"/>
                <a:cs typeface="Times New Roman"/>
              </a:rPr>
              <a:t> un </a:t>
            </a:r>
            <a:r>
              <a:rPr lang="fr-FR" sz="1400" b="1" dirty="0" err="1">
                <a:latin typeface="Times New Roman"/>
                <a:cs typeface="Times New Roman"/>
              </a:rPr>
              <a:t>règne</a:t>
            </a:r>
            <a:r>
              <a:rPr lang="fr-FR" sz="1400" b="1" dirty="0">
                <a:latin typeface="Times New Roman"/>
                <a:cs typeface="Times New Roman"/>
              </a:rPr>
              <a:t> de trente-sept ans : on crut qu’il avait </a:t>
            </a:r>
            <a:r>
              <a:rPr lang="fr-FR" sz="1400" b="1" dirty="0" err="1">
                <a:latin typeface="Times New Roman"/>
                <a:cs typeface="Times New Roman"/>
              </a:rPr>
              <a:t>éte</a:t>
            </a:r>
            <a:r>
              <a:rPr lang="fr-FR" sz="1400" b="1" dirty="0">
                <a:latin typeface="Times New Roman"/>
                <a:cs typeface="Times New Roman"/>
              </a:rPr>
              <a:t>́ </a:t>
            </a:r>
            <a:r>
              <a:rPr lang="fr-FR" sz="1400" b="1" dirty="0" err="1">
                <a:latin typeface="Times New Roman"/>
                <a:cs typeface="Times New Roman"/>
              </a:rPr>
              <a:t>reçu</a:t>
            </a:r>
            <a:r>
              <a:rPr lang="fr-FR" sz="1400" b="1" dirty="0">
                <a:latin typeface="Times New Roman"/>
                <a:cs typeface="Times New Roman"/>
              </a:rPr>
              <a:t> dans le ciel, et on lui </a:t>
            </a:r>
            <a:r>
              <a:rPr lang="fr-FR" sz="1400" b="1" dirty="0" err="1">
                <a:latin typeface="Times New Roman"/>
                <a:cs typeface="Times New Roman"/>
              </a:rPr>
              <a:t>décerna</a:t>
            </a:r>
            <a:r>
              <a:rPr lang="fr-FR" sz="1400" b="1" dirty="0">
                <a:latin typeface="Times New Roman"/>
                <a:cs typeface="Times New Roman"/>
              </a:rPr>
              <a:t> les honneurs de l’apothéose1. </a:t>
            </a:r>
            <a:r>
              <a:rPr lang="fr-FR" sz="1400" b="1" dirty="0" err="1">
                <a:latin typeface="Times New Roman"/>
                <a:cs typeface="Times New Roman"/>
              </a:rPr>
              <a:t>Après</a:t>
            </a:r>
            <a:r>
              <a:rPr lang="fr-FR" sz="1400" b="1" dirty="0">
                <a:latin typeface="Times New Roman"/>
                <a:cs typeface="Times New Roman"/>
              </a:rPr>
              <a:t> lui, Rome fut </a:t>
            </a:r>
            <a:r>
              <a:rPr lang="fr-FR" sz="1400" b="1" dirty="0" err="1">
                <a:latin typeface="Times New Roman"/>
                <a:cs typeface="Times New Roman"/>
              </a:rPr>
              <a:t>dirigée</a:t>
            </a:r>
            <a:r>
              <a:rPr lang="fr-FR" sz="1400" b="1" dirty="0">
                <a:latin typeface="Times New Roman"/>
                <a:cs typeface="Times New Roman"/>
              </a:rPr>
              <a:t> pendant cinq jours par les </a:t>
            </a:r>
            <a:r>
              <a:rPr lang="fr-FR" sz="1400" b="1" dirty="0" err="1">
                <a:latin typeface="Times New Roman"/>
                <a:cs typeface="Times New Roman"/>
              </a:rPr>
              <a:t>sénateurs</a:t>
            </a:r>
            <a:r>
              <a:rPr lang="fr-FR" sz="1400" b="1" dirty="0">
                <a:latin typeface="Times New Roman"/>
                <a:cs typeface="Times New Roman"/>
              </a:rPr>
              <a:t>, et leur </a:t>
            </a:r>
            <a:r>
              <a:rPr lang="fr-FR" sz="1400" b="1" dirty="0" err="1">
                <a:latin typeface="Times New Roman"/>
                <a:cs typeface="Times New Roman"/>
              </a:rPr>
              <a:t>règne</a:t>
            </a:r>
            <a:r>
              <a:rPr lang="fr-FR" sz="1400" b="1" dirty="0">
                <a:latin typeface="Times New Roman"/>
                <a:cs typeface="Times New Roman"/>
              </a:rPr>
              <a:t> se poursuivit l’espace d’une </a:t>
            </a:r>
            <a:r>
              <a:rPr lang="fr-FR" sz="1400" b="1" dirty="0" err="1">
                <a:latin typeface="Times New Roman"/>
                <a:cs typeface="Times New Roman"/>
              </a:rPr>
              <a:t>année</a:t>
            </a:r>
            <a:r>
              <a:rPr lang="fr-FR" sz="1400" b="1" dirty="0">
                <a:latin typeface="Times New Roman"/>
                <a:cs typeface="Times New Roman"/>
              </a:rPr>
              <a:t>. »</a:t>
            </a:r>
          </a:p>
          <a:p>
            <a:pPr algn="r"/>
            <a:r>
              <a:rPr lang="fr-FR" sz="1100" b="1" dirty="0">
                <a:latin typeface="Times New Roman"/>
                <a:cs typeface="Times New Roman"/>
              </a:rPr>
              <a:t>EUTROPE, </a:t>
            </a:r>
            <a:r>
              <a:rPr lang="fr-FR" sz="1100" b="1" dirty="0" err="1">
                <a:latin typeface="Times New Roman"/>
                <a:cs typeface="Times New Roman"/>
              </a:rPr>
              <a:t>Breviarium</a:t>
            </a:r>
            <a:r>
              <a:rPr lang="fr-FR" sz="1100" b="1" dirty="0">
                <a:latin typeface="Times New Roman"/>
                <a:cs typeface="Times New Roman"/>
              </a:rPr>
              <a:t> </a:t>
            </a:r>
            <a:r>
              <a:rPr lang="fr-FR" sz="1100" b="1" dirty="0" err="1">
                <a:latin typeface="Times New Roman"/>
                <a:cs typeface="Times New Roman"/>
              </a:rPr>
              <a:t>historiae</a:t>
            </a:r>
            <a:r>
              <a:rPr lang="fr-FR" sz="1100" b="1" dirty="0">
                <a:latin typeface="Times New Roman"/>
                <a:cs typeface="Times New Roman"/>
              </a:rPr>
              <a:t> </a:t>
            </a:r>
            <a:r>
              <a:rPr lang="fr-FR" sz="1100" b="1" dirty="0" err="1" smtClean="0">
                <a:latin typeface="Times New Roman"/>
                <a:cs typeface="Times New Roman"/>
              </a:rPr>
              <a:t>Romanae</a:t>
            </a:r>
            <a:r>
              <a:rPr lang="fr-FR" sz="1100" b="1" dirty="0" smtClean="0">
                <a:latin typeface="Times New Roman"/>
                <a:cs typeface="Times New Roman"/>
              </a:rPr>
              <a:t> (Abrégé d’histoire romaine) </a:t>
            </a:r>
            <a:r>
              <a:rPr lang="fr-FR" sz="1100" b="1" dirty="0">
                <a:latin typeface="Times New Roman"/>
                <a:cs typeface="Times New Roman"/>
              </a:rPr>
              <a:t>I, 2</a:t>
            </a:r>
            <a:r>
              <a:rPr lang="fr-FR" sz="1100" b="1" dirty="0" smtClean="0">
                <a:latin typeface="Times New Roman"/>
                <a:cs typeface="Times New Roman"/>
              </a:rPr>
              <a:t>. IV</a:t>
            </a:r>
            <a:r>
              <a:rPr lang="fr-FR" sz="1100" b="1" baseline="30000" dirty="0" smtClean="0">
                <a:latin typeface="Times New Roman"/>
                <a:cs typeface="Times New Roman"/>
              </a:rPr>
              <a:t>e</a:t>
            </a:r>
            <a:r>
              <a:rPr lang="fr-FR" sz="1100" b="1" dirty="0" smtClean="0">
                <a:latin typeface="Times New Roman"/>
                <a:cs typeface="Times New Roman"/>
              </a:rPr>
              <a:t> siècle</a:t>
            </a:r>
            <a:endParaRPr lang="fr-FR" sz="1100" b="1" dirty="0">
              <a:latin typeface="Times New Roman"/>
              <a:cs typeface="Times New Roman"/>
            </a:endParaRPr>
          </a:p>
        </p:txBody>
      </p:sp>
    </p:spTree>
    <p:extLst>
      <p:ext uri="{BB962C8B-B14F-4D97-AF65-F5344CB8AC3E}">
        <p14:creationId xmlns:p14="http://schemas.microsoft.com/office/powerpoint/2010/main" val="244572761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59308" y="655093"/>
            <a:ext cx="8777192" cy="4524315"/>
          </a:xfrm>
          <a:prstGeom prst="rect">
            <a:avLst/>
          </a:prstGeom>
          <a:noFill/>
        </p:spPr>
        <p:txBody>
          <a:bodyPr wrap="square" rtlCol="0">
            <a:spAutoFit/>
          </a:bodyPr>
          <a:lstStyle/>
          <a:p>
            <a:pPr algn="just"/>
            <a:r>
              <a:rPr lang="fr-FR" sz="2400" b="1" dirty="0" smtClean="0"/>
              <a:t>L’épisode de l’enlèvement des Sabines est rapporté par plusieurs </a:t>
            </a:r>
            <a:r>
              <a:rPr lang="fr-FR" sz="2400" b="1" dirty="0" smtClean="0">
                <a:solidFill>
                  <a:srgbClr val="FF0000"/>
                </a:solidFill>
              </a:rPr>
              <a:t>historiens</a:t>
            </a:r>
            <a:r>
              <a:rPr lang="fr-FR" sz="2400" b="1" dirty="0" smtClean="0"/>
              <a:t> grecs et latins, sans que l’on sache s’il s’est vraiment produit.</a:t>
            </a:r>
          </a:p>
          <a:p>
            <a:pPr algn="just"/>
            <a:r>
              <a:rPr lang="fr-FR" sz="2400" b="1" dirty="0" smtClean="0"/>
              <a:t>Afin </a:t>
            </a:r>
            <a:r>
              <a:rPr lang="fr-FR" sz="2400" b="1" dirty="0" smtClean="0"/>
              <a:t>de peupler la ville de Rome, Romulus décide de </a:t>
            </a:r>
            <a:r>
              <a:rPr lang="fr-FR" sz="2400" b="1" dirty="0" smtClean="0">
                <a:solidFill>
                  <a:srgbClr val="FF0000"/>
                </a:solidFill>
              </a:rPr>
              <a:t>l’enlèvement des Sabines</a:t>
            </a:r>
            <a:r>
              <a:rPr lang="fr-FR" sz="2400" b="1" dirty="0" smtClean="0"/>
              <a:t>. La guerre entre les deux nations ne dure pas mais aboutit à une alliance</a:t>
            </a:r>
            <a:r>
              <a:rPr lang="fr-FR" sz="2400" b="1" dirty="0" smtClean="0"/>
              <a:t>. Selon Georges Dumézil, cette alliance symbolise la réunion des trois fonctions : </a:t>
            </a:r>
            <a:r>
              <a:rPr lang="fr-FR" sz="2400" b="1" dirty="0" smtClean="0">
                <a:solidFill>
                  <a:srgbClr val="FF0000"/>
                </a:solidFill>
              </a:rPr>
              <a:t>souveraine, guerrière et productrice</a:t>
            </a:r>
            <a:r>
              <a:rPr lang="fr-FR" sz="2400" b="1" dirty="0" smtClean="0"/>
              <a:t> (cf. </a:t>
            </a:r>
            <a:r>
              <a:rPr lang="fr-FR" sz="2400" b="1" dirty="0" err="1" smtClean="0">
                <a:solidFill>
                  <a:srgbClr val="FF0000"/>
                </a:solidFill>
              </a:rPr>
              <a:t>trifonctionnalité</a:t>
            </a:r>
            <a:r>
              <a:rPr lang="fr-FR" sz="2400" b="1" dirty="0" smtClean="0"/>
              <a:t>).</a:t>
            </a:r>
            <a:endParaRPr lang="fr-FR" sz="2400" b="1" dirty="0" smtClean="0"/>
          </a:p>
          <a:p>
            <a:pPr algn="just"/>
            <a:r>
              <a:rPr lang="fr-FR" sz="2400" b="1" dirty="0" smtClean="0"/>
              <a:t>Selon la légende, Romulus </a:t>
            </a:r>
            <a:r>
              <a:rPr lang="fr-FR" sz="2400" b="1" dirty="0" smtClean="0"/>
              <a:t>conna</a:t>
            </a:r>
            <a:r>
              <a:rPr lang="fr-FR" sz="2400" b="1" dirty="0" smtClean="0"/>
              <a:t>ît une </a:t>
            </a:r>
            <a:r>
              <a:rPr lang="fr-FR" sz="2400" b="1" dirty="0" smtClean="0">
                <a:solidFill>
                  <a:srgbClr val="FF0000"/>
                </a:solidFill>
              </a:rPr>
              <a:t>apothéose</a:t>
            </a:r>
            <a:r>
              <a:rPr lang="fr-FR" sz="2400" b="1" dirty="0" smtClean="0"/>
              <a:t> : il </a:t>
            </a:r>
            <a:r>
              <a:rPr lang="fr-FR" sz="2400" b="1" dirty="0" smtClean="0"/>
              <a:t>rejoint </a:t>
            </a:r>
            <a:r>
              <a:rPr lang="fr-FR" sz="2400" b="1" dirty="0" smtClean="0"/>
              <a:t>les dieux après sa mort – pour veiller sur sa ville et pour la </a:t>
            </a:r>
            <a:r>
              <a:rPr lang="fr-FR" sz="2400" b="1" dirty="0" smtClean="0"/>
              <a:t>protéger</a:t>
            </a:r>
            <a:r>
              <a:rPr lang="fr-FR" sz="2400" b="1" dirty="0" smtClean="0"/>
              <a:t>. </a:t>
            </a:r>
            <a:r>
              <a:rPr lang="fr-FR" sz="2400" b="1" dirty="0" smtClean="0"/>
              <a:t>Rome </a:t>
            </a:r>
            <a:r>
              <a:rPr lang="fr-FR" sz="2400" b="1" dirty="0" smtClean="0"/>
              <a:t>est donc destinée à devenir un Empire puissant de par la volonté des dieux.  </a:t>
            </a:r>
            <a:endParaRPr lang="fr-FR" sz="2400" b="1" dirty="0"/>
          </a:p>
        </p:txBody>
      </p:sp>
    </p:spTree>
    <p:extLst>
      <p:ext uri="{BB962C8B-B14F-4D97-AF65-F5344CB8AC3E}">
        <p14:creationId xmlns:p14="http://schemas.microsoft.com/office/powerpoint/2010/main" val="127287186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sp>
        <p:nvSpPr>
          <p:cNvPr id="2" name="ZoneTexte 1"/>
          <p:cNvSpPr txBox="1"/>
          <p:nvPr/>
        </p:nvSpPr>
        <p:spPr>
          <a:xfrm>
            <a:off x="0" y="84784"/>
            <a:ext cx="4405425" cy="400110"/>
          </a:xfrm>
          <a:prstGeom prst="rect">
            <a:avLst/>
          </a:prstGeom>
          <a:noFill/>
        </p:spPr>
        <p:txBody>
          <a:bodyPr wrap="square" rtlCol="0">
            <a:spAutoFit/>
          </a:bodyPr>
          <a:lstStyle/>
          <a:p>
            <a:r>
              <a:rPr lang="fr-FR" sz="2000" b="1" i="1" dirty="0">
                <a:latin typeface="Times New Roman"/>
                <a:cs typeface="Times New Roman"/>
              </a:rPr>
              <a:t>B</a:t>
            </a:r>
            <a:r>
              <a:rPr lang="fr-FR" sz="2000" b="1" i="1" dirty="0" smtClean="0">
                <a:latin typeface="Times New Roman"/>
                <a:cs typeface="Times New Roman"/>
              </a:rPr>
              <a:t>. Les origines historiques de Rome</a:t>
            </a:r>
            <a:endParaRPr lang="fr-FR" sz="2000" b="1" i="1" dirty="0">
              <a:latin typeface="Times New Roman"/>
              <a:cs typeface="Times New Roman"/>
            </a:endParaRPr>
          </a:p>
        </p:txBody>
      </p:sp>
      <p:pic>
        <p:nvPicPr>
          <p:cNvPr id="3" name="Image 2"/>
          <p:cNvPicPr>
            <a:picLocks noChangeAspect="1"/>
          </p:cNvPicPr>
          <p:nvPr/>
        </p:nvPicPr>
        <p:blipFill rotWithShape="1">
          <a:blip r:embed="rId4"/>
          <a:srcRect l="3374" t="8995" r="38292" b="13757"/>
          <a:stretch/>
        </p:blipFill>
        <p:spPr>
          <a:xfrm>
            <a:off x="149177" y="663223"/>
            <a:ext cx="3441962" cy="3505312"/>
          </a:xfrm>
          <a:prstGeom prst="rect">
            <a:avLst/>
          </a:prstGeom>
          <a:ln w="38100">
            <a:solidFill>
              <a:srgbClr val="800000"/>
            </a:solidFill>
          </a:ln>
        </p:spPr>
      </p:pic>
      <p:pic>
        <p:nvPicPr>
          <p:cNvPr id="4" name="Image 3"/>
          <p:cNvPicPr>
            <a:picLocks noChangeAspect="1"/>
          </p:cNvPicPr>
          <p:nvPr/>
        </p:nvPicPr>
        <p:blipFill>
          <a:blip r:embed="rId5">
            <a:extLst>
              <a:ext uri="{BEBA8EAE-BF5A-486C-A8C5-ECC9F3942E4B}">
                <a14:imgProps xmlns:a14="http://schemas.microsoft.com/office/drawing/2010/main">
                  <a14:imgLayer r:embed="rId6">
                    <a14:imgEffect>
                      <a14:backgroundRemoval t="1739" b="98551" l="3000" r="98667"/>
                    </a14:imgEffect>
                  </a14:imgLayer>
                </a14:imgProps>
              </a:ext>
            </a:extLst>
          </a:blip>
          <a:stretch>
            <a:fillRect/>
          </a:stretch>
        </p:blipFill>
        <p:spPr>
          <a:xfrm>
            <a:off x="7455777" y="232336"/>
            <a:ext cx="1467345" cy="1687448"/>
          </a:xfrm>
          <a:prstGeom prst="rect">
            <a:avLst/>
          </a:prstGeom>
        </p:spPr>
      </p:pic>
      <p:pic>
        <p:nvPicPr>
          <p:cNvPr id="5" name="Image 4"/>
          <p:cNvPicPr>
            <a:picLocks noChangeAspect="1"/>
          </p:cNvPicPr>
          <p:nvPr/>
        </p:nvPicPr>
        <p:blipFill rotWithShape="1">
          <a:blip r:embed="rId7">
            <a:extLst>
              <a:ext uri="{BEBA8EAE-BF5A-486C-A8C5-ECC9F3942E4B}">
                <a14:imgProps xmlns:a14="http://schemas.microsoft.com/office/drawing/2010/main">
                  <a14:imgLayer r:embed="rId8">
                    <a14:imgEffect>
                      <a14:backgroundRemoval t="10000" b="90000" l="10000" r="90000"/>
                    </a14:imgEffect>
                  </a14:imgLayer>
                </a14:imgProps>
              </a:ext>
            </a:extLst>
          </a:blip>
          <a:srcRect l="9661" t="7692" r="6994" b="7051"/>
          <a:stretch/>
        </p:blipFill>
        <p:spPr>
          <a:xfrm>
            <a:off x="4301948" y="232336"/>
            <a:ext cx="1674761" cy="1687448"/>
          </a:xfrm>
          <a:prstGeom prst="rect">
            <a:avLst/>
          </a:prstGeom>
        </p:spPr>
      </p:pic>
      <p:sp>
        <p:nvSpPr>
          <p:cNvPr id="6" name="Rectangle 5"/>
          <p:cNvSpPr/>
          <p:nvPr/>
        </p:nvSpPr>
        <p:spPr>
          <a:xfrm>
            <a:off x="3605250" y="2531324"/>
            <a:ext cx="5481158" cy="4216539"/>
          </a:xfrm>
          <a:prstGeom prst="rect">
            <a:avLst/>
          </a:prstGeom>
          <a:ln w="38100">
            <a:solidFill>
              <a:srgbClr val="800000"/>
            </a:solidFill>
          </a:ln>
        </p:spPr>
        <p:txBody>
          <a:bodyPr wrap="square">
            <a:spAutoFit/>
          </a:bodyPr>
          <a:lstStyle/>
          <a:p>
            <a:pPr algn="just"/>
            <a:r>
              <a:rPr lang="fr-FR" sz="1600" b="1" dirty="0" smtClean="0">
                <a:latin typeface="Times New Roman"/>
                <a:cs typeface="Times New Roman"/>
              </a:rPr>
              <a:t>Un village Latin en -800</a:t>
            </a:r>
          </a:p>
          <a:p>
            <a:pPr algn="just"/>
            <a:r>
              <a:rPr lang="fr-FR" sz="1400" b="1" dirty="0" smtClean="0">
                <a:latin typeface="Times New Roman"/>
                <a:cs typeface="Times New Roman"/>
              </a:rPr>
              <a:t>On sait qu’au VIII</a:t>
            </a:r>
            <a:r>
              <a:rPr lang="fr-FR" sz="1400" b="1" baseline="30000" dirty="0" smtClean="0">
                <a:latin typeface="Times New Roman"/>
                <a:cs typeface="Times New Roman"/>
              </a:rPr>
              <a:t>e</a:t>
            </a:r>
            <a:r>
              <a:rPr lang="fr-FR" sz="1400" b="1" dirty="0" smtClean="0">
                <a:latin typeface="Times New Roman"/>
                <a:cs typeface="Times New Roman"/>
              </a:rPr>
              <a:t> s. avant JC., des peuples habitent dans la région du Latium. Les archéologues ont retrouvé des traces de cabanes latines près du Tibre, datant de cette époque. Grâce à leurs découvertes, les archéologues réussirent à créer des reconstitution de cabanes du VIIIème siècle avant J.-C.  </a:t>
            </a:r>
          </a:p>
          <a:p>
            <a:pPr algn="just"/>
            <a:r>
              <a:rPr lang="fr-FR" sz="1400" b="1" dirty="0" smtClean="0">
                <a:latin typeface="Times New Roman"/>
                <a:cs typeface="Times New Roman"/>
              </a:rPr>
              <a:t>Les premiers habitants de Rome habitaient dans des huttes de torchis : les parois des cabanes, faites de jonc et de paille étaient soutenues par une armature de pieux et recouvertes d’argile, et chaque habitation possédait un enclos pour le bétail et un jardin maraîcher. </a:t>
            </a:r>
          </a:p>
          <a:p>
            <a:pPr algn="just"/>
            <a:r>
              <a:rPr lang="fr-FR" sz="1400" b="1" dirty="0" smtClean="0">
                <a:latin typeface="Times New Roman"/>
                <a:cs typeface="Times New Roman"/>
              </a:rPr>
              <a:t>Le village comprenait alors quelques centaines d’habitants, qui s’étaient installés sur le Palatin, en hauteur, à l’écart des marécages pour échapper à la malaria. Au temps de Cicéron, deux cabanes de ce type étaient conservées précieusement : L’une, sur le Palatin, était disait-on, celle où le berger </a:t>
            </a:r>
            <a:r>
              <a:rPr lang="fr-FR" sz="1400" b="1" dirty="0" err="1" smtClean="0">
                <a:latin typeface="Times New Roman"/>
                <a:cs typeface="Times New Roman"/>
              </a:rPr>
              <a:t>Faustulus</a:t>
            </a:r>
            <a:r>
              <a:rPr lang="fr-FR" sz="1400" b="1" dirty="0" smtClean="0">
                <a:latin typeface="Times New Roman"/>
                <a:cs typeface="Times New Roman"/>
              </a:rPr>
              <a:t> avait élevé Romulus et Remus; l’autre, sur le Capitole, était attribuée à Romulus en personne. Les deux huttes étaient régulièrement restaurées en l’honneur du fondateur de la ville.</a:t>
            </a:r>
            <a:endParaRPr lang="fr-FR" sz="1400" b="1" dirty="0">
              <a:latin typeface="Times New Roman"/>
              <a:cs typeface="Times New Roman"/>
            </a:endParaRPr>
          </a:p>
        </p:txBody>
      </p:sp>
      <p:pic>
        <p:nvPicPr>
          <p:cNvPr id="7" name="Image 6"/>
          <p:cNvPicPr>
            <a:picLocks noChangeAspect="1"/>
          </p:cNvPicPr>
          <p:nvPr/>
        </p:nvPicPr>
        <p:blipFill>
          <a:blip r:embed="rId9"/>
          <a:stretch>
            <a:fillRect/>
          </a:stretch>
        </p:blipFill>
        <p:spPr>
          <a:xfrm>
            <a:off x="149176" y="4210867"/>
            <a:ext cx="3427851" cy="1897749"/>
          </a:xfrm>
          <a:prstGeom prst="rect">
            <a:avLst/>
          </a:prstGeom>
          <a:ln w="38100">
            <a:solidFill>
              <a:srgbClr val="800000"/>
            </a:solidFill>
          </a:ln>
        </p:spPr>
      </p:pic>
      <p:sp>
        <p:nvSpPr>
          <p:cNvPr id="8" name="Rectangle 7"/>
          <p:cNvSpPr/>
          <p:nvPr/>
        </p:nvSpPr>
        <p:spPr>
          <a:xfrm>
            <a:off x="135066" y="6124365"/>
            <a:ext cx="3470184" cy="600164"/>
          </a:xfrm>
          <a:prstGeom prst="rect">
            <a:avLst/>
          </a:prstGeom>
          <a:solidFill>
            <a:schemeClr val="bg1"/>
          </a:solidFill>
          <a:ln w="38100">
            <a:solidFill>
              <a:srgbClr val="800000"/>
            </a:solidFill>
          </a:ln>
        </p:spPr>
        <p:txBody>
          <a:bodyPr wrap="square">
            <a:spAutoFit/>
          </a:bodyPr>
          <a:lstStyle/>
          <a:p>
            <a:pPr algn="just"/>
            <a:r>
              <a:rPr lang="fr-FR" sz="1100" b="1" dirty="0">
                <a:latin typeface="Times New Roman"/>
                <a:cs typeface="Times New Roman"/>
              </a:rPr>
              <a:t>Reconstitution (maquette) des huttes du VIIIème siècle avant J.-C. dont les archéologues ont trouvé des traces sur le Palatin.</a:t>
            </a:r>
          </a:p>
        </p:txBody>
      </p:sp>
      <p:sp>
        <p:nvSpPr>
          <p:cNvPr id="9" name="Rectangle 8"/>
          <p:cNvSpPr/>
          <p:nvPr/>
        </p:nvSpPr>
        <p:spPr>
          <a:xfrm>
            <a:off x="3852333" y="2050589"/>
            <a:ext cx="5070789" cy="261610"/>
          </a:xfrm>
          <a:prstGeom prst="rect">
            <a:avLst/>
          </a:prstGeom>
          <a:solidFill>
            <a:schemeClr val="bg1"/>
          </a:solidFill>
          <a:ln w="38100">
            <a:solidFill>
              <a:srgbClr val="800000"/>
            </a:solidFill>
          </a:ln>
        </p:spPr>
        <p:txBody>
          <a:bodyPr wrap="square">
            <a:spAutoFit/>
          </a:bodyPr>
          <a:lstStyle/>
          <a:p>
            <a:pPr algn="just"/>
            <a:r>
              <a:rPr lang="fr-FR" sz="1100" b="1" dirty="0" smtClean="0">
                <a:latin typeface="Times New Roman"/>
                <a:cs typeface="Times New Roman"/>
              </a:rPr>
              <a:t>Urnes funéraires </a:t>
            </a:r>
            <a:r>
              <a:rPr lang="fr-FR" sz="1100" b="1" dirty="0">
                <a:latin typeface="Times New Roman"/>
                <a:cs typeface="Times New Roman"/>
              </a:rPr>
              <a:t>en forme de cabane - Céramique (objet trouvé lors de fouilles)</a:t>
            </a:r>
          </a:p>
        </p:txBody>
      </p:sp>
    </p:spTree>
    <p:extLst>
      <p:ext uri="{BB962C8B-B14F-4D97-AF65-F5344CB8AC3E}">
        <p14:creationId xmlns:p14="http://schemas.microsoft.com/office/powerpoint/2010/main" val="407554465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41195" y="682388"/>
            <a:ext cx="8679976" cy="3416320"/>
          </a:xfrm>
          <a:prstGeom prst="rect">
            <a:avLst/>
          </a:prstGeom>
          <a:noFill/>
        </p:spPr>
        <p:txBody>
          <a:bodyPr wrap="square" rtlCol="0">
            <a:spAutoFit/>
          </a:bodyPr>
          <a:lstStyle/>
          <a:p>
            <a:r>
              <a:rPr lang="fr-FR" sz="2400" b="1" dirty="0" smtClean="0"/>
              <a:t>Selon les </a:t>
            </a:r>
            <a:r>
              <a:rPr lang="fr-FR" sz="2400" b="1" dirty="0" smtClean="0">
                <a:solidFill>
                  <a:srgbClr val="FF0000"/>
                </a:solidFill>
              </a:rPr>
              <a:t>archéologues</a:t>
            </a:r>
            <a:r>
              <a:rPr lang="fr-FR" sz="2400" b="1" dirty="0" smtClean="0"/>
              <a:t>, les premiers habitants de Rome étaient assez peu nombreux et vivaient dans des huttes et des cabanes très simples construites avec de la paille, du bois et de l’argile</a:t>
            </a:r>
            <a:r>
              <a:rPr lang="fr-FR" sz="2400" b="1" dirty="0" smtClean="0"/>
              <a:t>. Ils pratiquaient notamment l’élevage et l’agriculture, mais également l’artisanat. Ils </a:t>
            </a:r>
            <a:r>
              <a:rPr lang="fr-FR" sz="2400" b="1" dirty="0" smtClean="0">
                <a:solidFill>
                  <a:srgbClr val="FF0000"/>
                </a:solidFill>
              </a:rPr>
              <a:t>incinéraient</a:t>
            </a:r>
            <a:r>
              <a:rPr lang="fr-FR" sz="2400" b="1" dirty="0" smtClean="0"/>
              <a:t> leurs morts, comme en attestent les </a:t>
            </a:r>
            <a:r>
              <a:rPr lang="fr-FR" sz="2400" b="1" dirty="0" smtClean="0">
                <a:solidFill>
                  <a:srgbClr val="FF0000"/>
                </a:solidFill>
              </a:rPr>
              <a:t>urnes funéraires</a:t>
            </a:r>
            <a:r>
              <a:rPr lang="fr-FR" sz="2400" b="1" dirty="0" smtClean="0"/>
              <a:t>.</a:t>
            </a:r>
            <a:endParaRPr lang="fr-FR" sz="2400" b="1" dirty="0" smtClean="0"/>
          </a:p>
          <a:p>
            <a:r>
              <a:rPr lang="fr-FR" sz="2400" b="1" dirty="0" smtClean="0"/>
              <a:t>Plusieurs peuples se sont installés en Italie dès le VIIIe siècle avant J.-C., mais ce sont surtout les Latins, les Sabins et les Etrusques que l’on retrouve à Rome. </a:t>
            </a:r>
            <a:endParaRPr lang="fr-FR" sz="2400" b="1" dirty="0"/>
          </a:p>
        </p:txBody>
      </p:sp>
    </p:spTree>
    <p:extLst>
      <p:ext uri="{BB962C8B-B14F-4D97-AF65-F5344CB8AC3E}">
        <p14:creationId xmlns:p14="http://schemas.microsoft.com/office/powerpoint/2010/main" val="285413307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4"/>
          <a:srcRect r="12840"/>
          <a:stretch/>
        </p:blipFill>
        <p:spPr>
          <a:xfrm>
            <a:off x="3795843" y="2267297"/>
            <a:ext cx="5348157" cy="4599297"/>
          </a:xfrm>
          <a:prstGeom prst="rect">
            <a:avLst/>
          </a:prstGeom>
          <a:ln w="38100">
            <a:solidFill>
              <a:srgbClr val="800000"/>
            </a:solidFill>
          </a:ln>
        </p:spPr>
      </p:pic>
      <p:pic>
        <p:nvPicPr>
          <p:cNvPr id="2" name="Image 1"/>
          <p:cNvPicPr>
            <a:picLocks noChangeAspect="1"/>
          </p:cNvPicPr>
          <p:nvPr/>
        </p:nvPicPr>
        <p:blipFill rotWithShape="1">
          <a:blip r:embed="rId5"/>
          <a:srcRect t="2381" b="7142"/>
          <a:stretch/>
        </p:blipFill>
        <p:spPr>
          <a:xfrm>
            <a:off x="0" y="0"/>
            <a:ext cx="4653887" cy="4566946"/>
          </a:xfrm>
          <a:prstGeom prst="rect">
            <a:avLst/>
          </a:prstGeom>
          <a:ln w="38100">
            <a:solidFill>
              <a:srgbClr val="800000"/>
            </a:solidFill>
          </a:ln>
        </p:spPr>
      </p:pic>
    </p:spTree>
    <p:extLst>
      <p:ext uri="{BB962C8B-B14F-4D97-AF65-F5344CB8AC3E}">
        <p14:creationId xmlns:p14="http://schemas.microsoft.com/office/powerpoint/2010/main" val="414628560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77421" y="696036"/>
            <a:ext cx="8748215" cy="4524315"/>
          </a:xfrm>
          <a:prstGeom prst="rect">
            <a:avLst/>
          </a:prstGeom>
          <a:noFill/>
        </p:spPr>
        <p:txBody>
          <a:bodyPr wrap="square" rtlCol="0">
            <a:spAutoFit/>
          </a:bodyPr>
          <a:lstStyle/>
          <a:p>
            <a:pPr algn="just"/>
            <a:r>
              <a:rPr lang="fr-FR" sz="2400" b="1" dirty="0" smtClean="0">
                <a:latin typeface="Times New Roman" panose="02020603050405020304" pitchFamily="18" charset="0"/>
                <a:cs typeface="Times New Roman" panose="02020603050405020304" pitchFamily="18" charset="0"/>
              </a:rPr>
              <a:t>Les </a:t>
            </a:r>
            <a:r>
              <a:rPr lang="fr-FR" sz="2400" b="1" dirty="0" smtClean="0">
                <a:solidFill>
                  <a:srgbClr val="FF0000"/>
                </a:solidFill>
                <a:latin typeface="Times New Roman" panose="02020603050405020304" pitchFamily="18" charset="0"/>
                <a:cs typeface="Times New Roman" panose="02020603050405020304" pitchFamily="18" charset="0"/>
              </a:rPr>
              <a:t>rois étrusques </a:t>
            </a:r>
            <a:r>
              <a:rPr lang="fr-FR" sz="2400" b="1" dirty="0" smtClean="0">
                <a:latin typeface="Times New Roman" panose="02020603050405020304" pitchFamily="18" charset="0"/>
                <a:cs typeface="Times New Roman" panose="02020603050405020304" pitchFamily="18" charset="0"/>
              </a:rPr>
              <a:t>règnent sur Rome du VIIe au VIe siècle, et y réalisent de nombreux aménagements. Dans la ville aux « 7 collines », on retrouve des murailles, des égouts, des palais royaux et des temples - ainsi qu’un </a:t>
            </a:r>
            <a:r>
              <a:rPr lang="fr-FR" sz="2400" b="1" dirty="0" smtClean="0">
                <a:solidFill>
                  <a:srgbClr val="FF0000"/>
                </a:solidFill>
                <a:latin typeface="Times New Roman" panose="02020603050405020304" pitchFamily="18" charset="0"/>
                <a:cs typeface="Times New Roman" panose="02020603050405020304" pitchFamily="18" charset="0"/>
              </a:rPr>
              <a:t>forum</a:t>
            </a:r>
            <a:r>
              <a:rPr lang="fr-FR" sz="2400" b="1" dirty="0" smtClean="0">
                <a:latin typeface="Times New Roman" panose="02020603050405020304" pitchFamily="18" charset="0"/>
                <a:cs typeface="Times New Roman" panose="02020603050405020304" pitchFamily="18" charset="0"/>
              </a:rPr>
              <a:t> (= place publique), un cirque et un port. </a:t>
            </a:r>
          </a:p>
          <a:p>
            <a:pPr algn="just"/>
            <a:endParaRPr lang="fr-FR" sz="2400" b="1" dirty="0">
              <a:latin typeface="Times New Roman" panose="02020603050405020304" pitchFamily="18" charset="0"/>
              <a:cs typeface="Times New Roman" panose="02020603050405020304" pitchFamily="18" charset="0"/>
            </a:endParaRPr>
          </a:p>
          <a:p>
            <a:pPr algn="just"/>
            <a:r>
              <a:rPr lang="fr-FR" sz="2400" b="1" dirty="0" smtClean="0">
                <a:latin typeface="Times New Roman" panose="02020603050405020304" pitchFamily="18" charset="0"/>
                <a:cs typeface="Times New Roman" panose="02020603050405020304" pitchFamily="18" charset="0"/>
              </a:rPr>
              <a:t>Selon la légende, la ville de Rome a été créée en -753 mais cette date n’est pas confirmée par les historiens</a:t>
            </a:r>
            <a:r>
              <a:rPr lang="fr-FR" sz="2400" b="1" dirty="0" smtClean="0">
                <a:latin typeface="Times New Roman" panose="02020603050405020304" pitchFamily="18" charset="0"/>
                <a:cs typeface="Times New Roman" panose="02020603050405020304" pitchFamily="18" charset="0"/>
              </a:rPr>
              <a:t>. Ils savent seulement que les premiers </a:t>
            </a:r>
            <a:r>
              <a:rPr lang="fr-FR" sz="2400" b="1" dirty="0" smtClean="0">
                <a:solidFill>
                  <a:srgbClr val="FF0000"/>
                </a:solidFill>
                <a:latin typeface="Times New Roman" panose="02020603050405020304" pitchFamily="18" charset="0"/>
                <a:cs typeface="Times New Roman" panose="02020603050405020304" pitchFamily="18" charset="0"/>
              </a:rPr>
              <a:t>vestiges</a:t>
            </a:r>
            <a:r>
              <a:rPr lang="fr-FR" sz="2400" b="1" dirty="0" smtClean="0">
                <a:latin typeface="Times New Roman" panose="02020603050405020304" pitchFamily="18" charset="0"/>
                <a:cs typeface="Times New Roman" panose="02020603050405020304" pitchFamily="18" charset="0"/>
              </a:rPr>
              <a:t> datent du VIIIe siècle avant J.-C. </a:t>
            </a:r>
            <a:r>
              <a:rPr lang="fr-FR" sz="2400" b="1" dirty="0" smtClean="0">
                <a:latin typeface="Times New Roman" panose="02020603050405020304" pitchFamily="18" charset="0"/>
                <a:cs typeface="Times New Roman" panose="02020603050405020304" pitchFamily="18" charset="0"/>
              </a:rPr>
              <a:t>En revanche, la </a:t>
            </a:r>
            <a:r>
              <a:rPr lang="fr-FR" sz="2400" b="1" dirty="0" smtClean="0">
                <a:solidFill>
                  <a:srgbClr val="FF0000"/>
                </a:solidFill>
                <a:latin typeface="Times New Roman" panose="02020603050405020304" pitchFamily="18" charset="0"/>
                <a:cs typeface="Times New Roman" panose="02020603050405020304" pitchFamily="18" charset="0"/>
              </a:rPr>
              <a:t>République romaine </a:t>
            </a:r>
            <a:r>
              <a:rPr lang="fr-FR" sz="2400" b="1" dirty="0" smtClean="0">
                <a:latin typeface="Times New Roman" panose="02020603050405020304" pitchFamily="18" charset="0"/>
                <a:cs typeface="Times New Roman" panose="02020603050405020304" pitchFamily="18" charset="0"/>
              </a:rPr>
              <a:t>qui remplace les rois étrusques voit le jour vers -508.</a:t>
            </a:r>
          </a:p>
          <a:p>
            <a:pPr algn="just"/>
            <a:endParaRPr lang="fr-FR"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84118521"/>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sp>
        <p:nvSpPr>
          <p:cNvPr id="2" name="ZoneTexte 1"/>
          <p:cNvSpPr txBox="1"/>
          <p:nvPr/>
        </p:nvSpPr>
        <p:spPr>
          <a:xfrm>
            <a:off x="0" y="84784"/>
            <a:ext cx="7666182" cy="707886"/>
          </a:xfrm>
          <a:prstGeom prst="rect">
            <a:avLst/>
          </a:prstGeom>
          <a:noFill/>
        </p:spPr>
        <p:txBody>
          <a:bodyPr wrap="square" rtlCol="0">
            <a:spAutoFit/>
          </a:bodyPr>
          <a:lstStyle/>
          <a:p>
            <a:pPr marL="514350" indent="-514350">
              <a:buFont typeface="+mj-lt"/>
              <a:buAutoNum type="romanUcPeriod" startAt="2"/>
            </a:pPr>
            <a:r>
              <a:rPr lang="fr-FR" sz="2000" b="1" dirty="0" smtClean="0">
                <a:latin typeface="Times New Roman"/>
                <a:cs typeface="Times New Roman"/>
              </a:rPr>
              <a:t>République et citoyenneté à Rome</a:t>
            </a:r>
          </a:p>
          <a:p>
            <a:r>
              <a:rPr lang="fr-FR" sz="2000" b="1" i="1" dirty="0" smtClean="0">
                <a:latin typeface="Times New Roman"/>
                <a:cs typeface="Times New Roman"/>
              </a:rPr>
              <a:t>A. Etre citoyen à Rome</a:t>
            </a:r>
            <a:endParaRPr lang="fr-FR" sz="2000" b="1" i="1" dirty="0">
              <a:latin typeface="Times New Roman"/>
              <a:cs typeface="Times New Roman"/>
            </a:endParaRPr>
          </a:p>
        </p:txBody>
      </p:sp>
      <p:pic>
        <p:nvPicPr>
          <p:cNvPr id="3" name="Image 2"/>
          <p:cNvPicPr>
            <a:picLocks noChangeAspect="1"/>
          </p:cNvPicPr>
          <p:nvPr/>
        </p:nvPicPr>
        <p:blipFill>
          <a:blip r:embed="rId4"/>
          <a:stretch>
            <a:fillRect/>
          </a:stretch>
        </p:blipFill>
        <p:spPr>
          <a:xfrm>
            <a:off x="967009" y="899616"/>
            <a:ext cx="7218522" cy="4943482"/>
          </a:xfrm>
          <a:prstGeom prst="rect">
            <a:avLst/>
          </a:prstGeom>
          <a:ln w="38100">
            <a:solidFill>
              <a:srgbClr val="800000"/>
            </a:solidFill>
          </a:ln>
        </p:spPr>
      </p:pic>
    </p:spTree>
    <p:extLst>
      <p:ext uri="{BB962C8B-B14F-4D97-AF65-F5344CB8AC3E}">
        <p14:creationId xmlns:p14="http://schemas.microsoft.com/office/powerpoint/2010/main" val="407554465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pic>
        <p:nvPicPr>
          <p:cNvPr id="2" name="Image 1"/>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foregroundMark x1="32931" y1="11488" x2="32931" y2="11488"/>
                        <a14:foregroundMark x1="27759" y1="13140" x2="27759" y2="13140"/>
                        <a14:foregroundMark x1="22414" y1="12314" x2="22414" y2="12314"/>
                        <a14:foregroundMark x1="26940" y1="9174" x2="26940" y2="9174"/>
                        <a14:foregroundMark x1="26336" y1="16281" x2="26336" y2="16281"/>
                        <a14:foregroundMark x1="43836" y1="10744" x2="43836" y2="10744"/>
                        <a14:foregroundMark x1="47716" y1="19008" x2="47716" y2="19008"/>
                        <a14:foregroundMark x1="51638" y1="14298" x2="51638" y2="14298"/>
                        <a14:foregroundMark x1="70991" y1="14298" x2="70991" y2="14298"/>
                        <a14:foregroundMark x1="68707" y1="23388" x2="68707" y2="23388"/>
                        <a14:foregroundMark x1="85172" y1="16694" x2="85172" y2="16694"/>
                        <a14:foregroundMark x1="66034" y1="13471" x2="66034" y2="13471"/>
                        <a14:foregroundMark x1="63362" y1="13471" x2="63362" y2="13471"/>
                        <a14:foregroundMark x1="51853" y1="17438" x2="51853" y2="17438"/>
                        <a14:foregroundMark x1="53922" y1="12727" x2="53922" y2="12727"/>
                        <a14:foregroundMark x1="56164" y1="12727" x2="56164" y2="12727"/>
                        <a14:foregroundMark x1="44052" y1="20992" x2="44052" y2="20992"/>
                        <a14:foregroundMark x1="41164" y1="15041" x2="41164" y2="15041"/>
                        <a14:foregroundMark x1="33319" y1="6033" x2="33319" y2="6033"/>
                        <a14:foregroundMark x1="37457" y1="13471" x2="37457" y2="13471"/>
                        <a14:foregroundMark x1="33966" y1="14711" x2="33966" y2="14711"/>
                        <a14:foregroundMark x1="47328" y1="11901" x2="47328" y2="11901"/>
                        <a14:foregroundMark x1="85388" y1="93223" x2="85388" y2="93223"/>
                        <a14:foregroundMark x1="87845" y1="95124" x2="87845" y2="95124"/>
                        <a14:foregroundMark x1="13578" y1="89669" x2="13578" y2="89669"/>
                        <a14:foregroundMark x1="9655" y1="88430" x2="9655" y2="88430"/>
                        <a14:foregroundMark x1="3922" y1="86860" x2="3922" y2="86860"/>
                        <a14:foregroundMark x1="29224" y1="13140" x2="29224" y2="13140"/>
                        <a14:foregroundMark x1="38491" y1="16281" x2="38491" y2="16281"/>
                        <a14:foregroundMark x1="45474" y1="13884" x2="45474" y2="13884"/>
                        <a14:foregroundMark x1="49397" y1="11488" x2="49397" y2="11488"/>
                        <a14:foregroundMark x1="11940" y1="93223" x2="11940" y2="93223"/>
                      </a14:backgroundRemoval>
                    </a14:imgEffect>
                  </a14:imgLayer>
                </a14:imgProps>
              </a:ext>
            </a:extLst>
          </a:blip>
          <a:stretch>
            <a:fillRect/>
          </a:stretch>
        </p:blipFill>
        <p:spPr>
          <a:xfrm>
            <a:off x="798539" y="331514"/>
            <a:ext cx="7547430" cy="3936375"/>
          </a:xfrm>
          <a:prstGeom prst="rect">
            <a:avLst/>
          </a:prstGeom>
        </p:spPr>
      </p:pic>
      <p:pic>
        <p:nvPicPr>
          <p:cNvPr id="4" name="Image 3"/>
          <p:cNvPicPr>
            <a:picLocks noChangeAspect="1"/>
          </p:cNvPicPr>
          <p:nvPr/>
        </p:nvPicPr>
        <p:blipFill rotWithShape="1">
          <a:blip r:embed="rId6"/>
          <a:srcRect l="9722" b="33324"/>
          <a:stretch/>
        </p:blipFill>
        <p:spPr>
          <a:xfrm>
            <a:off x="1904999" y="4395578"/>
            <a:ext cx="5334511" cy="2280993"/>
          </a:xfrm>
          <a:prstGeom prst="rect">
            <a:avLst/>
          </a:prstGeom>
        </p:spPr>
      </p:pic>
    </p:spTree>
    <p:extLst>
      <p:ext uri="{BB962C8B-B14F-4D97-AF65-F5344CB8AC3E}">
        <p14:creationId xmlns:p14="http://schemas.microsoft.com/office/powerpoint/2010/main" val="117604736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04715" y="777922"/>
            <a:ext cx="8734567" cy="3785652"/>
          </a:xfrm>
          <a:prstGeom prst="rect">
            <a:avLst/>
          </a:prstGeom>
          <a:noFill/>
        </p:spPr>
        <p:txBody>
          <a:bodyPr wrap="square" rtlCol="0">
            <a:spAutoFit/>
          </a:bodyPr>
          <a:lstStyle/>
          <a:p>
            <a:pPr algn="just"/>
            <a:r>
              <a:rPr lang="fr-FR" sz="2400" b="1" dirty="0" smtClean="0"/>
              <a:t>Pour être </a:t>
            </a:r>
            <a:r>
              <a:rPr lang="fr-FR" sz="2400" b="1" dirty="0" smtClean="0">
                <a:solidFill>
                  <a:srgbClr val="FF0000"/>
                </a:solidFill>
              </a:rPr>
              <a:t>citoyen</a:t>
            </a:r>
            <a:r>
              <a:rPr lang="fr-FR" sz="2400" b="1" dirty="0" smtClean="0"/>
              <a:t> à Rome, il faut être un homme majeur, né de parents romains, et de condition libre. Les femmes, les enfants, les esclaves et les étrangers n’ont pas accès à la citoyenneté.</a:t>
            </a:r>
          </a:p>
          <a:p>
            <a:pPr algn="just"/>
            <a:r>
              <a:rPr lang="fr-FR" sz="2400" b="1" dirty="0" smtClean="0"/>
              <a:t>Les citoyens participent à la vie politique de la cité : lorsqu’ils sont réunis en </a:t>
            </a:r>
            <a:r>
              <a:rPr lang="fr-FR" sz="2400" b="1" dirty="0" smtClean="0">
                <a:solidFill>
                  <a:srgbClr val="FF0000"/>
                </a:solidFill>
              </a:rPr>
              <a:t>comices</a:t>
            </a:r>
            <a:r>
              <a:rPr lang="fr-FR" sz="2400" b="1" dirty="0" smtClean="0"/>
              <a:t> (= assemblées populaires) ils votent pour des </a:t>
            </a:r>
            <a:r>
              <a:rPr lang="fr-FR" sz="2400" b="1" dirty="0" smtClean="0">
                <a:solidFill>
                  <a:srgbClr val="FF0000"/>
                </a:solidFill>
              </a:rPr>
              <a:t>magistrats</a:t>
            </a:r>
            <a:r>
              <a:rPr lang="fr-FR" sz="2400" b="1" dirty="0" smtClean="0"/>
              <a:t>. Les citoyens les plus riches qui ont été </a:t>
            </a:r>
            <a:r>
              <a:rPr lang="fr-FR" sz="2400" b="1" dirty="0" smtClean="0">
                <a:solidFill>
                  <a:srgbClr val="FF0000"/>
                </a:solidFill>
              </a:rPr>
              <a:t>recensés</a:t>
            </a:r>
            <a:r>
              <a:rPr lang="fr-FR" sz="2400" b="1" dirty="0" smtClean="0"/>
              <a:t> (les </a:t>
            </a:r>
            <a:r>
              <a:rPr lang="fr-FR" sz="2400" b="1" dirty="0" smtClean="0">
                <a:solidFill>
                  <a:srgbClr val="FF0000"/>
                </a:solidFill>
              </a:rPr>
              <a:t>patriciens</a:t>
            </a:r>
            <a:r>
              <a:rPr lang="fr-FR" sz="2400" b="1" dirty="0" smtClean="0"/>
              <a:t>) votent en premier. Les citoyens les plus pauvres sont souvent exclus du vote (</a:t>
            </a:r>
            <a:r>
              <a:rPr lang="fr-FR" sz="2400" b="1" dirty="0" smtClean="0">
                <a:solidFill>
                  <a:srgbClr val="FF0000"/>
                </a:solidFill>
              </a:rPr>
              <a:t>plébéiens</a:t>
            </a:r>
            <a:r>
              <a:rPr lang="fr-FR" sz="2400" b="1" dirty="0" smtClean="0"/>
              <a:t>). C’est donc une </a:t>
            </a:r>
            <a:r>
              <a:rPr lang="fr-FR" sz="2400" b="1" dirty="0" smtClean="0">
                <a:solidFill>
                  <a:srgbClr val="FF0000"/>
                </a:solidFill>
              </a:rPr>
              <a:t>république oligarchique (= seul un petit nombre de citoyens détient réellement le pouvoir </a:t>
            </a:r>
            <a:r>
              <a:rPr lang="fr-FR" sz="2400" b="1" smtClean="0">
                <a:solidFill>
                  <a:srgbClr val="FF0000"/>
                </a:solidFill>
              </a:rPr>
              <a:t>de décision)</a:t>
            </a:r>
            <a:r>
              <a:rPr lang="fr-FR" sz="2400" b="1" smtClean="0"/>
              <a:t>.</a:t>
            </a:r>
            <a:endParaRPr lang="fr-FR" sz="2400" b="1" dirty="0"/>
          </a:p>
        </p:txBody>
      </p:sp>
    </p:spTree>
    <p:extLst>
      <p:ext uri="{BB962C8B-B14F-4D97-AF65-F5344CB8AC3E}">
        <p14:creationId xmlns:p14="http://schemas.microsoft.com/office/powerpoint/2010/main" val="161107227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sp>
        <p:nvSpPr>
          <p:cNvPr id="2" name="ZoneTexte 1"/>
          <p:cNvSpPr txBox="1"/>
          <p:nvPr/>
        </p:nvSpPr>
        <p:spPr>
          <a:xfrm>
            <a:off x="0" y="84784"/>
            <a:ext cx="4797366" cy="400110"/>
          </a:xfrm>
          <a:prstGeom prst="rect">
            <a:avLst/>
          </a:prstGeom>
          <a:noFill/>
        </p:spPr>
        <p:txBody>
          <a:bodyPr wrap="square" rtlCol="0">
            <a:spAutoFit/>
          </a:bodyPr>
          <a:lstStyle/>
          <a:p>
            <a:r>
              <a:rPr lang="fr-FR" sz="2000" b="1" i="1" dirty="0">
                <a:latin typeface="Times New Roman"/>
                <a:cs typeface="Times New Roman"/>
              </a:rPr>
              <a:t>B</a:t>
            </a:r>
            <a:r>
              <a:rPr lang="fr-FR" sz="2000" b="1" i="1" dirty="0" smtClean="0">
                <a:latin typeface="Times New Roman"/>
                <a:cs typeface="Times New Roman"/>
              </a:rPr>
              <a:t>. Les institutions républicaines à Rome</a:t>
            </a:r>
            <a:endParaRPr lang="fr-FR" sz="2000" b="1" i="1" dirty="0">
              <a:latin typeface="Times New Roman"/>
              <a:cs typeface="Times New Roman"/>
            </a:endParaRPr>
          </a:p>
        </p:txBody>
      </p:sp>
      <p:pic>
        <p:nvPicPr>
          <p:cNvPr id="3" name="Picture 2" descr="http://philippevallee.weebly.com/uploads/8/7/0/4/8704809/8318671.gif?64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041" y="848034"/>
            <a:ext cx="8089677" cy="5599821"/>
          </a:xfrm>
          <a:prstGeom prst="rect">
            <a:avLst/>
          </a:prstGeom>
          <a:noFill/>
          <a:ln w="38100">
            <a:solidFill>
              <a:srgbClr val="800000"/>
            </a:solidFill>
          </a:ln>
          <a:extLst>
            <a:ext uri="{909E8E84-426E-40dd-AFC4-6F175D3DCCD1}">
              <a14:hiddenFill xmlns:a14="http://schemas.microsoft.com/office/drawing/2010/main">
                <a:solidFill>
                  <a:srgbClr val="FFFFFF"/>
                </a:solidFill>
              </a14:hiddenFill>
            </a:ext>
          </a:extLst>
        </p:spPr>
      </p:pic>
      <p:pic>
        <p:nvPicPr>
          <p:cNvPr id="5" name="Image 4"/>
          <p:cNvPicPr>
            <a:picLocks noChangeAspect="1"/>
          </p:cNvPicPr>
          <p:nvPr/>
        </p:nvPicPr>
        <p:blipFill rotWithShape="1">
          <a:blip r:embed="rId5">
            <a:extLst>
              <a:ext uri="{BEBA8EAE-BF5A-486C-A8C5-ECC9F3942E4B}">
                <a14:imgProps xmlns:a14="http://schemas.microsoft.com/office/drawing/2010/main">
                  <a14:imgLayer r:embed="rId6">
                    <a14:imgEffect>
                      <a14:backgroundRemoval t="78536" b="93424" l="27743" r="74138">
                        <a14:foregroundMark x1="33229" y1="87717" x2="33229" y2="87717"/>
                        <a14:foregroundMark x1="33542" y1="91439" x2="33542" y2="91439"/>
                        <a14:foregroundMark x1="30721" y1="91439" x2="30721" y2="91439"/>
                        <a14:foregroundMark x1="36991" y1="84988" x2="36991" y2="84988"/>
                        <a14:foregroundMark x1="44201" y1="85484" x2="44201" y2="85484"/>
                        <a14:foregroundMark x1="46082" y1="91439" x2="46082" y2="91439"/>
                        <a14:foregroundMark x1="56740" y1="85980" x2="56740" y2="85980"/>
                        <a14:foregroundMark x1="70690" y1="91191" x2="70690" y2="91191"/>
                        <a14:foregroundMark x1="67555" y1="91563" x2="67555" y2="91563"/>
                        <a14:foregroundMark x1="42790" y1="91687" x2="42790" y2="91687"/>
                        <a14:foregroundMark x1="46708" y1="91563" x2="46708" y2="91563"/>
                        <a14:backgroundMark x1="39655" y1="89454" x2="39655" y2="89454"/>
                        <a14:backgroundMark x1="38558" y1="87469" x2="38558" y2="87469"/>
                        <a14:backgroundMark x1="39342" y1="86228" x2="39342" y2="86228"/>
                        <a14:backgroundMark x1="38245" y1="91935" x2="38245" y2="91935"/>
                        <a14:backgroundMark x1="34953" y1="84864" x2="34953" y2="84864"/>
                        <a14:backgroundMark x1="44671" y1="90447" x2="44671" y2="90447"/>
                        <a14:backgroundMark x1="63793" y1="88586" x2="63793" y2="88586"/>
                        <a14:backgroundMark x1="64107" y1="91935" x2="64107" y2="91935"/>
                        <a14:backgroundMark x1="57367" y1="90199" x2="57367" y2="90199"/>
                        <a14:backgroundMark x1="68025" y1="90571" x2="68025" y2="90571"/>
                      </a14:backgroundRemoval>
                    </a14:imgEffect>
                  </a14:imgLayer>
                </a14:imgProps>
              </a:ext>
            </a:extLst>
          </a:blip>
          <a:srcRect l="27223" t="78348" r="24239" b="7840"/>
          <a:stretch/>
        </p:blipFill>
        <p:spPr>
          <a:xfrm>
            <a:off x="6761906" y="6147658"/>
            <a:ext cx="2023639" cy="727542"/>
          </a:xfrm>
          <a:prstGeom prst="rect">
            <a:avLst/>
          </a:prstGeom>
        </p:spPr>
      </p:pic>
      <p:pic>
        <p:nvPicPr>
          <p:cNvPr id="6" name="Image 5"/>
          <p:cNvPicPr>
            <a:picLocks noChangeAspect="1"/>
          </p:cNvPicPr>
          <p:nvPr/>
        </p:nvPicPr>
        <p:blipFill rotWithShape="1">
          <a:blip r:embed="rId7">
            <a:extLst>
              <a:ext uri="{BEBA8EAE-BF5A-486C-A8C5-ECC9F3942E4B}">
                <a14:imgProps xmlns:a14="http://schemas.microsoft.com/office/drawing/2010/main">
                  <a14:imgLayer r:embed="rId8">
                    <a14:imgEffect>
                      <a14:backgroundRemoval t="60670" b="75186" l="27900" r="76176">
                        <a14:foregroundMark x1="71787" y1="65881" x2="71787" y2="65881"/>
                        <a14:foregroundMark x1="69122" y1="67246" x2="69122" y2="67246"/>
                        <a14:foregroundMark x1="68495" y1="68238" x2="68495" y2="68238"/>
                        <a14:foregroundMark x1="34639" y1="73945" x2="34639" y2="73945"/>
                        <a14:foregroundMark x1="31191" y1="74194" x2="31191" y2="74194"/>
                        <a14:foregroundMark x1="73041" y1="69107" x2="73041" y2="69107"/>
                        <a14:backgroundMark x1="69592" y1="67990" x2="69592" y2="67990"/>
                      </a14:backgroundRemoval>
                    </a14:imgEffect>
                  </a14:imgLayer>
                </a14:imgProps>
              </a:ext>
            </a:extLst>
          </a:blip>
          <a:srcRect l="28969" t="60093" r="62814" b="24754"/>
          <a:stretch/>
        </p:blipFill>
        <p:spPr>
          <a:xfrm>
            <a:off x="634095" y="4794093"/>
            <a:ext cx="446049" cy="1039236"/>
          </a:xfrm>
          <a:prstGeom prst="rect">
            <a:avLst/>
          </a:prstGeom>
        </p:spPr>
      </p:pic>
      <p:pic>
        <p:nvPicPr>
          <p:cNvPr id="7" name="Image 6"/>
          <p:cNvPicPr>
            <a:picLocks noChangeAspect="1"/>
          </p:cNvPicPr>
          <p:nvPr/>
        </p:nvPicPr>
        <p:blipFill rotWithShape="1">
          <a:blip r:embed="rId9">
            <a:extLst>
              <a:ext uri="{BEBA8EAE-BF5A-486C-A8C5-ECC9F3942E4B}">
                <a14:imgProps xmlns:a14="http://schemas.microsoft.com/office/drawing/2010/main">
                  <a14:imgLayer r:embed="rId10">
                    <a14:imgEffect>
                      <a14:backgroundRemoval t="43176" b="58313" l="12853" r="47649"/>
                    </a14:imgEffect>
                  </a14:imgLayer>
                </a14:imgProps>
              </a:ext>
            </a:extLst>
          </a:blip>
          <a:srcRect l="12557" t="42440" r="50429" b="40697"/>
          <a:stretch/>
        </p:blipFill>
        <p:spPr>
          <a:xfrm>
            <a:off x="7336381" y="4481707"/>
            <a:ext cx="1420868" cy="817758"/>
          </a:xfrm>
          <a:prstGeom prst="rect">
            <a:avLst/>
          </a:prstGeom>
        </p:spPr>
      </p:pic>
      <p:pic>
        <p:nvPicPr>
          <p:cNvPr id="8" name="Image 7"/>
          <p:cNvPicPr>
            <a:picLocks noChangeAspect="1"/>
          </p:cNvPicPr>
          <p:nvPr/>
        </p:nvPicPr>
        <p:blipFill rotWithShape="1">
          <a:blip r:embed="rId11">
            <a:extLst>
              <a:ext uri="{BEBA8EAE-BF5A-486C-A8C5-ECC9F3942E4B}">
                <a14:imgProps xmlns:a14="http://schemas.microsoft.com/office/drawing/2010/main">
                  <a14:imgLayer r:embed="rId12">
                    <a14:imgEffect>
                      <a14:backgroundRemoval t="9553" b="27047" l="1881" r="18182"/>
                    </a14:imgEffect>
                  </a14:imgLayer>
                </a14:imgProps>
              </a:ext>
            </a:extLst>
          </a:blip>
          <a:srcRect t="7538" r="79747" b="72006"/>
          <a:stretch/>
        </p:blipFill>
        <p:spPr>
          <a:xfrm>
            <a:off x="151648" y="2736888"/>
            <a:ext cx="1307980" cy="1668947"/>
          </a:xfrm>
          <a:prstGeom prst="rect">
            <a:avLst/>
          </a:prstGeom>
        </p:spPr>
      </p:pic>
      <p:pic>
        <p:nvPicPr>
          <p:cNvPr id="9" name="Image 8"/>
          <p:cNvPicPr>
            <a:picLocks noChangeAspect="1"/>
          </p:cNvPicPr>
          <p:nvPr/>
        </p:nvPicPr>
        <p:blipFill rotWithShape="1">
          <a:blip r:embed="rId13">
            <a:extLst>
              <a:ext uri="{BEBA8EAE-BF5A-486C-A8C5-ECC9F3942E4B}">
                <a14:imgProps xmlns:a14="http://schemas.microsoft.com/office/drawing/2010/main">
                  <a14:imgLayer r:embed="rId14">
                    <a14:imgEffect>
                      <a14:backgroundRemoval t="9429" b="27792" l="34483" r="52508">
                        <a14:foregroundMark x1="35737" y1="12035" x2="35737" y2="12035"/>
                        <a14:foregroundMark x1="36834" y1="11911" x2="36834" y2="11911"/>
                        <a14:foregroundMark x1="40282" y1="25434" x2="40282" y2="25434"/>
                      </a14:backgroundRemoval>
                    </a14:imgEffect>
                  </a14:imgLayer>
                </a14:imgProps>
              </a:ext>
            </a:extLst>
          </a:blip>
          <a:srcRect l="33159" t="7570" r="45191" b="71698"/>
          <a:stretch/>
        </p:blipFill>
        <p:spPr>
          <a:xfrm>
            <a:off x="7620396" y="3068524"/>
            <a:ext cx="1091342" cy="1320285"/>
          </a:xfrm>
          <a:prstGeom prst="rect">
            <a:avLst/>
          </a:prstGeom>
        </p:spPr>
      </p:pic>
      <p:pic>
        <p:nvPicPr>
          <p:cNvPr id="10" name="Image 9"/>
          <p:cNvPicPr>
            <a:picLocks noChangeAspect="1"/>
          </p:cNvPicPr>
          <p:nvPr/>
        </p:nvPicPr>
        <p:blipFill rotWithShape="1">
          <a:blip r:embed="rId15">
            <a:extLst>
              <a:ext uri="{BEBA8EAE-BF5A-486C-A8C5-ECC9F3942E4B}">
                <a14:imgProps xmlns:a14="http://schemas.microsoft.com/office/drawing/2010/main">
                  <a14:imgLayer r:embed="rId14">
                    <a14:imgEffect>
                      <a14:backgroundRemoval t="20720" b="37717" l="54859" r="72571">
                        <a14:foregroundMark x1="60188" y1="36600" x2="60188" y2="36600"/>
                        <a14:foregroundMark x1="59091" y1="36725" x2="59091" y2="36725"/>
                        <a14:foregroundMark x1="57994" y1="36476" x2="57994" y2="36476"/>
                      </a14:backgroundRemoval>
                    </a14:imgEffect>
                  </a14:imgLayer>
                </a14:imgProps>
              </a:ext>
            </a:extLst>
          </a:blip>
          <a:srcRect l="52714" t="19457" r="24937" b="61745"/>
          <a:stretch/>
        </p:blipFill>
        <p:spPr>
          <a:xfrm>
            <a:off x="7924709" y="1855249"/>
            <a:ext cx="1266696" cy="1345981"/>
          </a:xfrm>
          <a:prstGeom prst="rect">
            <a:avLst/>
          </a:prstGeom>
        </p:spPr>
      </p:pic>
      <p:pic>
        <p:nvPicPr>
          <p:cNvPr id="11" name="Image 10"/>
          <p:cNvPicPr>
            <a:picLocks noChangeAspect="1"/>
          </p:cNvPicPr>
          <p:nvPr/>
        </p:nvPicPr>
        <p:blipFill rotWithShape="1">
          <a:blip r:embed="rId16">
            <a:extLst>
              <a:ext uri="{BEBA8EAE-BF5A-486C-A8C5-ECC9F3942E4B}">
                <a14:imgProps xmlns:a14="http://schemas.microsoft.com/office/drawing/2010/main">
                  <a14:imgLayer r:embed="rId14">
                    <a14:imgEffect>
                      <a14:backgroundRemoval t="248" b="18610" l="54232" r="82132">
                        <a14:foregroundMark x1="56426" y1="16749" x2="56426" y2="16749"/>
                        <a14:foregroundMark x1="55956" y1="17246" x2="55956" y2="17246"/>
                        <a14:foregroundMark x1="66458" y1="1737" x2="66458" y2="1737"/>
                        <a14:foregroundMark x1="65047" y1="2109" x2="65047" y2="2109"/>
                        <a14:foregroundMark x1="71160" y1="1489" x2="71160" y2="1489"/>
                        <a14:backgroundMark x1="66144" y1="3226" x2="66144" y2="3226"/>
                        <a14:backgroundMark x1="65047" y1="4591" x2="65047" y2="4591"/>
                        <a14:backgroundMark x1="64263" y1="6328" x2="64263" y2="6328"/>
                        <a14:backgroundMark x1="62539" y1="9181" x2="62539" y2="9181"/>
                        <a14:backgroundMark x1="62539" y1="9801" x2="62539" y2="9801"/>
                      </a14:backgroundRemoval>
                    </a14:imgEffect>
                  </a14:imgLayer>
                </a14:imgProps>
              </a:ext>
            </a:extLst>
          </a:blip>
          <a:srcRect l="53063" r="17255" b="80543"/>
          <a:stretch/>
        </p:blipFill>
        <p:spPr>
          <a:xfrm>
            <a:off x="113736" y="1855249"/>
            <a:ext cx="1625357" cy="1345981"/>
          </a:xfrm>
          <a:prstGeom prst="rect">
            <a:avLst/>
          </a:prstGeom>
        </p:spPr>
      </p:pic>
      <p:pic>
        <p:nvPicPr>
          <p:cNvPr id="12" name="Image 11"/>
          <p:cNvPicPr>
            <a:picLocks noChangeAspect="1"/>
          </p:cNvPicPr>
          <p:nvPr/>
        </p:nvPicPr>
        <p:blipFill rotWithShape="1">
          <a:blip r:embed="rId7">
            <a:extLst>
              <a:ext uri="{BEBA8EAE-BF5A-486C-A8C5-ECC9F3942E4B}">
                <a14:imgProps xmlns:a14="http://schemas.microsoft.com/office/drawing/2010/main">
                  <a14:imgLayer r:embed="rId17">
                    <a14:imgEffect>
                      <a14:backgroundRemoval t="60670" b="75186" l="27900" r="76176">
                        <a14:foregroundMark x1="71787" y1="65881" x2="71787" y2="65881"/>
                        <a14:foregroundMark x1="69122" y1="67246" x2="69122" y2="67246"/>
                        <a14:foregroundMark x1="68495" y1="68238" x2="68495" y2="68238"/>
                        <a14:foregroundMark x1="34639" y1="73945" x2="34639" y2="73945"/>
                        <a14:foregroundMark x1="31191" y1="74194" x2="31191" y2="74194"/>
                        <a14:foregroundMark x1="73041" y1="69107" x2="73041" y2="69107"/>
                        <a14:backgroundMark x1="69592" y1="67990" x2="69592" y2="67990"/>
                      </a14:backgroundRemoval>
                    </a14:imgEffect>
                  </a14:imgLayer>
                </a14:imgProps>
              </a:ext>
            </a:extLst>
          </a:blip>
          <a:srcRect l="67481" t="60092" r="23654" b="25080"/>
          <a:stretch/>
        </p:blipFill>
        <p:spPr>
          <a:xfrm>
            <a:off x="5403447" y="4794093"/>
            <a:ext cx="481234" cy="1016932"/>
          </a:xfrm>
          <a:prstGeom prst="rect">
            <a:avLst/>
          </a:prstGeom>
        </p:spPr>
      </p:pic>
      <p:pic>
        <p:nvPicPr>
          <p:cNvPr id="13" name="Image 12"/>
          <p:cNvPicPr>
            <a:picLocks noChangeAspect="1"/>
          </p:cNvPicPr>
          <p:nvPr/>
        </p:nvPicPr>
        <p:blipFill rotWithShape="1">
          <a:blip r:embed="rId18">
            <a:extLst>
              <a:ext uri="{BEBA8EAE-BF5A-486C-A8C5-ECC9F3942E4B}">
                <a14:imgProps xmlns:a14="http://schemas.microsoft.com/office/drawing/2010/main">
                  <a14:imgLayer r:embed="rId19">
                    <a14:imgEffect>
                      <a14:backgroundRemoval t="2632" b="43275" l="39110" r="49080">
                        <a14:foregroundMark x1="44325" y1="6433" x2="44325" y2="6433"/>
                        <a14:foregroundMark x1="44632" y1="4971" x2="44632" y2="4971"/>
                        <a14:foregroundMark x1="48006" y1="18129" x2="48006" y2="18129"/>
                        <a14:foregroundMark x1="48466" y1="18129" x2="48466" y2="18129"/>
                        <a14:foregroundMark x1="48160" y1="19591" x2="48160" y2="19591"/>
                        <a14:foregroundMark x1="42485" y1="40058" x2="42485" y2="40058"/>
                        <a14:foregroundMark x1="41258" y1="32456" x2="41258" y2="32456"/>
                        <a14:foregroundMark x1="45706" y1="35673" x2="45706" y2="35673"/>
                        <a14:foregroundMark x1="48466" y1="16667" x2="48466" y2="16667"/>
                      </a14:backgroundRemoval>
                    </a14:imgEffect>
                  </a14:imgLayer>
                </a14:imgProps>
              </a:ext>
            </a:extLst>
          </a:blip>
          <a:srcRect l="38826" r="50876" b="55244"/>
          <a:stretch/>
        </p:blipFill>
        <p:spPr>
          <a:xfrm>
            <a:off x="1557823" y="641974"/>
            <a:ext cx="532209" cy="1213275"/>
          </a:xfrm>
          <a:prstGeom prst="rect">
            <a:avLst/>
          </a:prstGeom>
        </p:spPr>
      </p:pic>
      <p:sp>
        <p:nvSpPr>
          <p:cNvPr id="4" name="ZoneTexte 3"/>
          <p:cNvSpPr txBox="1"/>
          <p:nvPr/>
        </p:nvSpPr>
        <p:spPr>
          <a:xfrm>
            <a:off x="1558027" y="4705920"/>
            <a:ext cx="1208279" cy="369332"/>
          </a:xfrm>
          <a:prstGeom prst="rect">
            <a:avLst/>
          </a:prstGeom>
          <a:solidFill>
            <a:schemeClr val="bg1"/>
          </a:solidFill>
        </p:spPr>
        <p:txBody>
          <a:bodyPr wrap="none" rtlCol="0">
            <a:spAutoFit/>
          </a:bodyPr>
          <a:lstStyle/>
          <a:p>
            <a:r>
              <a:rPr lang="fr-FR" b="1" dirty="0" smtClean="0"/>
              <a:t>(COMICES)</a:t>
            </a:r>
            <a:endParaRPr lang="fr-FR" b="1" dirty="0"/>
          </a:p>
        </p:txBody>
      </p:sp>
      <p:sp>
        <p:nvSpPr>
          <p:cNvPr id="14" name="ZoneTexte 13"/>
          <p:cNvSpPr txBox="1"/>
          <p:nvPr/>
        </p:nvSpPr>
        <p:spPr>
          <a:xfrm>
            <a:off x="3084393" y="5125443"/>
            <a:ext cx="2319053" cy="646331"/>
          </a:xfrm>
          <a:prstGeom prst="rect">
            <a:avLst/>
          </a:prstGeom>
          <a:solidFill>
            <a:schemeClr val="bg1"/>
          </a:solidFill>
        </p:spPr>
        <p:txBody>
          <a:bodyPr wrap="square" rtlCol="0">
            <a:spAutoFit/>
          </a:bodyPr>
          <a:lstStyle/>
          <a:p>
            <a:pPr algn="ctr"/>
            <a:r>
              <a:rPr lang="fr-FR" b="1" dirty="0" smtClean="0"/>
              <a:t>Patriciens (riches)</a:t>
            </a:r>
          </a:p>
          <a:p>
            <a:pPr algn="ctr"/>
            <a:r>
              <a:rPr lang="fr-FR" b="1" dirty="0" smtClean="0"/>
              <a:t>Plébéiens (pauvres)</a:t>
            </a:r>
            <a:endParaRPr lang="fr-FR" b="1" dirty="0"/>
          </a:p>
        </p:txBody>
      </p:sp>
    </p:spTree>
    <p:extLst>
      <p:ext uri="{BB962C8B-B14F-4D97-AF65-F5344CB8AC3E}">
        <p14:creationId xmlns:p14="http://schemas.microsoft.com/office/powerpoint/2010/main" val="4075544653"/>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fficher l’image sour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8592" y="52409"/>
            <a:ext cx="5405621" cy="6757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2669091"/>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pic>
        <p:nvPicPr>
          <p:cNvPr id="5" name="Image 4"/>
          <p:cNvPicPr>
            <a:picLocks noChangeAspect="1"/>
          </p:cNvPicPr>
          <p:nvPr/>
        </p:nvPicPr>
        <p:blipFill>
          <a:blip r:embed="rId4"/>
          <a:stretch>
            <a:fillRect/>
          </a:stretch>
        </p:blipFill>
        <p:spPr>
          <a:xfrm>
            <a:off x="132692" y="906417"/>
            <a:ext cx="4036905" cy="3159927"/>
          </a:xfrm>
          <a:prstGeom prst="rect">
            <a:avLst/>
          </a:prstGeom>
          <a:ln w="38100">
            <a:solidFill>
              <a:srgbClr val="800000"/>
            </a:solidFill>
          </a:ln>
        </p:spPr>
      </p:pic>
      <p:pic>
        <p:nvPicPr>
          <p:cNvPr id="4" name="Image 3"/>
          <p:cNvPicPr>
            <a:picLocks noChangeAspect="1"/>
          </p:cNvPicPr>
          <p:nvPr/>
        </p:nvPicPr>
        <p:blipFill>
          <a:blip r:embed="rId5"/>
          <a:stretch>
            <a:fillRect/>
          </a:stretch>
        </p:blipFill>
        <p:spPr>
          <a:xfrm>
            <a:off x="4169597" y="160616"/>
            <a:ext cx="4839675" cy="3647688"/>
          </a:xfrm>
          <a:prstGeom prst="rect">
            <a:avLst/>
          </a:prstGeom>
          <a:ln w="38100">
            <a:solidFill>
              <a:srgbClr val="800000"/>
            </a:solidFill>
          </a:ln>
        </p:spPr>
      </p:pic>
      <p:sp>
        <p:nvSpPr>
          <p:cNvPr id="6" name="Rectangle 5"/>
          <p:cNvSpPr/>
          <p:nvPr/>
        </p:nvSpPr>
        <p:spPr>
          <a:xfrm>
            <a:off x="4147184" y="3808304"/>
            <a:ext cx="4883078" cy="276999"/>
          </a:xfrm>
          <a:prstGeom prst="rect">
            <a:avLst/>
          </a:prstGeom>
          <a:solidFill>
            <a:schemeClr val="bg1"/>
          </a:solidFill>
          <a:ln w="38100">
            <a:solidFill>
              <a:srgbClr val="800000"/>
            </a:solidFill>
          </a:ln>
        </p:spPr>
        <p:txBody>
          <a:bodyPr wrap="square">
            <a:spAutoFit/>
          </a:bodyPr>
          <a:lstStyle/>
          <a:p>
            <a:r>
              <a:rPr lang="fr-FR" sz="1200" b="1" dirty="0">
                <a:latin typeface="Times New Roman"/>
                <a:cs typeface="Times New Roman"/>
              </a:rPr>
              <a:t>Henri-Paul Motte - La traversée du Rhône par les éléphants, 1878</a:t>
            </a:r>
          </a:p>
        </p:txBody>
      </p:sp>
      <p:sp>
        <p:nvSpPr>
          <p:cNvPr id="2" name="ZoneTexte 1"/>
          <p:cNvSpPr txBox="1"/>
          <p:nvPr/>
        </p:nvSpPr>
        <p:spPr>
          <a:xfrm>
            <a:off x="0" y="84784"/>
            <a:ext cx="7666182" cy="707886"/>
          </a:xfrm>
          <a:prstGeom prst="rect">
            <a:avLst/>
          </a:prstGeom>
          <a:noFill/>
        </p:spPr>
        <p:txBody>
          <a:bodyPr wrap="square" rtlCol="0">
            <a:spAutoFit/>
          </a:bodyPr>
          <a:lstStyle/>
          <a:p>
            <a:pPr marL="514350" indent="-514350">
              <a:buFont typeface="+mj-lt"/>
              <a:buAutoNum type="romanUcPeriod" startAt="3"/>
            </a:pPr>
            <a:r>
              <a:rPr lang="fr-FR" sz="2000" b="1" dirty="0" smtClean="0">
                <a:latin typeface="Times New Roman"/>
                <a:cs typeface="Times New Roman"/>
              </a:rPr>
              <a:t>Les conquêtes de la République </a:t>
            </a:r>
          </a:p>
          <a:p>
            <a:r>
              <a:rPr lang="fr-FR" sz="2000" b="1" i="1" dirty="0" smtClean="0">
                <a:latin typeface="Times New Roman"/>
                <a:cs typeface="Times New Roman"/>
              </a:rPr>
              <a:t>A. La lutte contre Carthage</a:t>
            </a:r>
            <a:endParaRPr lang="fr-FR" sz="2000" b="1" i="1" dirty="0">
              <a:latin typeface="Times New Roman"/>
              <a:cs typeface="Times New Roman"/>
            </a:endParaRPr>
          </a:p>
        </p:txBody>
      </p:sp>
      <p:sp>
        <p:nvSpPr>
          <p:cNvPr id="7" name="Rectangle 6"/>
          <p:cNvSpPr/>
          <p:nvPr/>
        </p:nvSpPr>
        <p:spPr>
          <a:xfrm>
            <a:off x="113736" y="4096173"/>
            <a:ext cx="8916526" cy="2631490"/>
          </a:xfrm>
          <a:prstGeom prst="rect">
            <a:avLst/>
          </a:prstGeom>
          <a:ln w="38100">
            <a:solidFill>
              <a:srgbClr val="800000"/>
            </a:solidFill>
          </a:ln>
        </p:spPr>
        <p:txBody>
          <a:bodyPr wrap="square">
            <a:spAutoFit/>
          </a:bodyPr>
          <a:lstStyle/>
          <a:p>
            <a:pPr algn="just"/>
            <a:r>
              <a:rPr lang="fr-FR" sz="1400" b="1" dirty="0" smtClean="0">
                <a:latin typeface="Times New Roman"/>
                <a:cs typeface="Times New Roman"/>
              </a:rPr>
              <a:t>La</a:t>
            </a:r>
            <a:r>
              <a:rPr lang="fr-FR" sz="1400" b="1" dirty="0">
                <a:latin typeface="Times New Roman"/>
                <a:cs typeface="Times New Roman"/>
              </a:rPr>
              <a:t> </a:t>
            </a:r>
            <a:r>
              <a:rPr lang="fr-FR" sz="1400" b="1" dirty="0">
                <a:solidFill>
                  <a:srgbClr val="FF0000"/>
                </a:solidFill>
                <a:latin typeface="Times New Roman"/>
                <a:cs typeface="Times New Roman"/>
              </a:rPr>
              <a:t>première guerre punique </a:t>
            </a:r>
            <a:r>
              <a:rPr lang="fr-FR" sz="1400" b="1" dirty="0">
                <a:latin typeface="Times New Roman"/>
                <a:cs typeface="Times New Roman"/>
              </a:rPr>
              <a:t>débute en </a:t>
            </a:r>
            <a:r>
              <a:rPr lang="fr-FR" sz="1400" b="1" dirty="0">
                <a:solidFill>
                  <a:srgbClr val="FF0000"/>
                </a:solidFill>
                <a:latin typeface="Times New Roman"/>
                <a:cs typeface="Times New Roman"/>
              </a:rPr>
              <a:t>264 av. J.-C</a:t>
            </a:r>
            <a:r>
              <a:rPr lang="fr-FR" sz="1400" b="1" dirty="0">
                <a:latin typeface="Times New Roman"/>
                <a:cs typeface="Times New Roman"/>
              </a:rPr>
              <a:t>. avec l'irruption de soldats romains en Sicile, terre carthaginoise. Malgré de nombreuses déroutes, Rome l'emporte en </a:t>
            </a:r>
            <a:r>
              <a:rPr lang="fr-FR" sz="1400" b="1" dirty="0">
                <a:solidFill>
                  <a:srgbClr val="FF0000"/>
                </a:solidFill>
                <a:latin typeface="Times New Roman"/>
                <a:cs typeface="Times New Roman"/>
              </a:rPr>
              <a:t>241 av. J.-C</a:t>
            </a:r>
            <a:r>
              <a:rPr lang="fr-FR" sz="1400" b="1" dirty="0">
                <a:latin typeface="Times New Roman"/>
                <a:cs typeface="Times New Roman"/>
              </a:rPr>
              <a:t>. et condamne les forces affaiblies de Carthage à quitter l'île</a:t>
            </a:r>
            <a:r>
              <a:rPr lang="fr-FR" sz="1400" b="1" dirty="0" smtClean="0">
                <a:latin typeface="Times New Roman"/>
                <a:cs typeface="Times New Roman"/>
              </a:rPr>
              <a:t>.</a:t>
            </a:r>
            <a:endParaRPr lang="fr-FR" sz="1400" b="1" dirty="0">
              <a:latin typeface="Times New Roman"/>
              <a:cs typeface="Times New Roman"/>
            </a:endParaRPr>
          </a:p>
          <a:p>
            <a:pPr algn="just"/>
            <a:r>
              <a:rPr lang="fr-FR" sz="1400" b="1" dirty="0">
                <a:latin typeface="Times New Roman"/>
                <a:cs typeface="Times New Roman"/>
              </a:rPr>
              <a:t>La </a:t>
            </a:r>
            <a:r>
              <a:rPr lang="fr-FR" sz="1400" b="1" dirty="0">
                <a:solidFill>
                  <a:srgbClr val="FF0000"/>
                </a:solidFill>
                <a:latin typeface="Times New Roman"/>
                <a:cs typeface="Times New Roman"/>
              </a:rPr>
              <a:t>deuxième guerre punique </a:t>
            </a:r>
            <a:r>
              <a:rPr lang="fr-FR" sz="1400" b="1" dirty="0">
                <a:latin typeface="Times New Roman"/>
                <a:cs typeface="Times New Roman"/>
              </a:rPr>
              <a:t>éclate en </a:t>
            </a:r>
            <a:r>
              <a:rPr lang="fr-FR" sz="1400" b="1" dirty="0">
                <a:solidFill>
                  <a:srgbClr val="FF0000"/>
                </a:solidFill>
                <a:latin typeface="Times New Roman"/>
                <a:cs typeface="Times New Roman"/>
              </a:rPr>
              <a:t>219 av. J.-C</a:t>
            </a:r>
            <a:r>
              <a:rPr lang="fr-FR" sz="1400" b="1" dirty="0">
                <a:latin typeface="Times New Roman"/>
                <a:cs typeface="Times New Roman"/>
              </a:rPr>
              <a:t>. sous l'impulsion des troupes vaincues (les Carthaginois). Envahies d'un désir de revanche, elles conquièrent avec brio des terres espagnoles et gauloises, parfois alliées de Rome, s'attirant les foudres de leur vieille ennemie. Cependant, les Carthaginois essuient un échec cuisant </a:t>
            </a:r>
            <a:r>
              <a:rPr lang="fr-FR" sz="1400" b="1" dirty="0">
                <a:solidFill>
                  <a:srgbClr val="FF0000"/>
                </a:solidFill>
                <a:latin typeface="Times New Roman"/>
                <a:cs typeface="Times New Roman"/>
              </a:rPr>
              <a:t>en 202 av. J.-C.</a:t>
            </a:r>
            <a:r>
              <a:rPr lang="fr-FR" sz="1400" b="1" dirty="0">
                <a:latin typeface="Times New Roman"/>
                <a:cs typeface="Times New Roman"/>
              </a:rPr>
              <a:t> lors de la bataille de Zama (non loin de Carthage). Forcés de laisser aux mains romaines leurs possessions ibériques, ils s'en retournent à Carthage.</a:t>
            </a:r>
          </a:p>
          <a:p>
            <a:pPr algn="just"/>
            <a:r>
              <a:rPr lang="fr-FR" sz="1400" b="1" dirty="0" smtClean="0">
                <a:latin typeface="Times New Roman"/>
                <a:cs typeface="Times New Roman"/>
              </a:rPr>
              <a:t>La</a:t>
            </a:r>
            <a:r>
              <a:rPr lang="fr-FR" sz="1400" b="1" dirty="0">
                <a:solidFill>
                  <a:srgbClr val="FF0000"/>
                </a:solidFill>
                <a:latin typeface="Times New Roman"/>
                <a:cs typeface="Times New Roman"/>
              </a:rPr>
              <a:t> troisième guerre punique </a:t>
            </a:r>
            <a:r>
              <a:rPr lang="fr-FR" sz="1400" b="1" dirty="0">
                <a:latin typeface="Times New Roman"/>
                <a:cs typeface="Times New Roman"/>
              </a:rPr>
              <a:t>ne dure que trois ans, de </a:t>
            </a:r>
            <a:r>
              <a:rPr lang="fr-FR" sz="1400" b="1" dirty="0">
                <a:solidFill>
                  <a:srgbClr val="FF0000"/>
                </a:solidFill>
                <a:latin typeface="Times New Roman"/>
                <a:cs typeface="Times New Roman"/>
              </a:rPr>
              <a:t>149 à 146 av. J.-C</a:t>
            </a:r>
            <a:r>
              <a:rPr lang="fr-FR" sz="1400" b="1" dirty="0">
                <a:latin typeface="Times New Roman"/>
                <a:cs typeface="Times New Roman"/>
              </a:rPr>
              <a:t>. </a:t>
            </a:r>
            <a:r>
              <a:rPr lang="fr-FR" sz="1400" b="1" dirty="0" smtClean="0">
                <a:latin typeface="Times New Roman"/>
                <a:cs typeface="Times New Roman"/>
              </a:rPr>
              <a:t>Les Romains</a:t>
            </a:r>
            <a:r>
              <a:rPr lang="fr-FR" sz="1400" b="1" dirty="0">
                <a:latin typeface="Times New Roman"/>
                <a:cs typeface="Times New Roman"/>
              </a:rPr>
              <a:t>, voyant d'un mauvais œil l'essor économique de leur cité rivale, votent pour son siège, puis rayent Carthage de la carte, avant de la reconstruire à leur image en 29 av. J.-C</a:t>
            </a:r>
            <a:r>
              <a:rPr lang="fr-FR" sz="1400" b="1" dirty="0" smtClean="0">
                <a:latin typeface="Times New Roman"/>
                <a:cs typeface="Times New Roman"/>
              </a:rPr>
              <a:t>.</a:t>
            </a:r>
          </a:p>
          <a:p>
            <a:pPr algn="r"/>
            <a:r>
              <a:rPr lang="fr-FR" sz="1100" b="1" dirty="0" smtClean="0">
                <a:latin typeface="Times New Roman"/>
                <a:cs typeface="Times New Roman"/>
              </a:rPr>
              <a:t>« Guerres </a:t>
            </a:r>
            <a:r>
              <a:rPr lang="fr-FR" sz="1100" b="1" dirty="0">
                <a:latin typeface="Times New Roman"/>
                <a:cs typeface="Times New Roman"/>
              </a:rPr>
              <a:t>puniques : de la Sicile à la chute de </a:t>
            </a:r>
            <a:r>
              <a:rPr lang="fr-FR" sz="1100" b="1" dirty="0" smtClean="0">
                <a:latin typeface="Times New Roman"/>
                <a:cs typeface="Times New Roman"/>
              </a:rPr>
              <a:t>Carthage », </a:t>
            </a:r>
            <a:r>
              <a:rPr lang="fr-FR" sz="1100" u="sng" dirty="0" smtClean="0">
                <a:latin typeface="Times New Roman"/>
                <a:cs typeface="Times New Roman"/>
                <a:hlinkClick r:id="rId6"/>
              </a:rPr>
              <a:t>www.futura-sciences.com</a:t>
            </a:r>
            <a:r>
              <a:rPr lang="fr-FR" sz="1100" u="sng" dirty="0" smtClean="0">
                <a:latin typeface="Times New Roman"/>
                <a:cs typeface="Times New Roman"/>
              </a:rPr>
              <a:t> </a:t>
            </a:r>
          </a:p>
        </p:txBody>
      </p:sp>
    </p:spTree>
    <p:extLst>
      <p:ext uri="{BB962C8B-B14F-4D97-AF65-F5344CB8AC3E}">
        <p14:creationId xmlns:p14="http://schemas.microsoft.com/office/powerpoint/2010/main" val="103841122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32011" y="395785"/>
            <a:ext cx="8502555" cy="4832093"/>
          </a:xfrm>
          <a:prstGeom prst="rect">
            <a:avLst/>
          </a:prstGeom>
          <a:noFill/>
        </p:spPr>
        <p:txBody>
          <a:bodyPr wrap="square" rtlCol="0">
            <a:spAutoFit/>
          </a:bodyPr>
          <a:lstStyle/>
          <a:p>
            <a:pPr algn="just"/>
            <a:r>
              <a:rPr lang="fr-FR" sz="2800" b="1" dirty="0" smtClean="0">
                <a:latin typeface="Times New Roman" panose="02020603050405020304" pitchFamily="18" charset="0"/>
                <a:cs typeface="Times New Roman" panose="02020603050405020304" pitchFamily="18" charset="0"/>
              </a:rPr>
              <a:t>Les </a:t>
            </a:r>
            <a:r>
              <a:rPr lang="fr-FR" sz="2800" b="1" dirty="0" smtClean="0">
                <a:solidFill>
                  <a:srgbClr val="FF0000"/>
                </a:solidFill>
                <a:latin typeface="Times New Roman" panose="02020603050405020304" pitchFamily="18" charset="0"/>
                <a:cs typeface="Times New Roman" panose="02020603050405020304" pitchFamily="18" charset="0"/>
              </a:rPr>
              <a:t>guerres puniques </a:t>
            </a:r>
            <a:r>
              <a:rPr lang="fr-FR" sz="2800" b="1" dirty="0" smtClean="0">
                <a:latin typeface="Times New Roman" panose="02020603050405020304" pitchFamily="18" charset="0"/>
                <a:cs typeface="Times New Roman" panose="02020603050405020304" pitchFamily="18" charset="0"/>
              </a:rPr>
              <a:t>sont des guerres qui ont opposé les Romains aux Carthaginois durant les IIIe et IIe siècles avant J.-C. Elles éclatent car ces puissances rivales convoitent les mêmes territoires – mais aussi car Rome veut supprimer son principal concurrent commercial (= </a:t>
            </a:r>
            <a:r>
              <a:rPr lang="fr-FR" sz="2800" b="1" dirty="0" smtClean="0">
                <a:solidFill>
                  <a:srgbClr val="FF0000"/>
                </a:solidFill>
                <a:latin typeface="Times New Roman" panose="02020603050405020304" pitchFamily="18" charset="0"/>
                <a:cs typeface="Times New Roman" panose="02020603050405020304" pitchFamily="18" charset="0"/>
              </a:rPr>
              <a:t>cités marchandes</a:t>
            </a:r>
            <a:r>
              <a:rPr lang="fr-FR" sz="2800" b="1" dirty="0" smtClean="0">
                <a:latin typeface="Times New Roman" panose="02020603050405020304" pitchFamily="18" charset="0"/>
                <a:cs typeface="Times New Roman" panose="02020603050405020304" pitchFamily="18" charset="0"/>
              </a:rPr>
              <a:t>). </a:t>
            </a:r>
          </a:p>
          <a:p>
            <a:pPr algn="just"/>
            <a:r>
              <a:rPr lang="fr-FR" sz="2800" b="1" i="1" dirty="0" smtClean="0">
                <a:latin typeface="Times New Roman" panose="02020603050405020304" pitchFamily="18" charset="0"/>
                <a:cs typeface="Times New Roman" panose="02020603050405020304" pitchFamily="18" charset="0"/>
              </a:rPr>
              <a:t>« </a:t>
            </a:r>
            <a:r>
              <a:rPr lang="fr-FR" sz="2800" b="1" i="1" dirty="0" err="1" smtClean="0">
                <a:latin typeface="Times New Roman" panose="02020603050405020304" pitchFamily="18" charset="0"/>
                <a:cs typeface="Times New Roman" panose="02020603050405020304" pitchFamily="18" charset="0"/>
              </a:rPr>
              <a:t>Carthago</a:t>
            </a:r>
            <a:r>
              <a:rPr lang="fr-FR" sz="2800" b="1" i="1" dirty="0" smtClean="0">
                <a:latin typeface="Times New Roman" panose="02020603050405020304" pitchFamily="18" charset="0"/>
                <a:cs typeface="Times New Roman" panose="02020603050405020304" pitchFamily="18" charset="0"/>
              </a:rPr>
              <a:t> </a:t>
            </a:r>
            <a:r>
              <a:rPr lang="fr-FR" sz="2800" b="1" i="1" dirty="0" err="1">
                <a:latin typeface="Times New Roman" panose="02020603050405020304" pitchFamily="18" charset="0"/>
                <a:cs typeface="Times New Roman" panose="02020603050405020304" pitchFamily="18" charset="0"/>
              </a:rPr>
              <a:t>delenda</a:t>
            </a:r>
            <a:r>
              <a:rPr lang="fr-FR" sz="2800" b="1" i="1" dirty="0">
                <a:latin typeface="Times New Roman" panose="02020603050405020304" pitchFamily="18" charset="0"/>
                <a:cs typeface="Times New Roman" panose="02020603050405020304" pitchFamily="18" charset="0"/>
              </a:rPr>
              <a:t> est </a:t>
            </a:r>
            <a:r>
              <a:rPr lang="fr-FR" sz="2800" b="1" i="1" dirty="0" smtClean="0">
                <a:latin typeface="Times New Roman" panose="02020603050405020304" pitchFamily="18" charset="0"/>
                <a:cs typeface="Times New Roman" panose="02020603050405020304" pitchFamily="18" charset="0"/>
              </a:rPr>
              <a:t>! »</a:t>
            </a:r>
            <a:endParaRPr lang="fr-FR" sz="2800" b="1" i="1" dirty="0">
              <a:latin typeface="Times New Roman" panose="02020603050405020304" pitchFamily="18" charset="0"/>
              <a:cs typeface="Times New Roman" panose="02020603050405020304" pitchFamily="18" charset="0"/>
            </a:endParaRPr>
          </a:p>
          <a:p>
            <a:pPr algn="just"/>
            <a:endParaRPr lang="fr-FR" sz="2800" b="1" dirty="0">
              <a:latin typeface="Times New Roman" panose="02020603050405020304" pitchFamily="18" charset="0"/>
              <a:cs typeface="Times New Roman" panose="02020603050405020304" pitchFamily="18" charset="0"/>
            </a:endParaRPr>
          </a:p>
          <a:p>
            <a:pPr algn="just"/>
            <a:r>
              <a:rPr lang="fr-FR" sz="2800" b="1" dirty="0" smtClean="0">
                <a:latin typeface="Times New Roman" panose="02020603050405020304" pitchFamily="18" charset="0"/>
                <a:cs typeface="Times New Roman" panose="02020603050405020304" pitchFamily="18" charset="0"/>
              </a:rPr>
              <a:t>Finalement</a:t>
            </a:r>
            <a:r>
              <a:rPr lang="fr-FR" sz="2800" b="1" dirty="0" smtClean="0">
                <a:latin typeface="Times New Roman" panose="02020603050405020304" pitchFamily="18" charset="0"/>
                <a:cs typeface="Times New Roman" panose="02020603050405020304" pitchFamily="18" charset="0"/>
              </a:rPr>
              <a:t>, Carthage est détruite après un long siège et la puissance romaine est renforcée.</a:t>
            </a:r>
          </a:p>
          <a:p>
            <a:pPr algn="just"/>
            <a:endParaRPr lang="fr-FR" sz="2800" b="1"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62823600"/>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sp>
        <p:nvSpPr>
          <p:cNvPr id="2" name="ZoneTexte 1"/>
          <p:cNvSpPr txBox="1"/>
          <p:nvPr/>
        </p:nvSpPr>
        <p:spPr>
          <a:xfrm>
            <a:off x="0" y="84784"/>
            <a:ext cx="4797366" cy="400110"/>
          </a:xfrm>
          <a:prstGeom prst="rect">
            <a:avLst/>
          </a:prstGeom>
          <a:noFill/>
        </p:spPr>
        <p:txBody>
          <a:bodyPr wrap="square" rtlCol="0">
            <a:spAutoFit/>
          </a:bodyPr>
          <a:lstStyle/>
          <a:p>
            <a:r>
              <a:rPr lang="fr-FR" sz="2000" b="1" i="1" dirty="0">
                <a:latin typeface="Times New Roman"/>
                <a:cs typeface="Times New Roman"/>
              </a:rPr>
              <a:t>B</a:t>
            </a:r>
            <a:r>
              <a:rPr lang="fr-FR" sz="2000" b="1" i="1" dirty="0" smtClean="0">
                <a:latin typeface="Times New Roman"/>
                <a:cs typeface="Times New Roman"/>
              </a:rPr>
              <a:t>. La guerre des Gaules</a:t>
            </a:r>
            <a:endParaRPr lang="fr-FR" sz="2000" b="1" i="1" dirty="0">
              <a:latin typeface="Times New Roman"/>
              <a:cs typeface="Times New Roman"/>
            </a:endParaRPr>
          </a:p>
        </p:txBody>
      </p:sp>
      <p:sp>
        <p:nvSpPr>
          <p:cNvPr id="3" name="ZoneTexte 2"/>
          <p:cNvSpPr txBox="1"/>
          <p:nvPr/>
        </p:nvSpPr>
        <p:spPr>
          <a:xfrm>
            <a:off x="151650" y="4902274"/>
            <a:ext cx="8852548" cy="1815882"/>
          </a:xfrm>
          <a:prstGeom prst="rect">
            <a:avLst/>
          </a:prstGeom>
          <a:noFill/>
          <a:ln w="38100">
            <a:solidFill>
              <a:srgbClr val="800000"/>
            </a:solidFill>
          </a:ln>
        </p:spPr>
        <p:txBody>
          <a:bodyPr wrap="square" rtlCol="0">
            <a:spAutoFit/>
          </a:bodyPr>
          <a:lstStyle/>
          <a:p>
            <a:pPr algn="just"/>
            <a:r>
              <a:rPr lang="fr-FR" sz="1400" b="1" dirty="0" smtClean="0">
                <a:latin typeface="Times New Roman"/>
                <a:cs typeface="Times New Roman"/>
              </a:rPr>
              <a:t>« </a:t>
            </a:r>
            <a:r>
              <a:rPr lang="fr-FR" sz="1400" b="1" dirty="0">
                <a:latin typeface="Times New Roman"/>
                <a:cs typeface="Times New Roman"/>
              </a:rPr>
              <a:t>Le lendemain Vercingétorix convoque l’assemblée, et dit qu’il n’a pas entrepris cette guerre pour ses intérêts personnels, mais pour la défense de la liberté commune et puisqu’il fallait se soumettre au destin, il offrait à ses compatriotes, le choix d’apaiser les Romains par sa mort ou de le livrer vivant. On envoie à ce sujet des députés à César. Il ordonne qu’on lui apporte les armes, qu’on lui amène les chefs. Assis sur son tribunal, à la tête de son camp, il fait paraître devant lui les généraux ennemis. Vercingétorix est mis en son pouvoir ; les armes sont jetées à ses pieds. </a:t>
            </a:r>
            <a:r>
              <a:rPr lang="fr-FR" sz="1400" b="1" dirty="0" smtClean="0">
                <a:latin typeface="Times New Roman"/>
                <a:cs typeface="Times New Roman"/>
              </a:rPr>
              <a:t>(…) Le </a:t>
            </a:r>
            <a:r>
              <a:rPr lang="fr-FR" sz="1400" b="1" dirty="0">
                <a:latin typeface="Times New Roman"/>
                <a:cs typeface="Times New Roman"/>
              </a:rPr>
              <a:t>reste des prisonniers gaulois fut réduit en esclavage et distribué par tête à chaque soldat, à titre de butin. </a:t>
            </a:r>
            <a:r>
              <a:rPr lang="fr-FR" sz="1400" b="1" dirty="0" smtClean="0">
                <a:latin typeface="Times New Roman"/>
                <a:cs typeface="Times New Roman"/>
              </a:rPr>
              <a:t>»</a:t>
            </a:r>
            <a:endParaRPr lang="fr-FR" sz="1400" b="1" dirty="0">
              <a:latin typeface="Book Antiqua" panose="02040602050305030304" pitchFamily="18" charset="0"/>
            </a:endParaRPr>
          </a:p>
          <a:p>
            <a:pPr algn="r"/>
            <a:r>
              <a:rPr lang="fr-FR" sz="1100" b="1" i="1" dirty="0">
                <a:latin typeface="Times New Roman"/>
                <a:cs typeface="Times New Roman"/>
              </a:rPr>
              <a:t>D’après Jules César. Guerre des Gaules. Livre VII</a:t>
            </a:r>
            <a:r>
              <a:rPr lang="fr-FR" sz="1100" b="1" i="1" dirty="0" smtClean="0">
                <a:latin typeface="Times New Roman"/>
                <a:cs typeface="Times New Roman"/>
              </a:rPr>
              <a:t>.</a:t>
            </a:r>
            <a:endParaRPr lang="fr-FR" sz="1100" b="1" dirty="0">
              <a:latin typeface="Times New Roman"/>
              <a:cs typeface="Times New Roman"/>
            </a:endParaRPr>
          </a:p>
        </p:txBody>
      </p:sp>
      <p:pic>
        <p:nvPicPr>
          <p:cNvPr id="4" name="Image 3"/>
          <p:cNvPicPr>
            <a:picLocks noChangeAspect="1"/>
          </p:cNvPicPr>
          <p:nvPr/>
        </p:nvPicPr>
        <p:blipFill>
          <a:blip r:embed="rId4"/>
          <a:stretch>
            <a:fillRect/>
          </a:stretch>
        </p:blipFill>
        <p:spPr>
          <a:xfrm>
            <a:off x="4132453" y="617599"/>
            <a:ext cx="4852789" cy="3813771"/>
          </a:xfrm>
          <a:prstGeom prst="rect">
            <a:avLst/>
          </a:prstGeom>
          <a:ln w="38100">
            <a:solidFill>
              <a:srgbClr val="800000"/>
            </a:solidFill>
          </a:ln>
        </p:spPr>
      </p:pic>
      <p:sp>
        <p:nvSpPr>
          <p:cNvPr id="6" name="ZoneTexte 5"/>
          <p:cNvSpPr txBox="1"/>
          <p:nvPr/>
        </p:nvSpPr>
        <p:spPr>
          <a:xfrm>
            <a:off x="4132453" y="4431371"/>
            <a:ext cx="4871745" cy="461665"/>
          </a:xfrm>
          <a:prstGeom prst="rect">
            <a:avLst/>
          </a:prstGeom>
          <a:solidFill>
            <a:schemeClr val="bg1"/>
          </a:solidFill>
          <a:ln w="38100">
            <a:solidFill>
              <a:srgbClr val="800000"/>
            </a:solidFill>
          </a:ln>
        </p:spPr>
        <p:txBody>
          <a:bodyPr wrap="square" rtlCol="0">
            <a:spAutoFit/>
          </a:bodyPr>
          <a:lstStyle/>
          <a:p>
            <a:pPr algn="just"/>
            <a:r>
              <a:rPr lang="fr-FR" sz="1200" b="1" dirty="0" smtClean="0">
                <a:latin typeface="Times New Roman"/>
                <a:cs typeface="Times New Roman"/>
              </a:rPr>
              <a:t>Vercingétorix dépose les armes aux pieds de Jules César à l’issue du siège d’Alésia. Tableau de Lionel Royer, 1899</a:t>
            </a:r>
            <a:endParaRPr lang="fr-FR" sz="1200" b="1" dirty="0">
              <a:latin typeface="Times New Roman"/>
              <a:cs typeface="Times New Roman"/>
            </a:endParaRPr>
          </a:p>
        </p:txBody>
      </p:sp>
      <p:pic>
        <p:nvPicPr>
          <p:cNvPr id="8" name="Image 7"/>
          <p:cNvPicPr>
            <a:picLocks noChangeAspect="1"/>
          </p:cNvPicPr>
          <p:nvPr/>
        </p:nvPicPr>
        <p:blipFill>
          <a:blip r:embed="rId5"/>
          <a:stretch>
            <a:fillRect/>
          </a:stretch>
        </p:blipFill>
        <p:spPr>
          <a:xfrm>
            <a:off x="170606" y="617600"/>
            <a:ext cx="3961847" cy="4256478"/>
          </a:xfrm>
          <a:prstGeom prst="rect">
            <a:avLst/>
          </a:prstGeom>
          <a:ln w="38100">
            <a:solidFill>
              <a:srgbClr val="800000"/>
            </a:solidFill>
          </a:ln>
        </p:spPr>
      </p:pic>
    </p:spTree>
    <p:extLst>
      <p:ext uri="{BB962C8B-B14F-4D97-AF65-F5344CB8AC3E}">
        <p14:creationId xmlns:p14="http://schemas.microsoft.com/office/powerpoint/2010/main" val="1364873874"/>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27545" y="395785"/>
            <a:ext cx="8434317" cy="5693866"/>
          </a:xfrm>
          <a:prstGeom prst="rect">
            <a:avLst/>
          </a:prstGeom>
          <a:noFill/>
        </p:spPr>
        <p:txBody>
          <a:bodyPr wrap="square" rtlCol="0">
            <a:spAutoFit/>
          </a:bodyPr>
          <a:lstStyle/>
          <a:p>
            <a:pPr algn="just"/>
            <a:r>
              <a:rPr lang="fr-FR" sz="2800" b="1" dirty="0" smtClean="0"/>
              <a:t>En 58 avant J.-C., Jules César part à la conquête de la Gaule à partir des </a:t>
            </a:r>
            <a:r>
              <a:rPr lang="fr-FR" sz="2800" b="1" dirty="0" smtClean="0">
                <a:solidFill>
                  <a:srgbClr val="FF0000"/>
                </a:solidFill>
              </a:rPr>
              <a:t>provinces romaines </a:t>
            </a:r>
            <a:r>
              <a:rPr lang="fr-FR" sz="2800" b="1" dirty="0" smtClean="0"/>
              <a:t>de </a:t>
            </a:r>
            <a:r>
              <a:rPr lang="fr-FR" sz="2800" b="1" dirty="0" smtClean="0">
                <a:solidFill>
                  <a:srgbClr val="FF0000"/>
                </a:solidFill>
              </a:rPr>
              <a:t>Narbonnaise</a:t>
            </a:r>
            <a:r>
              <a:rPr lang="fr-FR" sz="2800" b="1" dirty="0" smtClean="0"/>
              <a:t> et de </a:t>
            </a:r>
            <a:r>
              <a:rPr lang="fr-FR" sz="2800" b="1" dirty="0" smtClean="0">
                <a:solidFill>
                  <a:srgbClr val="FF0000"/>
                </a:solidFill>
              </a:rPr>
              <a:t>Cisalpine</a:t>
            </a:r>
            <a:r>
              <a:rPr lang="fr-FR" sz="2800" b="1" dirty="0" smtClean="0"/>
              <a:t>. Pendant plusieurs années, il combat les différentes tribus gauloises qui se sont peu à peu réunies autour d’un chef : Vercingétorix. Battu à Gergovie en -52, César parvient néanmoins avec ses </a:t>
            </a:r>
            <a:r>
              <a:rPr lang="fr-FR" sz="2800" b="1" dirty="0" smtClean="0">
                <a:solidFill>
                  <a:srgbClr val="FF0000"/>
                </a:solidFill>
              </a:rPr>
              <a:t>légionnaires</a:t>
            </a:r>
            <a:r>
              <a:rPr lang="fr-FR" sz="2800" b="1" dirty="0" smtClean="0"/>
              <a:t> à </a:t>
            </a:r>
            <a:r>
              <a:rPr lang="fr-FR" sz="2800" b="1" dirty="0" smtClean="0">
                <a:solidFill>
                  <a:srgbClr val="FF0000"/>
                </a:solidFill>
              </a:rPr>
              <a:t>assiéger</a:t>
            </a:r>
            <a:r>
              <a:rPr lang="fr-FR" sz="2800" b="1" dirty="0" smtClean="0"/>
              <a:t> Alésia où les Gaulois se sont réfugiés. Vercingétorix finit par se rendre et est exécuté à Rome devant le </a:t>
            </a:r>
            <a:r>
              <a:rPr lang="fr-FR" sz="2800" b="1" dirty="0" smtClean="0">
                <a:solidFill>
                  <a:srgbClr val="FF0000"/>
                </a:solidFill>
              </a:rPr>
              <a:t>temple</a:t>
            </a:r>
            <a:r>
              <a:rPr lang="fr-FR" sz="2800" b="1" dirty="0" smtClean="0"/>
              <a:t> de Jupiter.</a:t>
            </a:r>
          </a:p>
          <a:p>
            <a:pPr algn="just"/>
            <a:r>
              <a:rPr lang="fr-FR" sz="2800" b="1" dirty="0" smtClean="0"/>
              <a:t>Avec l’argent de ses conquêtes, César veut se faire couronner roi. Mais il est finalement assassiné lors des </a:t>
            </a:r>
            <a:r>
              <a:rPr lang="fr-FR" sz="2800" b="1" dirty="0" smtClean="0">
                <a:solidFill>
                  <a:srgbClr val="FF0000"/>
                </a:solidFill>
              </a:rPr>
              <a:t>Ides de Mars </a:t>
            </a:r>
            <a:r>
              <a:rPr lang="fr-FR" sz="2800" b="1" dirty="0" smtClean="0"/>
              <a:t>en -44. </a:t>
            </a:r>
          </a:p>
          <a:p>
            <a:pPr algn="just"/>
            <a:endParaRPr lang="fr-FR" sz="2800" b="1" dirty="0"/>
          </a:p>
        </p:txBody>
      </p:sp>
    </p:spTree>
    <p:extLst>
      <p:ext uri="{BB962C8B-B14F-4D97-AF65-F5344CB8AC3E}">
        <p14:creationId xmlns:p14="http://schemas.microsoft.com/office/powerpoint/2010/main" val="3409968933"/>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pic>
        <p:nvPicPr>
          <p:cNvPr id="2" name="Image 1"/>
          <p:cNvPicPr>
            <a:picLocks noChangeAspect="1"/>
          </p:cNvPicPr>
          <p:nvPr/>
        </p:nvPicPr>
        <p:blipFill>
          <a:blip r:embed="rId3"/>
          <a:stretch>
            <a:fillRect/>
          </a:stretch>
        </p:blipFill>
        <p:spPr>
          <a:xfrm>
            <a:off x="282199" y="759322"/>
            <a:ext cx="8591363" cy="5870872"/>
          </a:xfrm>
          <a:prstGeom prst="rect">
            <a:avLst/>
          </a:prstGeom>
          <a:ln w="38100">
            <a:solidFill>
              <a:srgbClr val="800000"/>
            </a:solidFill>
          </a:ln>
        </p:spPr>
      </p:pic>
      <p:pic>
        <p:nvPicPr>
          <p:cNvPr id="3" name="Image 2"/>
          <p:cNvPicPr>
            <a:picLocks noChangeAspect="1"/>
          </p:cNvPicPr>
          <p:nvPr/>
        </p:nvPicPr>
        <p:blipFill>
          <a:blip r:embed="rId4">
            <a:extLst>
              <a:ext uri="{BEBA8EAE-BF5A-486C-A8C5-ECC9F3942E4B}">
                <a14:imgProps xmlns:a14="http://schemas.microsoft.com/office/drawing/2010/main">
                  <a14:imgLayer r:embed="rId5">
                    <a14:imgEffect>
                      <a14:backgroundRemoval t="1250" b="98125" l="601" r="98798">
                        <a14:foregroundMark x1="85697" y1="15729" x2="85697" y2="15729"/>
                        <a14:foregroundMark x1="88101" y1="15313" x2="88101" y2="15313"/>
                        <a14:foregroundMark x1="90385" y1="15313" x2="90385" y2="15313"/>
                        <a14:foregroundMark x1="94471" y1="14896" x2="94471" y2="14896"/>
                        <a14:foregroundMark x1="40264" y1="60938" x2="40264" y2="60938"/>
                      </a14:backgroundRemoval>
                    </a14:imgEffect>
                  </a14:imgLayer>
                </a14:imgProps>
              </a:ext>
            </a:extLst>
          </a:blip>
          <a:stretch>
            <a:fillRect/>
          </a:stretch>
        </p:blipFill>
        <p:spPr>
          <a:xfrm>
            <a:off x="-56901" y="2721617"/>
            <a:ext cx="1151663" cy="1328842"/>
          </a:xfrm>
          <a:prstGeom prst="rect">
            <a:avLst/>
          </a:prstGeom>
        </p:spPr>
      </p:pic>
      <p:pic>
        <p:nvPicPr>
          <p:cNvPr id="4" name="Image 3"/>
          <p:cNvPicPr>
            <a:picLocks noChangeAspect="1"/>
          </p:cNvPicPr>
          <p:nvPr/>
        </p:nvPicPr>
        <p:blipFill>
          <a:blip r:embed="rId6">
            <a:extLst>
              <a:ext uri="{BEBA8EAE-BF5A-486C-A8C5-ECC9F3942E4B}">
                <a14:imgProps xmlns:a14="http://schemas.microsoft.com/office/drawing/2010/main">
                  <a14:imgLayer r:embed="rId7">
                    <a14:imgEffect>
                      <a14:backgroundRemoval t="327" b="99020" l="1695" r="98729">
                        <a14:foregroundMark x1="62288" y1="61438" x2="62288" y2="61438"/>
                        <a14:backgroundMark x1="62288" y1="12745" x2="62288" y2="12745"/>
                      </a14:backgroundRemoval>
                    </a14:imgEffect>
                  </a14:imgLayer>
                </a14:imgProps>
              </a:ext>
            </a:extLst>
          </a:blip>
          <a:stretch>
            <a:fillRect/>
          </a:stretch>
        </p:blipFill>
        <p:spPr>
          <a:xfrm>
            <a:off x="7990057" y="2721617"/>
            <a:ext cx="1020866" cy="1323665"/>
          </a:xfrm>
          <a:prstGeom prst="rect">
            <a:avLst/>
          </a:prstGeom>
        </p:spPr>
      </p:pic>
      <p:sp>
        <p:nvSpPr>
          <p:cNvPr id="5" name="ZoneTexte 4"/>
          <p:cNvSpPr txBox="1"/>
          <p:nvPr/>
        </p:nvSpPr>
        <p:spPr>
          <a:xfrm>
            <a:off x="1988389" y="156799"/>
            <a:ext cx="5195653" cy="461665"/>
          </a:xfrm>
          <a:prstGeom prst="rect">
            <a:avLst/>
          </a:prstGeom>
          <a:noFill/>
        </p:spPr>
        <p:txBody>
          <a:bodyPr wrap="none" rtlCol="0">
            <a:spAutoFit/>
          </a:bodyPr>
          <a:lstStyle/>
          <a:p>
            <a:r>
              <a:rPr lang="fr-FR" sz="2400" b="1" dirty="0" smtClean="0">
                <a:latin typeface="Times New Roman"/>
                <a:cs typeface="Times New Roman"/>
              </a:rPr>
              <a:t>ROME : DE LA VILLE A L’EMPIRE</a:t>
            </a:r>
            <a:endParaRPr lang="fr-FR" sz="2400" b="1" dirty="0">
              <a:latin typeface="Times New Roman"/>
              <a:cs typeface="Times New Roman"/>
            </a:endParaRPr>
          </a:p>
        </p:txBody>
      </p:sp>
    </p:spTree>
    <p:extLst>
      <p:ext uri="{BB962C8B-B14F-4D97-AF65-F5344CB8AC3E}">
        <p14:creationId xmlns:p14="http://schemas.microsoft.com/office/powerpoint/2010/main" val="183764586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1108</TotalTime>
  <Words>1655</Words>
  <Application>Microsoft Macintosh PowerPoint</Application>
  <PresentationFormat>Présentation à l'écran (4:3)</PresentationFormat>
  <Paragraphs>90</Paragraphs>
  <Slides>21</Slides>
  <Notes>10</Notes>
  <HiddenSlides>0</HiddenSlides>
  <MMClips>0</MMClips>
  <ScaleCrop>false</ScaleCrop>
  <HeadingPairs>
    <vt:vector size="4" baseType="variant">
      <vt:variant>
        <vt:lpstr>Thème</vt:lpstr>
      </vt:variant>
      <vt:variant>
        <vt:i4>1</vt:i4>
      </vt:variant>
      <vt:variant>
        <vt:lpstr>Titres des diapositives</vt:lpstr>
      </vt:variant>
      <vt:variant>
        <vt:i4>21</vt:i4>
      </vt:variant>
    </vt:vector>
  </HeadingPairs>
  <TitlesOfParts>
    <vt:vector size="22" baseType="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Aurélie MOUILLARD</dc:creator>
  <cp:lastModifiedBy>Aurélie MOUILLARD</cp:lastModifiedBy>
  <cp:revision>88</cp:revision>
  <dcterms:created xsi:type="dcterms:W3CDTF">2017-08-16T11:45:35Z</dcterms:created>
  <dcterms:modified xsi:type="dcterms:W3CDTF">2020-05-10T12:56:24Z</dcterms:modified>
</cp:coreProperties>
</file>