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2" r:id="rId3"/>
    <p:sldId id="261" r:id="rId4"/>
    <p:sldId id="257" r:id="rId5"/>
    <p:sldId id="258" r:id="rId6"/>
    <p:sldId id="264" r:id="rId7"/>
    <p:sldId id="265" r:id="rId8"/>
    <p:sldId id="266" r:id="rId9"/>
    <p:sldId id="259" r:id="rId10"/>
    <p:sldId id="267" r:id="rId11"/>
    <p:sldId id="263" r:id="rId12"/>
    <p:sldId id="260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>
        <p:scale>
          <a:sx n="81" d="100"/>
          <a:sy n="81" d="100"/>
        </p:scale>
        <p:origin x="-144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54123-7DD5-B34F-8782-F7E3BE8B7CCF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9DA19-51F7-4441-82D6-91554E2EFB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915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9DA19-51F7-4441-82D6-91554E2EFB9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39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676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41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14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59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27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933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28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39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960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80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27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D2F83-EE6B-3841-B59C-B8DE9F7261BE}" type="datetimeFigureOut">
              <a:rPr lang="fr-FR" smtClean="0"/>
              <a:t>08/05/20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25CF1-FBC0-5847-9BCF-9F79C5A73BA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055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hyperlink" Target="http://www.historytoday.com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escience.com" TargetMode="External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s.gov/jame/learn/historyculture/the-first-legislative-assembly.htm" TargetMode="External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0" y="719345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latin typeface="Times New Roman"/>
                <a:cs typeface="Times New Roman"/>
              </a:rPr>
              <a:t>RENAISSANCE, HUMANISM, PROTESTANTISM - AND OPENING TO THE ATLANTIC OCEAN</a:t>
            </a:r>
            <a:r>
              <a:rPr lang="fr-FR" b="1" dirty="0">
                <a:latin typeface="Times New Roman"/>
                <a:cs typeface="Times New Roman"/>
              </a:rPr>
              <a:t/>
            </a:r>
            <a:br>
              <a:rPr lang="fr-FR" b="1" dirty="0">
                <a:latin typeface="Times New Roman"/>
                <a:cs typeface="Times New Roman"/>
              </a:rPr>
            </a:br>
            <a:endParaRPr lang="fr-FR" b="1" dirty="0">
              <a:latin typeface="Times New Roman"/>
              <a:cs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498" y="2314810"/>
            <a:ext cx="7402534" cy="431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67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3200"/>
            <a:ext cx="9144000" cy="389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9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706"/>
            <a:ext cx="4879485" cy="688170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067527" y="397658"/>
            <a:ext cx="3925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i="1" dirty="0" smtClean="0">
                <a:latin typeface="Times New Roman"/>
                <a:cs typeface="Times New Roman"/>
              </a:rPr>
              <a:t>ENGLISH MODERN DYNASTIES </a:t>
            </a:r>
          </a:p>
          <a:p>
            <a:pPr algn="just"/>
            <a:r>
              <a:rPr lang="fr-FR" b="1" i="1" dirty="0" smtClean="0">
                <a:latin typeface="Times New Roman"/>
                <a:cs typeface="Times New Roman"/>
              </a:rPr>
              <a:t>AT A GLANCE</a:t>
            </a:r>
            <a:r>
              <a:rPr lang="mr-IN" b="1" i="1" dirty="0" smtClean="0">
                <a:latin typeface="Times New Roman"/>
                <a:cs typeface="Times New Roman"/>
              </a:rPr>
              <a:t>…</a:t>
            </a:r>
            <a:endParaRPr lang="fr-FR" b="1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608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892" y="5624601"/>
            <a:ext cx="875626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what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extent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can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we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say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that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British Modern 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Times are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dominated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by Renaissance, 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Humanism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Reform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opening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to the Atlantic </a:t>
            </a:r>
            <a:r>
              <a:rPr lang="fr-FR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ocean</a:t>
            </a:r>
            <a:r>
              <a:rPr lang="fr-FR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20892" y="42696"/>
            <a:ext cx="8923108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latin typeface="Times New Roman"/>
                <a:cs typeface="Times New Roman"/>
              </a:rPr>
              <a:t>INTRODUCTION: how to </a:t>
            </a:r>
            <a:r>
              <a:rPr lang="fr-FR" b="1" dirty="0" err="1" smtClean="0">
                <a:latin typeface="Times New Roman"/>
                <a:cs typeface="Times New Roman"/>
              </a:rPr>
              <a:t>define</a:t>
            </a:r>
            <a:r>
              <a:rPr lang="fr-FR" b="1" dirty="0" smtClean="0">
                <a:latin typeface="Times New Roman"/>
                <a:cs typeface="Times New Roman"/>
              </a:rPr>
              <a:t> « Renaissance », « </a:t>
            </a:r>
            <a:r>
              <a:rPr lang="fr-FR" b="1" dirty="0" err="1" smtClean="0">
                <a:latin typeface="Times New Roman"/>
                <a:cs typeface="Times New Roman"/>
              </a:rPr>
              <a:t>humanism</a:t>
            </a:r>
            <a:r>
              <a:rPr lang="fr-FR" b="1" dirty="0" smtClean="0">
                <a:latin typeface="Times New Roman"/>
                <a:cs typeface="Times New Roman"/>
              </a:rPr>
              <a:t> » and « </a:t>
            </a:r>
            <a:r>
              <a:rPr lang="fr-FR" b="1" dirty="0" err="1" smtClean="0">
                <a:latin typeface="Times New Roman"/>
                <a:cs typeface="Times New Roman"/>
              </a:rPr>
              <a:t>protestantism</a:t>
            </a:r>
            <a:r>
              <a:rPr lang="fr-FR" b="1" dirty="0" smtClean="0">
                <a:latin typeface="Times New Roman"/>
                <a:cs typeface="Times New Roman"/>
              </a:rPr>
              <a:t> » notions? </a:t>
            </a:r>
          </a:p>
          <a:p>
            <a:endParaRPr lang="fr-FR" b="1" dirty="0">
              <a:latin typeface="Times New Roman"/>
              <a:cs typeface="Times New Roman"/>
            </a:endParaRPr>
          </a:p>
          <a:p>
            <a:r>
              <a:rPr lang="fr-FR" b="1" u="sng" dirty="0" smtClean="0">
                <a:latin typeface="Times New Roman"/>
                <a:cs typeface="Times New Roman"/>
              </a:rPr>
              <a:t>1. </a:t>
            </a:r>
            <a:r>
              <a:rPr lang="fr-FR" b="1" u="sng" dirty="0" err="1" smtClean="0">
                <a:latin typeface="Times New Roman"/>
                <a:cs typeface="Times New Roman"/>
              </a:rPr>
              <a:t>Definitions</a:t>
            </a:r>
            <a:endParaRPr lang="fr-FR" b="1" dirty="0" smtClean="0">
              <a:latin typeface="Times New Roman"/>
              <a:cs typeface="Times New Roman"/>
            </a:endParaRPr>
          </a:p>
          <a:p>
            <a:r>
              <a:rPr lang="fr-FR" b="1" u="sng" dirty="0" smtClean="0">
                <a:latin typeface="Times New Roman"/>
                <a:cs typeface="Times New Roman"/>
              </a:rPr>
              <a:t>Renaissance</a:t>
            </a:r>
            <a:r>
              <a:rPr lang="fr-FR" b="1" dirty="0" smtClean="0">
                <a:latin typeface="Times New Roman"/>
                <a:cs typeface="Times New Roman"/>
              </a:rPr>
              <a:t> : </a:t>
            </a:r>
            <a:r>
              <a:rPr lang="fr-FR" b="1" dirty="0" err="1" smtClean="0">
                <a:latin typeface="Times New Roman"/>
                <a:cs typeface="Times New Roman"/>
              </a:rPr>
              <a:t>artistic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movement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opening</a:t>
            </a:r>
            <a:r>
              <a:rPr lang="fr-FR" b="1" dirty="0" smtClean="0">
                <a:latin typeface="Times New Roman"/>
                <a:cs typeface="Times New Roman"/>
              </a:rPr>
              <a:t> the Modern Times, </a:t>
            </a:r>
            <a:r>
              <a:rPr lang="fr-FR" b="1" dirty="0" err="1" smtClean="0">
                <a:latin typeface="Times New Roman"/>
                <a:cs typeface="Times New Roman"/>
              </a:rPr>
              <a:t>through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re-discovery</a:t>
            </a:r>
            <a:r>
              <a:rPr lang="fr-FR" b="1" dirty="0" smtClean="0">
                <a:latin typeface="Times New Roman"/>
                <a:cs typeface="Times New Roman"/>
              </a:rPr>
              <a:t> of </a:t>
            </a:r>
            <a:r>
              <a:rPr lang="fr-FR" b="1" dirty="0" err="1" smtClean="0">
                <a:latin typeface="Times New Roman"/>
                <a:cs typeface="Times New Roman"/>
              </a:rPr>
              <a:t>Antiquity</a:t>
            </a:r>
            <a:r>
              <a:rPr lang="fr-FR" b="1" dirty="0" smtClean="0">
                <a:latin typeface="Times New Roman"/>
                <a:cs typeface="Times New Roman"/>
              </a:rPr>
              <a:t>. </a:t>
            </a:r>
            <a:r>
              <a:rPr lang="fr-FR" b="1" dirty="0" err="1" smtClean="0">
                <a:latin typeface="Times New Roman"/>
                <a:cs typeface="Times New Roman"/>
              </a:rPr>
              <a:t>They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want</a:t>
            </a:r>
            <a:r>
              <a:rPr lang="fr-FR" b="1" dirty="0" smtClean="0">
                <a:latin typeface="Times New Roman"/>
                <a:cs typeface="Times New Roman"/>
              </a:rPr>
              <a:t> to </a:t>
            </a:r>
            <a:r>
              <a:rPr lang="fr-FR" b="1" dirty="0" err="1" smtClean="0">
                <a:latin typeface="Times New Roman"/>
                <a:cs typeface="Times New Roman"/>
              </a:rPr>
              <a:t>represent</a:t>
            </a:r>
            <a:r>
              <a:rPr lang="fr-FR" b="1" dirty="0" smtClean="0">
                <a:latin typeface="Times New Roman"/>
                <a:cs typeface="Times New Roman"/>
              </a:rPr>
              <a:t> nature as </a:t>
            </a:r>
            <a:r>
              <a:rPr lang="fr-FR" b="1" dirty="0" err="1" smtClean="0">
                <a:latin typeface="Times New Roman"/>
                <a:cs typeface="Times New Roman"/>
              </a:rPr>
              <a:t>it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is</a:t>
            </a:r>
            <a:r>
              <a:rPr lang="fr-FR" b="1" dirty="0" smtClean="0">
                <a:latin typeface="Times New Roman"/>
                <a:cs typeface="Times New Roman"/>
              </a:rPr>
              <a:t>, and not as </a:t>
            </a:r>
            <a:r>
              <a:rPr lang="fr-FR" b="1" dirty="0" err="1" smtClean="0">
                <a:latin typeface="Times New Roman"/>
                <a:cs typeface="Times New Roman"/>
              </a:rPr>
              <a:t>it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should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be</a:t>
            </a:r>
            <a:r>
              <a:rPr lang="fr-FR" b="1" dirty="0" smtClean="0">
                <a:latin typeface="Times New Roman"/>
                <a:cs typeface="Times New Roman"/>
              </a:rPr>
              <a:t>. </a:t>
            </a:r>
            <a:r>
              <a:rPr lang="fr-FR" b="1" dirty="0" err="1" smtClean="0">
                <a:latin typeface="Times New Roman"/>
                <a:cs typeface="Times New Roman"/>
              </a:rPr>
              <a:t>Imitating</a:t>
            </a:r>
            <a:r>
              <a:rPr lang="fr-FR" b="1" dirty="0" smtClean="0">
                <a:latin typeface="Times New Roman"/>
                <a:cs typeface="Times New Roman"/>
              </a:rPr>
              <a:t> nature </a:t>
            </a:r>
            <a:r>
              <a:rPr lang="fr-FR" b="1" dirty="0" err="1" smtClean="0">
                <a:latin typeface="Times New Roman"/>
                <a:cs typeface="Times New Roman"/>
              </a:rPr>
              <a:t>is</a:t>
            </a:r>
            <a:r>
              <a:rPr lang="fr-FR" b="1" dirty="0" smtClean="0">
                <a:latin typeface="Times New Roman"/>
                <a:cs typeface="Times New Roman"/>
              </a:rPr>
              <a:t> one of </a:t>
            </a:r>
            <a:r>
              <a:rPr lang="fr-FR" b="1" dirty="0" err="1" smtClean="0">
                <a:latin typeface="Times New Roman"/>
                <a:cs typeface="Times New Roman"/>
              </a:rPr>
              <a:t>their</a:t>
            </a:r>
            <a:r>
              <a:rPr lang="fr-FR" b="1" dirty="0" smtClean="0">
                <a:latin typeface="Times New Roman"/>
                <a:cs typeface="Times New Roman"/>
              </a:rPr>
              <a:t> major goals.</a:t>
            </a:r>
          </a:p>
          <a:p>
            <a:r>
              <a:rPr lang="fr-FR" b="1" u="sng" dirty="0" err="1" smtClean="0">
                <a:latin typeface="Times New Roman"/>
                <a:cs typeface="Times New Roman"/>
              </a:rPr>
              <a:t>Humanism</a:t>
            </a:r>
            <a:r>
              <a:rPr lang="fr-FR" b="1" dirty="0">
                <a:latin typeface="Times New Roman"/>
                <a:cs typeface="Times New Roman"/>
              </a:rPr>
              <a:t>: </a:t>
            </a:r>
            <a:r>
              <a:rPr lang="fr-FR" b="1" dirty="0" err="1" smtClean="0">
                <a:latin typeface="Times New Roman"/>
                <a:cs typeface="Times New Roman"/>
              </a:rPr>
              <a:t>Artists</a:t>
            </a:r>
            <a:r>
              <a:rPr lang="fr-FR" b="1" dirty="0" smtClean="0">
                <a:latin typeface="Times New Roman"/>
                <a:cs typeface="Times New Roman"/>
              </a:rPr>
              <a:t>, </a:t>
            </a:r>
            <a:r>
              <a:rPr lang="fr-FR" b="1" dirty="0" err="1" smtClean="0">
                <a:latin typeface="Times New Roman"/>
                <a:cs typeface="Times New Roman"/>
              </a:rPr>
              <a:t>writers</a:t>
            </a:r>
            <a:r>
              <a:rPr lang="fr-FR" b="1" dirty="0" smtClean="0">
                <a:latin typeface="Times New Roman"/>
                <a:cs typeface="Times New Roman"/>
              </a:rPr>
              <a:t> and </a:t>
            </a:r>
            <a:r>
              <a:rPr lang="fr-FR" b="1" dirty="0" err="1" smtClean="0">
                <a:latin typeface="Times New Roman"/>
                <a:cs typeface="Times New Roman"/>
              </a:rPr>
              <a:t>philosophers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consider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>
                <a:latin typeface="Times New Roman"/>
                <a:cs typeface="Times New Roman"/>
              </a:rPr>
              <a:t>that</a:t>
            </a:r>
            <a:r>
              <a:rPr lang="fr-FR" b="1" dirty="0">
                <a:latin typeface="Times New Roman"/>
                <a:cs typeface="Times New Roman"/>
              </a:rPr>
              <a:t> </a:t>
            </a:r>
            <a:r>
              <a:rPr lang="fr-FR" b="1" dirty="0" err="1">
                <a:latin typeface="Times New Roman"/>
                <a:cs typeface="Times New Roman"/>
              </a:rPr>
              <a:t>mankind</a:t>
            </a:r>
            <a:r>
              <a:rPr lang="fr-FR" b="1" dirty="0">
                <a:latin typeface="Times New Roman"/>
                <a:cs typeface="Times New Roman"/>
              </a:rPr>
              <a:t> </a:t>
            </a:r>
            <a:r>
              <a:rPr lang="fr-FR" b="1" dirty="0" err="1">
                <a:latin typeface="Times New Roman"/>
                <a:cs typeface="Times New Roman"/>
              </a:rPr>
              <a:t>shall</a:t>
            </a:r>
            <a:r>
              <a:rPr lang="fr-FR" b="1" dirty="0">
                <a:latin typeface="Times New Roman"/>
                <a:cs typeface="Times New Roman"/>
              </a:rPr>
              <a:t> </a:t>
            </a:r>
            <a:r>
              <a:rPr lang="fr-FR" b="1" dirty="0" err="1">
                <a:latin typeface="Times New Roman"/>
                <a:cs typeface="Times New Roman"/>
              </a:rPr>
              <a:t>be</a:t>
            </a:r>
            <a:r>
              <a:rPr lang="fr-FR" b="1" dirty="0">
                <a:latin typeface="Times New Roman"/>
                <a:cs typeface="Times New Roman"/>
              </a:rPr>
              <a:t> </a:t>
            </a:r>
            <a:r>
              <a:rPr lang="fr-FR" b="1" dirty="0" err="1">
                <a:latin typeface="Times New Roman"/>
                <a:cs typeface="Times New Roman"/>
              </a:rPr>
              <a:t>placed</a:t>
            </a:r>
            <a:r>
              <a:rPr lang="fr-FR" b="1" dirty="0">
                <a:latin typeface="Times New Roman"/>
                <a:cs typeface="Times New Roman"/>
              </a:rPr>
              <a:t> </a:t>
            </a:r>
            <a:r>
              <a:rPr lang="fr-FR" b="1" dirty="0" err="1">
                <a:latin typeface="Times New Roman"/>
                <a:cs typeface="Times New Roman"/>
              </a:rPr>
              <a:t>at</a:t>
            </a:r>
            <a:r>
              <a:rPr lang="fr-FR" b="1" dirty="0">
                <a:latin typeface="Times New Roman"/>
                <a:cs typeface="Times New Roman"/>
              </a:rPr>
              <a:t> the </a:t>
            </a:r>
            <a:r>
              <a:rPr lang="fr-FR" b="1" dirty="0" err="1">
                <a:latin typeface="Times New Roman"/>
                <a:cs typeface="Times New Roman"/>
              </a:rPr>
              <a:t>core</a:t>
            </a:r>
            <a:r>
              <a:rPr lang="fr-FR" b="1" dirty="0">
                <a:latin typeface="Times New Roman"/>
                <a:cs typeface="Times New Roman"/>
              </a:rPr>
              <a:t> of the </a:t>
            </a:r>
            <a:r>
              <a:rPr lang="fr-FR" b="1" dirty="0" err="1">
                <a:latin typeface="Times New Roman"/>
                <a:cs typeface="Times New Roman"/>
              </a:rPr>
              <a:t>universe</a:t>
            </a:r>
            <a:r>
              <a:rPr lang="fr-FR" b="1" dirty="0">
                <a:latin typeface="Times New Roman"/>
                <a:cs typeface="Times New Roman"/>
              </a:rPr>
              <a:t> </a:t>
            </a:r>
            <a:r>
              <a:rPr lang="fr-FR" b="1" dirty="0" err="1">
                <a:latin typeface="Times New Roman"/>
                <a:cs typeface="Times New Roman"/>
              </a:rPr>
              <a:t>instead</a:t>
            </a:r>
            <a:r>
              <a:rPr lang="fr-FR" b="1" dirty="0">
                <a:latin typeface="Times New Roman"/>
                <a:cs typeface="Times New Roman"/>
              </a:rPr>
              <a:t> of </a:t>
            </a:r>
            <a:r>
              <a:rPr lang="fr-FR" b="1" dirty="0" err="1">
                <a:latin typeface="Times New Roman"/>
                <a:cs typeface="Times New Roman"/>
              </a:rPr>
              <a:t>God</a:t>
            </a:r>
            <a:endParaRPr lang="fr-FR" b="1" dirty="0" smtClean="0">
              <a:latin typeface="Times New Roman"/>
              <a:cs typeface="Times New Roman"/>
            </a:endParaRPr>
          </a:p>
          <a:p>
            <a:r>
              <a:rPr lang="fr-FR" b="1" u="sng" dirty="0" err="1" smtClean="0">
                <a:latin typeface="Times New Roman"/>
                <a:cs typeface="Times New Roman"/>
              </a:rPr>
              <a:t>Protestantism</a:t>
            </a:r>
            <a:r>
              <a:rPr lang="fr-FR" b="1" dirty="0" smtClean="0">
                <a:latin typeface="Times New Roman"/>
                <a:cs typeface="Times New Roman"/>
              </a:rPr>
              <a:t> : for </a:t>
            </a:r>
            <a:r>
              <a:rPr lang="fr-FR" b="1" dirty="0" err="1" smtClean="0">
                <a:latin typeface="Times New Roman"/>
                <a:cs typeface="Times New Roman"/>
              </a:rPr>
              <a:t>Catholics</a:t>
            </a:r>
            <a:r>
              <a:rPr lang="fr-FR" b="1" dirty="0" smtClean="0">
                <a:latin typeface="Times New Roman"/>
                <a:cs typeface="Times New Roman"/>
              </a:rPr>
              <a:t>, </a:t>
            </a:r>
            <a:r>
              <a:rPr lang="fr-FR" b="1" dirty="0" err="1" smtClean="0">
                <a:latin typeface="Times New Roman"/>
                <a:cs typeface="Times New Roman"/>
              </a:rPr>
              <a:t>this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is</a:t>
            </a:r>
            <a:r>
              <a:rPr lang="fr-FR" b="1" dirty="0" smtClean="0">
                <a:latin typeface="Times New Roman"/>
                <a:cs typeface="Times New Roman"/>
              </a:rPr>
              <a:t> a Christian </a:t>
            </a:r>
            <a:r>
              <a:rPr lang="fr-FR" b="1" dirty="0" err="1" smtClean="0">
                <a:latin typeface="Times New Roman"/>
                <a:cs typeface="Times New Roman"/>
              </a:rPr>
              <a:t>heresy</a:t>
            </a:r>
            <a:r>
              <a:rPr lang="fr-FR" b="1" dirty="0" smtClean="0">
                <a:latin typeface="Times New Roman"/>
                <a:cs typeface="Times New Roman"/>
              </a:rPr>
              <a:t>. As a </a:t>
            </a:r>
            <a:r>
              <a:rPr lang="fr-FR" b="1" dirty="0" err="1" smtClean="0">
                <a:latin typeface="Times New Roman"/>
                <a:cs typeface="Times New Roman"/>
              </a:rPr>
              <a:t>matter</a:t>
            </a:r>
            <a:r>
              <a:rPr lang="fr-FR" b="1" dirty="0" smtClean="0">
                <a:latin typeface="Times New Roman"/>
                <a:cs typeface="Times New Roman"/>
              </a:rPr>
              <a:t> of </a:t>
            </a:r>
            <a:r>
              <a:rPr lang="fr-FR" b="1" dirty="0" err="1" smtClean="0">
                <a:latin typeface="Times New Roman"/>
                <a:cs typeface="Times New Roman"/>
              </a:rPr>
              <a:t>fact</a:t>
            </a:r>
            <a:r>
              <a:rPr lang="fr-FR" b="1" dirty="0" smtClean="0">
                <a:latin typeface="Times New Roman"/>
                <a:cs typeface="Times New Roman"/>
              </a:rPr>
              <a:t>, </a:t>
            </a:r>
            <a:r>
              <a:rPr lang="fr-FR" b="1" dirty="0" err="1" smtClean="0">
                <a:latin typeface="Times New Roman"/>
                <a:cs typeface="Times New Roman"/>
              </a:rPr>
              <a:t>this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is</a:t>
            </a:r>
            <a:r>
              <a:rPr lang="fr-FR" b="1" dirty="0" smtClean="0">
                <a:latin typeface="Times New Roman"/>
                <a:cs typeface="Times New Roman"/>
              </a:rPr>
              <a:t> a new Christian religion, </a:t>
            </a:r>
            <a:r>
              <a:rPr lang="fr-FR" b="1" dirty="0" err="1" smtClean="0">
                <a:latin typeface="Times New Roman"/>
                <a:cs typeface="Times New Roman"/>
              </a:rPr>
              <a:t>coming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from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catholicism</a:t>
            </a:r>
            <a:r>
              <a:rPr lang="fr-FR" b="1" dirty="0" smtClean="0">
                <a:latin typeface="Times New Roman"/>
                <a:cs typeface="Times New Roman"/>
              </a:rPr>
              <a:t> and </a:t>
            </a:r>
            <a:r>
              <a:rPr lang="fr-FR" b="1" dirty="0" err="1" smtClean="0">
                <a:latin typeface="Times New Roman"/>
                <a:cs typeface="Times New Roman"/>
              </a:rPr>
              <a:t>blaming</a:t>
            </a:r>
            <a:r>
              <a:rPr lang="fr-FR" b="1" dirty="0" smtClean="0">
                <a:latin typeface="Times New Roman"/>
                <a:cs typeface="Times New Roman"/>
              </a:rPr>
              <a:t> the Church and the Pope for </a:t>
            </a:r>
            <a:r>
              <a:rPr lang="fr-FR" b="1" dirty="0" err="1" smtClean="0">
                <a:latin typeface="Times New Roman"/>
                <a:cs typeface="Times New Roman"/>
              </a:rPr>
              <a:t>being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corrupted</a:t>
            </a:r>
            <a:r>
              <a:rPr lang="fr-FR" b="1" dirty="0" smtClean="0">
                <a:latin typeface="Times New Roman"/>
                <a:cs typeface="Times New Roman"/>
              </a:rPr>
              <a:t>. Martin Luther, </a:t>
            </a:r>
            <a:r>
              <a:rPr lang="fr-FR" b="1" dirty="0" err="1" smtClean="0">
                <a:latin typeface="Times New Roman"/>
                <a:cs typeface="Times New Roman"/>
              </a:rPr>
              <a:t>who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founded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this</a:t>
            </a:r>
            <a:r>
              <a:rPr lang="fr-FR" b="1" dirty="0" smtClean="0">
                <a:latin typeface="Times New Roman"/>
                <a:cs typeface="Times New Roman"/>
              </a:rPr>
              <a:t> new </a:t>
            </a:r>
            <a:r>
              <a:rPr lang="fr-FR" b="1" dirty="0" err="1" smtClean="0">
                <a:latin typeface="Times New Roman"/>
                <a:cs typeface="Times New Roman"/>
              </a:rPr>
              <a:t>religious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belief</a:t>
            </a:r>
            <a:r>
              <a:rPr lang="fr-FR" b="1" dirty="0" smtClean="0">
                <a:latin typeface="Times New Roman"/>
                <a:cs typeface="Times New Roman"/>
              </a:rPr>
              <a:t>, </a:t>
            </a:r>
            <a:r>
              <a:rPr lang="fr-FR" b="1" dirty="0" err="1" smtClean="0">
                <a:latin typeface="Times New Roman"/>
                <a:cs typeface="Times New Roman"/>
              </a:rPr>
              <a:t>wanted</a:t>
            </a:r>
            <a:r>
              <a:rPr lang="fr-FR" b="1" dirty="0" smtClean="0">
                <a:latin typeface="Times New Roman"/>
                <a:cs typeface="Times New Roman"/>
              </a:rPr>
              <a:t> to go back to the </a:t>
            </a:r>
            <a:r>
              <a:rPr lang="fr-FR" b="1" dirty="0" err="1" smtClean="0">
                <a:latin typeface="Times New Roman"/>
                <a:cs typeface="Times New Roman"/>
              </a:rPr>
              <a:t>roots</a:t>
            </a:r>
            <a:r>
              <a:rPr lang="fr-FR" b="1" dirty="0" smtClean="0">
                <a:latin typeface="Times New Roman"/>
                <a:cs typeface="Times New Roman"/>
              </a:rPr>
              <a:t> (=</a:t>
            </a:r>
            <a:r>
              <a:rPr lang="fr-FR" b="1" dirty="0" err="1" smtClean="0">
                <a:latin typeface="Times New Roman"/>
                <a:cs typeface="Times New Roman"/>
              </a:rPr>
              <a:t>origins</a:t>
            </a:r>
            <a:r>
              <a:rPr lang="fr-FR" b="1" dirty="0" smtClean="0">
                <a:latin typeface="Times New Roman"/>
                <a:cs typeface="Times New Roman"/>
              </a:rPr>
              <a:t>) of </a:t>
            </a:r>
            <a:r>
              <a:rPr lang="fr-FR" b="1" dirty="0" err="1" smtClean="0">
                <a:latin typeface="Times New Roman"/>
                <a:cs typeface="Times New Roman"/>
              </a:rPr>
              <a:t>christianity</a:t>
            </a:r>
            <a:r>
              <a:rPr lang="fr-FR" b="1" dirty="0">
                <a:latin typeface="Times New Roman"/>
                <a:cs typeface="Times New Roman"/>
              </a:rPr>
              <a:t>.</a:t>
            </a:r>
            <a:endParaRPr lang="fr-FR" b="1" dirty="0" smtClean="0">
              <a:latin typeface="Times New Roman"/>
              <a:cs typeface="Times New Roman"/>
            </a:endParaRPr>
          </a:p>
          <a:p>
            <a:endParaRPr lang="fr-FR" b="1" dirty="0" smtClean="0">
              <a:latin typeface="Times New Roman"/>
              <a:cs typeface="Times New Roman"/>
            </a:endParaRPr>
          </a:p>
          <a:p>
            <a:r>
              <a:rPr lang="fr-FR" b="1" u="sng" dirty="0" smtClean="0">
                <a:latin typeface="Times New Roman"/>
                <a:cs typeface="Times New Roman"/>
              </a:rPr>
              <a:t>2. </a:t>
            </a:r>
            <a:r>
              <a:rPr lang="fr-FR" b="1" u="sng" dirty="0" err="1" smtClean="0">
                <a:latin typeface="Times New Roman"/>
                <a:cs typeface="Times New Roman"/>
              </a:rPr>
              <a:t>Historical</a:t>
            </a:r>
            <a:r>
              <a:rPr lang="fr-FR" b="1" u="sng" dirty="0" smtClean="0">
                <a:latin typeface="Times New Roman"/>
                <a:cs typeface="Times New Roman"/>
              </a:rPr>
              <a:t> </a:t>
            </a:r>
            <a:r>
              <a:rPr lang="fr-FR" b="1" u="sng" dirty="0" err="1" smtClean="0">
                <a:latin typeface="Times New Roman"/>
                <a:cs typeface="Times New Roman"/>
              </a:rPr>
              <a:t>context</a:t>
            </a:r>
            <a:r>
              <a:rPr lang="fr-FR" b="1" u="sng" dirty="0">
                <a:latin typeface="Times New Roman"/>
                <a:cs typeface="Times New Roman"/>
              </a:rPr>
              <a:t> </a:t>
            </a:r>
            <a:endParaRPr lang="fr-FR" b="1" dirty="0" smtClean="0">
              <a:latin typeface="Times New Roman"/>
              <a:cs typeface="Times New Roman"/>
            </a:endParaRPr>
          </a:p>
          <a:p>
            <a:r>
              <a:rPr lang="fr-FR" b="1" u="sng" dirty="0" err="1">
                <a:latin typeface="Times New Roman"/>
                <a:cs typeface="Times New Roman"/>
              </a:rPr>
              <a:t>A</a:t>
            </a:r>
            <a:r>
              <a:rPr lang="fr-FR" b="1" u="sng" dirty="0" err="1" smtClean="0">
                <a:latin typeface="Times New Roman"/>
                <a:cs typeface="Times New Roman"/>
              </a:rPr>
              <a:t>fter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smtClean="0">
                <a:latin typeface="Times New Roman"/>
                <a:cs typeface="Times New Roman"/>
              </a:rPr>
              <a:t>the New World </a:t>
            </a:r>
            <a:r>
              <a:rPr lang="fr-FR" b="1" dirty="0" err="1" smtClean="0">
                <a:latin typeface="Times New Roman"/>
                <a:cs typeface="Times New Roman"/>
              </a:rPr>
              <a:t>was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discovered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at</a:t>
            </a:r>
            <a:r>
              <a:rPr lang="fr-FR" b="1" dirty="0" smtClean="0">
                <a:latin typeface="Times New Roman"/>
                <a:cs typeface="Times New Roman"/>
              </a:rPr>
              <a:t> the end of the 15th c., a new vision of the world and of </a:t>
            </a:r>
            <a:r>
              <a:rPr lang="fr-FR" b="1" dirty="0" err="1" smtClean="0">
                <a:latin typeface="Times New Roman"/>
                <a:cs typeface="Times New Roman"/>
              </a:rPr>
              <a:t>mankind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emerged</a:t>
            </a:r>
            <a:r>
              <a:rPr lang="fr-FR" b="1" dirty="0" smtClean="0">
                <a:latin typeface="Times New Roman"/>
                <a:cs typeface="Times New Roman"/>
              </a:rPr>
              <a:t>. </a:t>
            </a:r>
            <a:r>
              <a:rPr lang="fr-FR" b="1" dirty="0" err="1" smtClean="0">
                <a:latin typeface="Times New Roman"/>
                <a:cs typeface="Times New Roman"/>
              </a:rPr>
              <a:t>At</a:t>
            </a:r>
            <a:r>
              <a:rPr lang="fr-FR" b="1" dirty="0" smtClean="0">
                <a:latin typeface="Times New Roman"/>
                <a:cs typeface="Times New Roman"/>
              </a:rPr>
              <a:t> the </a:t>
            </a:r>
            <a:r>
              <a:rPr lang="fr-FR" b="1" dirty="0" err="1" smtClean="0">
                <a:latin typeface="Times New Roman"/>
                <a:cs typeface="Times New Roman"/>
              </a:rPr>
              <a:t>turning</a:t>
            </a:r>
            <a:r>
              <a:rPr lang="fr-FR" b="1" dirty="0" smtClean="0">
                <a:latin typeface="Times New Roman"/>
                <a:cs typeface="Times New Roman"/>
              </a:rPr>
              <a:t> point of the 16th c., </a:t>
            </a:r>
            <a:r>
              <a:rPr lang="fr-FR" b="1" dirty="0" err="1" smtClean="0">
                <a:latin typeface="Times New Roman"/>
                <a:cs typeface="Times New Roman"/>
              </a:rPr>
              <a:t>under</a:t>
            </a:r>
            <a:r>
              <a:rPr lang="fr-FR" b="1" dirty="0" smtClean="0">
                <a:latin typeface="Times New Roman"/>
                <a:cs typeface="Times New Roman"/>
              </a:rPr>
              <a:t> the </a:t>
            </a:r>
            <a:r>
              <a:rPr lang="fr-FR" b="1" dirty="0" err="1" smtClean="0">
                <a:latin typeface="Times New Roman"/>
                <a:cs typeface="Times New Roman"/>
              </a:rPr>
              <a:t>reign</a:t>
            </a:r>
            <a:r>
              <a:rPr lang="fr-FR" b="1" dirty="0" smtClean="0">
                <a:latin typeface="Times New Roman"/>
                <a:cs typeface="Times New Roman"/>
              </a:rPr>
              <a:t> of Henry VII, </a:t>
            </a:r>
            <a:r>
              <a:rPr lang="fr-FR" b="1" dirty="0" err="1" smtClean="0">
                <a:latin typeface="Times New Roman"/>
                <a:cs typeface="Times New Roman"/>
              </a:rPr>
              <a:t>England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was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still</a:t>
            </a:r>
            <a:r>
              <a:rPr lang="fr-FR" b="1" dirty="0" smtClean="0">
                <a:latin typeface="Times New Roman"/>
                <a:cs typeface="Times New Roman"/>
              </a:rPr>
              <a:t> a </a:t>
            </a:r>
            <a:r>
              <a:rPr lang="fr-FR" b="1" dirty="0" err="1" smtClean="0">
                <a:latin typeface="Times New Roman"/>
                <a:cs typeface="Times New Roman"/>
              </a:rPr>
              <a:t>Catholic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kingdom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submitted</a:t>
            </a:r>
            <a:r>
              <a:rPr lang="fr-FR" b="1" dirty="0" smtClean="0">
                <a:latin typeface="Times New Roman"/>
                <a:cs typeface="Times New Roman"/>
              </a:rPr>
              <a:t> to the </a:t>
            </a:r>
            <a:r>
              <a:rPr lang="fr-FR" b="1" dirty="0" err="1" smtClean="0">
                <a:latin typeface="Times New Roman"/>
                <a:cs typeface="Times New Roman"/>
              </a:rPr>
              <a:t>Catholic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>
                <a:latin typeface="Times New Roman"/>
                <a:cs typeface="Times New Roman"/>
              </a:rPr>
              <a:t>C</a:t>
            </a:r>
            <a:r>
              <a:rPr lang="fr-FR" b="1" dirty="0" smtClean="0">
                <a:latin typeface="Times New Roman"/>
                <a:cs typeface="Times New Roman"/>
              </a:rPr>
              <a:t>hurch and the Pope. </a:t>
            </a:r>
            <a:r>
              <a:rPr lang="fr-FR" b="1" dirty="0" err="1" smtClean="0">
                <a:latin typeface="Times New Roman"/>
                <a:cs typeface="Times New Roman"/>
              </a:rPr>
              <a:t>When</a:t>
            </a:r>
            <a:r>
              <a:rPr lang="fr-FR" b="1" dirty="0" smtClean="0">
                <a:latin typeface="Times New Roman"/>
                <a:cs typeface="Times New Roman"/>
              </a:rPr>
              <a:t> Henry VIII came to power, </a:t>
            </a:r>
            <a:r>
              <a:rPr lang="fr-FR" b="1" dirty="0" err="1" smtClean="0">
                <a:latin typeface="Times New Roman"/>
                <a:cs typeface="Times New Roman"/>
              </a:rPr>
              <a:t>he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instaured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Anglicanism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mr-IN" b="1" dirty="0" smtClean="0">
                <a:latin typeface="Times New Roman"/>
                <a:cs typeface="Times New Roman"/>
              </a:rPr>
              <a:t>–</a:t>
            </a:r>
            <a:r>
              <a:rPr lang="fr-FR" b="1" dirty="0" smtClean="0">
                <a:latin typeface="Times New Roman"/>
                <a:cs typeface="Times New Roman"/>
              </a:rPr>
              <a:t> and </a:t>
            </a:r>
            <a:r>
              <a:rPr lang="fr-FR" b="1" dirty="0" err="1" smtClean="0">
                <a:latin typeface="Times New Roman"/>
                <a:cs typeface="Times New Roman"/>
              </a:rPr>
              <a:t>things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became</a:t>
            </a:r>
            <a:r>
              <a:rPr lang="fr-FR" b="1" dirty="0" smtClean="0">
                <a:latin typeface="Times New Roman"/>
                <a:cs typeface="Times New Roman"/>
              </a:rPr>
              <a:t> more complexe on a </a:t>
            </a:r>
            <a:r>
              <a:rPr lang="fr-FR" b="1" dirty="0" err="1" smtClean="0">
                <a:latin typeface="Times New Roman"/>
                <a:cs typeface="Times New Roman"/>
              </a:rPr>
              <a:t>religious</a:t>
            </a:r>
            <a:r>
              <a:rPr lang="fr-FR" b="1" dirty="0" smtClean="0">
                <a:latin typeface="Times New Roman"/>
                <a:cs typeface="Times New Roman"/>
              </a:rPr>
              <a:t> and </a:t>
            </a:r>
            <a:r>
              <a:rPr lang="fr-FR" b="1" dirty="0" err="1" smtClean="0">
                <a:latin typeface="Times New Roman"/>
                <a:cs typeface="Times New Roman"/>
              </a:rPr>
              <a:t>political</a:t>
            </a:r>
            <a:r>
              <a:rPr lang="fr-FR" b="1" dirty="0" smtClean="0">
                <a:latin typeface="Times New Roman"/>
                <a:cs typeface="Times New Roman"/>
              </a:rPr>
              <a:t> point of </a:t>
            </a:r>
            <a:r>
              <a:rPr lang="fr-FR" b="1" dirty="0" err="1" smtClean="0">
                <a:latin typeface="Times New Roman"/>
                <a:cs typeface="Times New Roman"/>
              </a:rPr>
              <a:t>view</a:t>
            </a:r>
            <a:r>
              <a:rPr lang="mr-IN" b="1" dirty="0" smtClean="0">
                <a:latin typeface="Times New Roman"/>
                <a:cs typeface="Times New Roman"/>
              </a:rPr>
              <a:t>…</a:t>
            </a:r>
            <a:endParaRPr lang="fr-FR" b="1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0232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7733"/>
            <a:ext cx="7775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romanUcPeriod"/>
            </a:pPr>
            <a:r>
              <a:rPr lang="fr-FR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lang="fr-FR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Tudors and the Church : </a:t>
            </a:r>
            <a:r>
              <a:rPr lang="fr-FR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birth</a:t>
            </a:r>
            <a:r>
              <a:rPr lang="fr-FR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 of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Anglicanism</a:t>
            </a:r>
            <a:endParaRPr lang="fr-FR" sz="2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457200" indent="-457200">
              <a:buAutoNum type="alphaUcPeriod"/>
            </a:pP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Historical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context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053" y="4480569"/>
            <a:ext cx="1358947" cy="190762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5094" y="0"/>
            <a:ext cx="1368906" cy="188566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8965" y="2347465"/>
            <a:ext cx="1295034" cy="167051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654927" y="4061299"/>
            <a:ext cx="14890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/>
                <a:cs typeface="Times New Roman"/>
              </a:rPr>
              <a:t>Martin Luther</a:t>
            </a:r>
            <a:endParaRPr lang="fr-FR" dirty="0">
              <a:latin typeface="Times New Roman"/>
              <a:cs typeface="Times New Roman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931633" y="6437356"/>
            <a:ext cx="12123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/>
                <a:cs typeface="Times New Roman"/>
              </a:rPr>
              <a:t>Henry VIII</a:t>
            </a:r>
            <a:endParaRPr lang="fr-FR" dirty="0">
              <a:latin typeface="Times New Roman"/>
              <a:cs typeface="Times New Roman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008503" y="1924153"/>
            <a:ext cx="113549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Times New Roman"/>
                <a:cs typeface="Times New Roman"/>
              </a:rPr>
              <a:t>Henry VII</a:t>
            </a:r>
            <a:endParaRPr lang="fr-FR" dirty="0">
              <a:latin typeface="Times New Roman"/>
              <a:cs typeface="Times New Roman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/>
          <a:srcRect l="6289" t="20518" r="37230" b="14500"/>
          <a:stretch/>
        </p:blipFill>
        <p:spPr>
          <a:xfrm>
            <a:off x="191686" y="1336653"/>
            <a:ext cx="5463038" cy="47188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5841" y="6119471"/>
            <a:ext cx="7463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imes New Roman"/>
                <a:cs typeface="Times New Roman"/>
              </a:rPr>
              <a:t>2. Picking up information </a:t>
            </a:r>
            <a:r>
              <a:rPr lang="fr-FR" b="1" dirty="0" err="1" smtClean="0">
                <a:latin typeface="Times New Roman"/>
                <a:cs typeface="Times New Roman"/>
              </a:rPr>
              <a:t>from</a:t>
            </a:r>
            <a:r>
              <a:rPr lang="fr-FR" b="1" dirty="0" smtClean="0">
                <a:latin typeface="Times New Roman"/>
                <a:cs typeface="Times New Roman"/>
              </a:rPr>
              <a:t> the </a:t>
            </a:r>
            <a:r>
              <a:rPr lang="fr-FR" b="1" dirty="0" err="1" smtClean="0">
                <a:latin typeface="Times New Roman"/>
                <a:cs typeface="Times New Roman"/>
              </a:rPr>
              <a:t>video</a:t>
            </a:r>
            <a:r>
              <a:rPr lang="fr-FR" b="1" dirty="0" smtClean="0">
                <a:latin typeface="Times New Roman"/>
                <a:cs typeface="Times New Roman"/>
              </a:rPr>
              <a:t>, </a:t>
            </a:r>
            <a:r>
              <a:rPr lang="fr-FR" b="1" dirty="0" err="1" smtClean="0">
                <a:latin typeface="Times New Roman"/>
                <a:cs typeface="Times New Roman"/>
              </a:rPr>
              <a:t>explain</a:t>
            </a:r>
            <a:r>
              <a:rPr lang="fr-FR" b="1" dirty="0" smtClean="0">
                <a:latin typeface="Times New Roman"/>
                <a:cs typeface="Times New Roman"/>
              </a:rPr>
              <a:t> the </a:t>
            </a:r>
            <a:r>
              <a:rPr lang="fr-FR" b="1" dirty="0" err="1" smtClean="0">
                <a:latin typeface="Times New Roman"/>
                <a:cs typeface="Times New Roman"/>
              </a:rPr>
              <a:t>reasons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why</a:t>
            </a:r>
            <a:r>
              <a:rPr lang="fr-FR" b="1" dirty="0" smtClean="0">
                <a:latin typeface="Times New Roman"/>
                <a:cs typeface="Times New Roman"/>
              </a:rPr>
              <a:t> Henry VIII </a:t>
            </a:r>
            <a:r>
              <a:rPr lang="fr-FR" b="1" dirty="0" err="1" smtClean="0">
                <a:latin typeface="Times New Roman"/>
                <a:cs typeface="Times New Roman"/>
              </a:rPr>
              <a:t>was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proclaimed</a:t>
            </a:r>
            <a:r>
              <a:rPr lang="fr-FR" b="1" dirty="0" smtClean="0">
                <a:latin typeface="Times New Roman"/>
                <a:cs typeface="Times New Roman"/>
              </a:rPr>
              <a:t> « </a:t>
            </a:r>
            <a:r>
              <a:rPr lang="fr-FR" b="1" dirty="0" err="1" smtClean="0">
                <a:latin typeface="Times New Roman"/>
                <a:cs typeface="Times New Roman"/>
              </a:rPr>
              <a:t>Defensor</a:t>
            </a:r>
            <a:r>
              <a:rPr lang="fr-FR" b="1" dirty="0" smtClean="0">
                <a:latin typeface="Times New Roman"/>
                <a:cs typeface="Times New Roman"/>
              </a:rPr>
              <a:t> of the </a:t>
            </a:r>
            <a:r>
              <a:rPr lang="fr-FR" b="1" dirty="0" err="1" smtClean="0">
                <a:latin typeface="Times New Roman"/>
                <a:cs typeface="Times New Roman"/>
              </a:rPr>
              <a:t>Faith</a:t>
            </a:r>
            <a:r>
              <a:rPr lang="fr-FR" b="1" dirty="0" smtClean="0">
                <a:latin typeface="Times New Roman"/>
                <a:cs typeface="Times New Roman"/>
              </a:rPr>
              <a:t> »</a:t>
            </a:r>
            <a:endParaRPr lang="fr-FR" b="1" dirty="0">
              <a:latin typeface="Times New Roman"/>
              <a:cs typeface="Times New Roman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1686" y="857493"/>
            <a:ext cx="6451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Times New Roman"/>
                <a:cs typeface="Times New Roman"/>
              </a:rPr>
              <a:t>1. Check </a:t>
            </a:r>
            <a:r>
              <a:rPr lang="fr-FR" b="1" dirty="0" err="1" smtClean="0">
                <a:latin typeface="Times New Roman"/>
                <a:cs typeface="Times New Roman"/>
              </a:rPr>
              <a:t>your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knowledge</a:t>
            </a:r>
            <a:r>
              <a:rPr lang="fr-FR" b="1" dirty="0" smtClean="0"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latin typeface="Times New Roman"/>
                <a:cs typeface="Times New Roman"/>
              </a:rPr>
              <a:t>filling</a:t>
            </a:r>
            <a:r>
              <a:rPr lang="fr-FR" b="1" dirty="0" smtClean="0">
                <a:latin typeface="Times New Roman"/>
                <a:cs typeface="Times New Roman"/>
              </a:rPr>
              <a:t> the right boxes </a:t>
            </a:r>
            <a:r>
              <a:rPr lang="fr-FR" b="1" dirty="0" err="1" smtClean="0">
                <a:latin typeface="Times New Roman"/>
                <a:cs typeface="Times New Roman"/>
              </a:rPr>
              <a:t>with</a:t>
            </a:r>
            <a:r>
              <a:rPr lang="fr-FR" b="1" dirty="0" smtClean="0">
                <a:latin typeface="Times New Roman"/>
                <a:cs typeface="Times New Roman"/>
              </a:rPr>
              <a:t> a P. or a C. </a:t>
            </a:r>
            <a:endParaRPr lang="fr-FR" b="1" dirty="0">
              <a:latin typeface="Times New Roman"/>
              <a:cs typeface="Times New Roman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156996" y="2130850"/>
            <a:ext cx="321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P</a:t>
            </a:r>
            <a:endParaRPr lang="fr-FR" sz="20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6156996" y="3615987"/>
            <a:ext cx="320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C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75948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6348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B.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Birth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of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Anglicanism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: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from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the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Act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of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Supremacy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to the Dissolution of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Monasteries</a:t>
            </a:r>
            <a:endParaRPr lang="fr-FR" b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307" y="510073"/>
            <a:ext cx="5648249" cy="6263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u="sng" dirty="0" smtClean="0">
                <a:latin typeface="Times New Roman"/>
                <a:cs typeface="Times New Roman"/>
              </a:rPr>
              <a:t>Doc 1. </a:t>
            </a:r>
            <a:r>
              <a:rPr lang="fr-FR" sz="1600" b="1" u="sng" dirty="0" err="1" smtClean="0">
                <a:latin typeface="Times New Roman"/>
                <a:cs typeface="Times New Roman"/>
              </a:rPr>
              <a:t>Act</a:t>
            </a:r>
            <a:r>
              <a:rPr lang="fr-FR" sz="1600" b="1" u="sng" dirty="0" smtClean="0">
                <a:latin typeface="Times New Roman"/>
                <a:cs typeface="Times New Roman"/>
              </a:rPr>
              <a:t> of </a:t>
            </a:r>
            <a:r>
              <a:rPr lang="fr-FR" sz="1600" b="1" u="sng" dirty="0" err="1" smtClean="0">
                <a:latin typeface="Times New Roman"/>
                <a:cs typeface="Times New Roman"/>
              </a:rPr>
              <a:t>Supremacy</a:t>
            </a:r>
            <a:r>
              <a:rPr lang="fr-FR" sz="1600" b="1" u="sng" dirty="0" smtClean="0">
                <a:latin typeface="Times New Roman"/>
                <a:cs typeface="Times New Roman"/>
              </a:rPr>
              <a:t>, 1534</a:t>
            </a:r>
          </a:p>
          <a:p>
            <a:pPr algn="just"/>
            <a:endParaRPr lang="fr-FR" sz="1200" b="1" dirty="0" smtClean="0">
              <a:latin typeface="Times New Roman"/>
              <a:cs typeface="Times New Roman"/>
            </a:endParaRPr>
          </a:p>
          <a:p>
            <a:pPr algn="just"/>
            <a:r>
              <a:rPr lang="fr-FR" sz="1600" b="1" dirty="0" err="1" smtClean="0">
                <a:latin typeface="Times New Roman"/>
                <a:cs typeface="Times New Roman"/>
              </a:rPr>
              <a:t>Albeit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>
                <a:latin typeface="Times New Roman"/>
                <a:cs typeface="Times New Roman"/>
              </a:rPr>
              <a:t>the </a:t>
            </a:r>
            <a:r>
              <a:rPr lang="fr-FR" sz="1600" b="1" dirty="0" err="1">
                <a:latin typeface="Times New Roman"/>
                <a:cs typeface="Times New Roman"/>
              </a:rPr>
              <a:t>king's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Majesty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justly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rightfully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is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ought</a:t>
            </a:r>
            <a:r>
              <a:rPr lang="fr-FR" sz="1600" b="1" dirty="0">
                <a:latin typeface="Times New Roman"/>
                <a:cs typeface="Times New Roman"/>
              </a:rPr>
              <a:t> to </a:t>
            </a:r>
            <a:r>
              <a:rPr lang="fr-FR" sz="1600" b="1" dirty="0" err="1">
                <a:latin typeface="Times New Roman"/>
                <a:cs typeface="Times New Roman"/>
              </a:rPr>
              <a:t>be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supreme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head</a:t>
            </a:r>
            <a:r>
              <a:rPr lang="fr-FR" sz="1600" b="1" dirty="0">
                <a:latin typeface="Times New Roman"/>
                <a:cs typeface="Times New Roman"/>
              </a:rPr>
              <a:t> of the Church of </a:t>
            </a:r>
            <a:r>
              <a:rPr lang="fr-FR" sz="1600" b="1" dirty="0" err="1">
                <a:latin typeface="Times New Roman"/>
                <a:cs typeface="Times New Roman"/>
              </a:rPr>
              <a:t>England</a:t>
            </a:r>
            <a:r>
              <a:rPr lang="fr-FR" sz="1600" b="1" dirty="0">
                <a:latin typeface="Times New Roman"/>
                <a:cs typeface="Times New Roman"/>
              </a:rPr>
              <a:t>, and </a:t>
            </a:r>
            <a:r>
              <a:rPr lang="fr-FR" sz="1600" b="1" dirty="0" err="1">
                <a:latin typeface="Times New Roman"/>
                <a:cs typeface="Times New Roman"/>
              </a:rPr>
              <a:t>so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recognized</a:t>
            </a:r>
            <a:r>
              <a:rPr lang="fr-FR" sz="1600" b="1" dirty="0">
                <a:latin typeface="Times New Roman"/>
                <a:cs typeface="Times New Roman"/>
              </a:rPr>
              <a:t> by the </a:t>
            </a:r>
            <a:r>
              <a:rPr lang="fr-FR" sz="1600" b="1" dirty="0" err="1">
                <a:latin typeface="Times New Roman"/>
                <a:cs typeface="Times New Roman"/>
              </a:rPr>
              <a:t>clergy</a:t>
            </a:r>
            <a:r>
              <a:rPr lang="fr-FR" sz="1600" b="1" dirty="0">
                <a:latin typeface="Times New Roman"/>
                <a:cs typeface="Times New Roman"/>
              </a:rPr>
              <a:t> of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realm</a:t>
            </a:r>
            <a:r>
              <a:rPr lang="fr-FR" sz="1600" b="1" dirty="0">
                <a:latin typeface="Times New Roman"/>
                <a:cs typeface="Times New Roman"/>
              </a:rPr>
              <a:t> in </a:t>
            </a:r>
            <a:r>
              <a:rPr lang="fr-FR" sz="1600" b="1" dirty="0" err="1">
                <a:latin typeface="Times New Roman"/>
                <a:cs typeface="Times New Roman"/>
              </a:rPr>
              <a:t>their</a:t>
            </a:r>
            <a:r>
              <a:rPr lang="fr-FR" sz="1600" b="1" dirty="0">
                <a:latin typeface="Times New Roman"/>
                <a:cs typeface="Times New Roman"/>
              </a:rPr>
              <a:t> convocations, </a:t>
            </a:r>
            <a:r>
              <a:rPr lang="fr-FR" sz="1600" b="1" dirty="0" err="1">
                <a:latin typeface="Times New Roman"/>
                <a:cs typeface="Times New Roman"/>
              </a:rPr>
              <a:t>yet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nevertheless</a:t>
            </a:r>
            <a:r>
              <a:rPr lang="fr-FR" sz="1600" b="1" dirty="0">
                <a:latin typeface="Times New Roman"/>
                <a:cs typeface="Times New Roman"/>
              </a:rPr>
              <a:t>, for corroboration and confirmation </a:t>
            </a:r>
            <a:r>
              <a:rPr lang="fr-FR" sz="1600" b="1" dirty="0" err="1">
                <a:latin typeface="Times New Roman"/>
                <a:cs typeface="Times New Roman"/>
              </a:rPr>
              <a:t>thereof</a:t>
            </a:r>
            <a:r>
              <a:rPr lang="fr-FR" sz="1600" b="1" dirty="0">
                <a:latin typeface="Times New Roman"/>
                <a:cs typeface="Times New Roman"/>
              </a:rPr>
              <a:t>, and for </a:t>
            </a:r>
            <a:r>
              <a:rPr lang="fr-FR" sz="1600" b="1" dirty="0" err="1">
                <a:latin typeface="Times New Roman"/>
                <a:cs typeface="Times New Roman"/>
              </a:rPr>
              <a:t>increase</a:t>
            </a:r>
            <a:r>
              <a:rPr lang="fr-FR" sz="1600" b="1" dirty="0">
                <a:latin typeface="Times New Roman"/>
                <a:cs typeface="Times New Roman"/>
              </a:rPr>
              <a:t> of </a:t>
            </a:r>
            <a:r>
              <a:rPr lang="fr-FR" sz="1600" b="1" dirty="0" err="1">
                <a:latin typeface="Times New Roman"/>
                <a:cs typeface="Times New Roman"/>
              </a:rPr>
              <a:t>virtue</a:t>
            </a:r>
            <a:r>
              <a:rPr lang="fr-FR" sz="1600" b="1" dirty="0">
                <a:latin typeface="Times New Roman"/>
                <a:cs typeface="Times New Roman"/>
              </a:rPr>
              <a:t> in </a:t>
            </a:r>
            <a:r>
              <a:rPr lang="fr-FR" sz="1600" b="1" dirty="0" err="1">
                <a:latin typeface="Times New Roman"/>
                <a:cs typeface="Times New Roman"/>
              </a:rPr>
              <a:t>Christ's</a:t>
            </a:r>
            <a:r>
              <a:rPr lang="fr-FR" sz="1600" b="1" dirty="0">
                <a:latin typeface="Times New Roman"/>
                <a:cs typeface="Times New Roman"/>
              </a:rPr>
              <a:t> religion </a:t>
            </a:r>
            <a:r>
              <a:rPr lang="fr-FR" sz="1600" b="1" dirty="0" err="1">
                <a:latin typeface="Times New Roman"/>
                <a:cs typeface="Times New Roman"/>
              </a:rPr>
              <a:t>within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realm</a:t>
            </a:r>
            <a:r>
              <a:rPr lang="fr-FR" sz="1600" b="1" dirty="0">
                <a:latin typeface="Times New Roman"/>
                <a:cs typeface="Times New Roman"/>
              </a:rPr>
              <a:t> of </a:t>
            </a:r>
            <a:r>
              <a:rPr lang="fr-FR" sz="1600" b="1" dirty="0" err="1">
                <a:latin typeface="Times New Roman"/>
                <a:cs typeface="Times New Roman"/>
              </a:rPr>
              <a:t>England</a:t>
            </a:r>
            <a:r>
              <a:rPr lang="fr-FR" sz="1600" b="1" dirty="0">
                <a:latin typeface="Times New Roman"/>
                <a:cs typeface="Times New Roman"/>
              </a:rPr>
              <a:t>, and to </a:t>
            </a:r>
            <a:r>
              <a:rPr lang="fr-FR" sz="1600" b="1" dirty="0" err="1">
                <a:latin typeface="Times New Roman"/>
                <a:cs typeface="Times New Roman"/>
              </a:rPr>
              <a:t>repress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extirpate</a:t>
            </a:r>
            <a:r>
              <a:rPr lang="fr-FR" sz="1600" b="1" dirty="0">
                <a:latin typeface="Times New Roman"/>
                <a:cs typeface="Times New Roman"/>
              </a:rPr>
              <a:t> all </a:t>
            </a:r>
            <a:r>
              <a:rPr lang="fr-FR" sz="1600" b="1" dirty="0" err="1">
                <a:latin typeface="Times New Roman"/>
                <a:cs typeface="Times New Roman"/>
              </a:rPr>
              <a:t>errors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heresies</a:t>
            </a:r>
            <a:r>
              <a:rPr lang="fr-FR" sz="1600" b="1" dirty="0">
                <a:latin typeface="Times New Roman"/>
                <a:cs typeface="Times New Roman"/>
              </a:rPr>
              <a:t>, and </a:t>
            </a:r>
            <a:r>
              <a:rPr lang="fr-FR" sz="1600" b="1" dirty="0" err="1">
                <a:latin typeface="Times New Roman"/>
                <a:cs typeface="Times New Roman"/>
              </a:rPr>
              <a:t>other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enormities</a:t>
            </a:r>
            <a:r>
              <a:rPr lang="fr-FR" sz="1600" b="1" dirty="0">
                <a:latin typeface="Times New Roman"/>
                <a:cs typeface="Times New Roman"/>
              </a:rPr>
              <a:t> and abuses </a:t>
            </a:r>
            <a:r>
              <a:rPr lang="fr-FR" sz="1600" b="1" dirty="0" err="1">
                <a:latin typeface="Times New Roman"/>
                <a:cs typeface="Times New Roman"/>
              </a:rPr>
              <a:t>heretofore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used</a:t>
            </a:r>
            <a:r>
              <a:rPr lang="fr-FR" sz="1600" b="1" dirty="0">
                <a:latin typeface="Times New Roman"/>
                <a:cs typeface="Times New Roman"/>
              </a:rPr>
              <a:t> in the </a:t>
            </a:r>
            <a:r>
              <a:rPr lang="fr-FR" sz="1600" b="1" dirty="0" err="1">
                <a:latin typeface="Times New Roman"/>
                <a:cs typeface="Times New Roman"/>
              </a:rPr>
              <a:t>same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be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enacted</a:t>
            </a:r>
            <a:r>
              <a:rPr lang="fr-FR" sz="1600" b="1" dirty="0">
                <a:latin typeface="Times New Roman"/>
                <a:cs typeface="Times New Roman"/>
              </a:rPr>
              <a:t>, by </a:t>
            </a:r>
            <a:r>
              <a:rPr lang="fr-FR" sz="1600" b="1" dirty="0" err="1">
                <a:latin typeface="Times New Roman"/>
                <a:cs typeface="Times New Roman"/>
              </a:rPr>
              <a:t>authority</a:t>
            </a:r>
            <a:r>
              <a:rPr lang="fr-FR" sz="1600" b="1" dirty="0">
                <a:latin typeface="Times New Roman"/>
                <a:cs typeface="Times New Roman"/>
              </a:rPr>
              <a:t> of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present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Parliament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that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king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our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sovereign</a:t>
            </a:r>
            <a:r>
              <a:rPr lang="fr-FR" sz="1600" b="1" dirty="0">
                <a:latin typeface="Times New Roman"/>
                <a:cs typeface="Times New Roman"/>
              </a:rPr>
              <a:t> lord, </a:t>
            </a:r>
            <a:r>
              <a:rPr lang="fr-FR" sz="1600" b="1" dirty="0" err="1">
                <a:latin typeface="Times New Roman"/>
                <a:cs typeface="Times New Roman"/>
              </a:rPr>
              <a:t>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heirs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successors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kings</a:t>
            </a:r>
            <a:r>
              <a:rPr lang="fr-FR" sz="1600" b="1" dirty="0">
                <a:latin typeface="Times New Roman"/>
                <a:cs typeface="Times New Roman"/>
              </a:rPr>
              <a:t> of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realm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shall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taken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accepted</a:t>
            </a:r>
            <a:r>
              <a:rPr lang="fr-FR" sz="1600" b="1" dirty="0">
                <a:latin typeface="Times New Roman"/>
                <a:cs typeface="Times New Roman"/>
              </a:rPr>
              <a:t>, and </a:t>
            </a:r>
            <a:r>
              <a:rPr lang="fr-FR" sz="1600" b="1" dirty="0" err="1">
                <a:latin typeface="Times New Roman"/>
                <a:cs typeface="Times New Roman"/>
              </a:rPr>
              <a:t>reputed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only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supreme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head</a:t>
            </a:r>
            <a:r>
              <a:rPr lang="fr-FR" sz="1600" b="1" dirty="0">
                <a:latin typeface="Times New Roman"/>
                <a:cs typeface="Times New Roman"/>
              </a:rPr>
              <a:t> in </a:t>
            </a:r>
            <a:r>
              <a:rPr lang="fr-FR" sz="1600" b="1" dirty="0" err="1">
                <a:latin typeface="Times New Roman"/>
                <a:cs typeface="Times New Roman"/>
              </a:rPr>
              <a:t>earth</a:t>
            </a:r>
            <a:r>
              <a:rPr lang="fr-FR" sz="1600" b="1" dirty="0">
                <a:latin typeface="Times New Roman"/>
                <a:cs typeface="Times New Roman"/>
              </a:rPr>
              <a:t> of the Church of </a:t>
            </a:r>
            <a:r>
              <a:rPr lang="fr-FR" sz="1600" b="1" dirty="0" err="1">
                <a:latin typeface="Times New Roman"/>
                <a:cs typeface="Times New Roman"/>
              </a:rPr>
              <a:t>England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called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Anglicana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Ecclesia</a:t>
            </a:r>
            <a:r>
              <a:rPr lang="fr-FR" sz="1600" b="1" dirty="0">
                <a:latin typeface="Times New Roman"/>
                <a:cs typeface="Times New Roman"/>
              </a:rPr>
              <a:t>; and </a:t>
            </a:r>
            <a:r>
              <a:rPr lang="fr-FR" sz="1600" b="1" dirty="0" err="1">
                <a:latin typeface="Times New Roman"/>
                <a:cs typeface="Times New Roman"/>
              </a:rPr>
              <a:t>shall</a:t>
            </a:r>
            <a:r>
              <a:rPr lang="fr-FR" sz="1600" b="1" dirty="0">
                <a:latin typeface="Times New Roman"/>
                <a:cs typeface="Times New Roman"/>
              </a:rPr>
              <a:t> have and </a:t>
            </a:r>
            <a:r>
              <a:rPr lang="fr-FR" sz="1600" b="1" dirty="0" err="1">
                <a:latin typeface="Times New Roman"/>
                <a:cs typeface="Times New Roman"/>
              </a:rPr>
              <a:t>enjoy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annexed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united</a:t>
            </a:r>
            <a:r>
              <a:rPr lang="fr-FR" sz="1600" b="1" dirty="0">
                <a:latin typeface="Times New Roman"/>
                <a:cs typeface="Times New Roman"/>
              </a:rPr>
              <a:t> to the </a:t>
            </a:r>
            <a:r>
              <a:rPr lang="fr-FR" sz="1600" b="1" dirty="0" err="1">
                <a:latin typeface="Times New Roman"/>
                <a:cs typeface="Times New Roman"/>
              </a:rPr>
              <a:t>imperial</a:t>
            </a:r>
            <a:r>
              <a:rPr lang="fr-FR" sz="1600" b="1" dirty="0">
                <a:latin typeface="Times New Roman"/>
                <a:cs typeface="Times New Roman"/>
              </a:rPr>
              <a:t> crown of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realm</a:t>
            </a:r>
            <a:r>
              <a:rPr lang="fr-FR" sz="1600" b="1" dirty="0">
                <a:latin typeface="Times New Roman"/>
                <a:cs typeface="Times New Roman"/>
              </a:rPr>
              <a:t>, as </a:t>
            </a:r>
            <a:r>
              <a:rPr lang="fr-FR" sz="1600" b="1" dirty="0" err="1">
                <a:latin typeface="Times New Roman"/>
                <a:cs typeface="Times New Roman"/>
              </a:rPr>
              <a:t>well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title</a:t>
            </a:r>
            <a:r>
              <a:rPr lang="fr-FR" sz="1600" b="1" dirty="0">
                <a:latin typeface="Times New Roman"/>
                <a:cs typeface="Times New Roman"/>
              </a:rPr>
              <a:t> and style </a:t>
            </a:r>
            <a:r>
              <a:rPr lang="fr-FR" sz="1600" b="1" dirty="0" err="1">
                <a:latin typeface="Times New Roman"/>
                <a:cs typeface="Times New Roman"/>
              </a:rPr>
              <a:t>thereof</a:t>
            </a:r>
            <a:r>
              <a:rPr lang="fr-FR" sz="1600" b="1" dirty="0">
                <a:latin typeface="Times New Roman"/>
                <a:cs typeface="Times New Roman"/>
              </a:rPr>
              <a:t>, as all </a:t>
            </a:r>
            <a:r>
              <a:rPr lang="fr-FR" sz="1600" b="1" dirty="0" err="1">
                <a:latin typeface="Times New Roman"/>
                <a:cs typeface="Times New Roman"/>
              </a:rPr>
              <a:t>honors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dignities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preeminences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jurisdictions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privileges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authorities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immunities</a:t>
            </a:r>
            <a:r>
              <a:rPr lang="fr-FR" sz="1600" b="1" dirty="0">
                <a:latin typeface="Times New Roman"/>
                <a:cs typeface="Times New Roman"/>
              </a:rPr>
              <a:t>, profits, and </a:t>
            </a:r>
            <a:r>
              <a:rPr lang="fr-FR" sz="1600" b="1" dirty="0" err="1">
                <a:latin typeface="Times New Roman"/>
                <a:cs typeface="Times New Roman"/>
              </a:rPr>
              <a:t>commodities</a:t>
            </a:r>
            <a:r>
              <a:rPr lang="fr-FR" sz="1600" b="1" dirty="0">
                <a:latin typeface="Times New Roman"/>
                <a:cs typeface="Times New Roman"/>
              </a:rPr>
              <a:t> to the </a:t>
            </a:r>
            <a:r>
              <a:rPr lang="fr-FR" sz="1600" b="1" dirty="0" err="1">
                <a:latin typeface="Times New Roman"/>
                <a:cs typeface="Times New Roman"/>
              </a:rPr>
              <a:t>said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dignity</a:t>
            </a:r>
            <a:r>
              <a:rPr lang="fr-FR" sz="1600" b="1" dirty="0">
                <a:latin typeface="Times New Roman"/>
                <a:cs typeface="Times New Roman"/>
              </a:rPr>
              <a:t> of the </a:t>
            </a:r>
            <a:r>
              <a:rPr lang="fr-FR" sz="1600" b="1" dirty="0" err="1">
                <a:latin typeface="Times New Roman"/>
                <a:cs typeface="Times New Roman"/>
              </a:rPr>
              <a:t>supreme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head</a:t>
            </a:r>
            <a:r>
              <a:rPr lang="fr-FR" sz="1600" b="1" dirty="0">
                <a:latin typeface="Times New Roman"/>
                <a:cs typeface="Times New Roman"/>
              </a:rPr>
              <a:t> of the </a:t>
            </a:r>
            <a:r>
              <a:rPr lang="fr-FR" sz="1600" b="1" dirty="0" err="1">
                <a:latin typeface="Times New Roman"/>
                <a:cs typeface="Times New Roman"/>
              </a:rPr>
              <a:t>same</a:t>
            </a:r>
            <a:r>
              <a:rPr lang="fr-FR" sz="1600" b="1" dirty="0">
                <a:latin typeface="Times New Roman"/>
                <a:cs typeface="Times New Roman"/>
              </a:rPr>
              <a:t> Church </a:t>
            </a:r>
            <a:r>
              <a:rPr lang="fr-FR" sz="1600" b="1" dirty="0" err="1">
                <a:latin typeface="Times New Roman"/>
                <a:cs typeface="Times New Roman"/>
              </a:rPr>
              <a:t>belonging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appertaining</a:t>
            </a:r>
            <a:r>
              <a:rPr lang="fr-FR" sz="1600" b="1" dirty="0">
                <a:latin typeface="Times New Roman"/>
                <a:cs typeface="Times New Roman"/>
              </a:rPr>
              <a:t>; </a:t>
            </a:r>
            <a:r>
              <a:rPr lang="fr-FR" sz="1600" b="1" dirty="0" smtClean="0">
                <a:latin typeface="Times New Roman"/>
                <a:cs typeface="Times New Roman"/>
              </a:rPr>
              <a:t>(</a:t>
            </a:r>
            <a:r>
              <a:rPr lang="mr-IN" sz="1600" b="1" dirty="0" smtClean="0">
                <a:latin typeface="Times New Roman"/>
                <a:cs typeface="Times New Roman"/>
              </a:rPr>
              <a:t>…</a:t>
            </a:r>
            <a:r>
              <a:rPr lang="fr-FR" sz="1600" b="1" dirty="0" smtClean="0">
                <a:latin typeface="Times New Roman"/>
                <a:cs typeface="Times New Roman"/>
              </a:rPr>
              <a:t>) </a:t>
            </a:r>
            <a:r>
              <a:rPr lang="fr-FR" sz="1600" b="1" dirty="0" err="1" smtClean="0">
                <a:latin typeface="Times New Roman"/>
                <a:cs typeface="Times New Roman"/>
              </a:rPr>
              <a:t>any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>
                <a:latin typeface="Times New Roman"/>
                <a:cs typeface="Times New Roman"/>
              </a:rPr>
              <a:t>usage, </a:t>
            </a:r>
            <a:r>
              <a:rPr lang="fr-FR" sz="1600" b="1" dirty="0" err="1">
                <a:latin typeface="Times New Roman"/>
                <a:cs typeface="Times New Roman"/>
              </a:rPr>
              <a:t>foreign</a:t>
            </a:r>
            <a:r>
              <a:rPr lang="fr-FR" sz="1600" b="1" dirty="0">
                <a:latin typeface="Times New Roman"/>
                <a:cs typeface="Times New Roman"/>
              </a:rPr>
              <a:t> land, </a:t>
            </a:r>
            <a:r>
              <a:rPr lang="fr-FR" sz="1600" b="1" dirty="0" err="1">
                <a:latin typeface="Times New Roman"/>
                <a:cs typeface="Times New Roman"/>
              </a:rPr>
              <a:t>foreign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authority</a:t>
            </a:r>
            <a:r>
              <a:rPr lang="fr-FR" sz="1600" b="1" dirty="0">
                <a:latin typeface="Times New Roman"/>
                <a:cs typeface="Times New Roman"/>
              </a:rPr>
              <a:t>, prescription, or </a:t>
            </a:r>
            <a:r>
              <a:rPr lang="fr-FR" sz="1600" b="1" dirty="0" err="1">
                <a:latin typeface="Times New Roman"/>
                <a:cs typeface="Times New Roman"/>
              </a:rPr>
              <a:t>any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other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thing</a:t>
            </a:r>
            <a:r>
              <a:rPr lang="fr-FR" sz="1600" b="1" dirty="0">
                <a:latin typeface="Times New Roman"/>
                <a:cs typeface="Times New Roman"/>
              </a:rPr>
              <a:t> or </a:t>
            </a:r>
            <a:r>
              <a:rPr lang="fr-FR" sz="1600" b="1" dirty="0" err="1">
                <a:latin typeface="Times New Roman"/>
                <a:cs typeface="Times New Roman"/>
              </a:rPr>
              <a:t>things</a:t>
            </a:r>
            <a:r>
              <a:rPr lang="fr-FR" sz="1600" b="1" dirty="0">
                <a:latin typeface="Times New Roman"/>
                <a:cs typeface="Times New Roman"/>
              </a:rPr>
              <a:t> to the </a:t>
            </a:r>
            <a:r>
              <a:rPr lang="fr-FR" sz="1600" b="1" dirty="0" err="1">
                <a:latin typeface="Times New Roman"/>
                <a:cs typeface="Times New Roman"/>
              </a:rPr>
              <a:t>contrary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hereof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notwithstanding</a:t>
            </a:r>
            <a:r>
              <a:rPr lang="fr-FR" sz="1600" b="1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endParaRPr lang="fr-FR" sz="1500" b="1" dirty="0" smtClean="0">
              <a:latin typeface="Times New Roman"/>
              <a:cs typeface="Times New Roman"/>
            </a:endParaRPr>
          </a:p>
          <a:p>
            <a:pPr marL="285750" indent="-285750" algn="just">
              <a:buFont typeface="Wingdings" charset="2"/>
              <a:buChar char="Ø"/>
            </a:pPr>
            <a:r>
              <a:rPr lang="fr-FR" sz="1600" b="1" dirty="0" smtClean="0">
                <a:latin typeface="Times New Roman"/>
                <a:cs typeface="Times New Roman"/>
              </a:rPr>
              <a:t>QUESTIONS - </a:t>
            </a:r>
            <a:r>
              <a:rPr lang="fr-FR" sz="1600" b="1" dirty="0" err="1" smtClean="0">
                <a:latin typeface="Times New Roman"/>
                <a:cs typeface="Times New Roman"/>
              </a:rPr>
              <a:t>Explain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what</a:t>
            </a:r>
            <a:r>
              <a:rPr lang="fr-FR" sz="1600" b="1" dirty="0" smtClean="0">
                <a:latin typeface="Times New Roman"/>
                <a:cs typeface="Times New Roman"/>
              </a:rPr>
              <a:t> the </a:t>
            </a:r>
            <a:r>
              <a:rPr lang="fr-FR" sz="1600" b="1" dirty="0" err="1" smtClean="0">
                <a:latin typeface="Times New Roman"/>
                <a:cs typeface="Times New Roman"/>
              </a:rPr>
              <a:t>Act</a:t>
            </a:r>
            <a:r>
              <a:rPr lang="fr-FR" sz="1600" b="1" dirty="0" smtClean="0">
                <a:latin typeface="Times New Roman"/>
                <a:cs typeface="Times New Roman"/>
              </a:rPr>
              <a:t> of </a:t>
            </a:r>
            <a:r>
              <a:rPr lang="fr-FR" sz="1600" b="1" dirty="0" err="1" smtClean="0">
                <a:latin typeface="Times New Roman"/>
                <a:cs typeface="Times New Roman"/>
              </a:rPr>
              <a:t>Supremacy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is</a:t>
            </a:r>
            <a:r>
              <a:rPr lang="fr-FR" sz="1600" b="1" dirty="0" smtClean="0">
                <a:latin typeface="Times New Roman"/>
                <a:cs typeface="Times New Roman"/>
              </a:rPr>
              <a:t> : </a:t>
            </a:r>
          </a:p>
          <a:p>
            <a:pPr marL="342900" indent="-342900" algn="just">
              <a:buAutoNum type="arabicPeriod"/>
            </a:pPr>
            <a:r>
              <a:rPr lang="fr-FR" sz="1600" b="1" dirty="0" err="1" smtClean="0">
                <a:latin typeface="Times New Roman"/>
                <a:cs typeface="Times New Roman"/>
              </a:rPr>
              <a:t>What</a:t>
            </a:r>
            <a:r>
              <a:rPr lang="fr-FR" sz="1600" b="1" dirty="0" smtClean="0">
                <a:latin typeface="Times New Roman"/>
                <a:cs typeface="Times New Roman"/>
              </a:rPr>
              <a:t> are the </a:t>
            </a:r>
            <a:r>
              <a:rPr lang="fr-FR" sz="1600" b="1" dirty="0" err="1" smtClean="0">
                <a:latin typeface="Times New Roman"/>
                <a:cs typeface="Times New Roman"/>
              </a:rPr>
              <a:t>decisions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taken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throught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this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Act</a:t>
            </a:r>
            <a:r>
              <a:rPr lang="fr-FR" sz="1600" b="1" dirty="0" smtClean="0">
                <a:latin typeface="Times New Roman"/>
                <a:cs typeface="Times New Roman"/>
              </a:rPr>
              <a:t>? </a:t>
            </a:r>
          </a:p>
          <a:p>
            <a:pPr marL="342900" indent="-342900" algn="just">
              <a:buAutoNum type="arabicPeriod"/>
            </a:pPr>
            <a:r>
              <a:rPr lang="fr-FR" sz="1600" b="1" dirty="0" err="1" smtClean="0">
                <a:latin typeface="Times New Roman"/>
                <a:cs typeface="Times New Roman"/>
              </a:rPr>
              <a:t>Why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were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they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taken</a:t>
            </a:r>
            <a:r>
              <a:rPr lang="fr-FR" sz="1600" b="1" dirty="0" smtClean="0">
                <a:latin typeface="Times New Roman"/>
                <a:cs typeface="Times New Roman"/>
              </a:rPr>
              <a:t>?</a:t>
            </a:r>
            <a:endParaRPr lang="fr-FR" sz="1600" b="1" dirty="0">
              <a:latin typeface="Times New Roman"/>
              <a:cs typeface="Times New Roman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755" y="1185343"/>
            <a:ext cx="3263802" cy="3886201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3049648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641" y="2368635"/>
            <a:ext cx="892872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 smtClean="0">
                <a:latin typeface="Times New Roman"/>
                <a:cs typeface="Times New Roman"/>
              </a:rPr>
              <a:t>Doc 3. G.W.O</a:t>
            </a:r>
            <a:r>
              <a:rPr lang="fr-FR" b="1" u="sng" dirty="0">
                <a:latin typeface="Times New Roman"/>
                <a:cs typeface="Times New Roman"/>
              </a:rPr>
              <a:t>. Woodward, The Dissolution Of The </a:t>
            </a:r>
            <a:r>
              <a:rPr lang="fr-FR" b="1" u="sng" dirty="0" err="1">
                <a:latin typeface="Times New Roman"/>
                <a:cs typeface="Times New Roman"/>
              </a:rPr>
              <a:t>Monasteries</a:t>
            </a:r>
            <a:r>
              <a:rPr lang="fr-FR" b="1" u="sng" dirty="0">
                <a:latin typeface="Times New Roman"/>
                <a:cs typeface="Times New Roman"/>
              </a:rPr>
              <a:t> (1985)</a:t>
            </a:r>
          </a:p>
          <a:p>
            <a:endParaRPr lang="fr-FR" b="1" dirty="0">
              <a:latin typeface="Times New Roman"/>
              <a:cs typeface="Times New Roman"/>
            </a:endParaRPr>
          </a:p>
          <a:p>
            <a:pPr algn="just"/>
            <a:r>
              <a:rPr lang="fr-FR" sz="1600" b="1" dirty="0">
                <a:latin typeface="Times New Roman"/>
                <a:cs typeface="Times New Roman"/>
              </a:rPr>
              <a:t>One </a:t>
            </a:r>
            <a:r>
              <a:rPr lang="fr-FR" sz="1600" b="1" dirty="0" err="1">
                <a:latin typeface="Times New Roman"/>
                <a:cs typeface="Times New Roman"/>
              </a:rPr>
              <a:t>might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think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that</a:t>
            </a:r>
            <a:r>
              <a:rPr lang="fr-FR" sz="1600" b="1" dirty="0">
                <a:latin typeface="Times New Roman"/>
                <a:cs typeface="Times New Roman"/>
              </a:rPr>
              <a:t> Henry </a:t>
            </a:r>
            <a:r>
              <a:rPr lang="fr-FR" sz="1600" b="1" dirty="0" err="1">
                <a:latin typeface="Times New Roman"/>
                <a:cs typeface="Times New Roman"/>
              </a:rPr>
              <a:t>saw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religious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orders</a:t>
            </a:r>
            <a:r>
              <a:rPr lang="fr-FR" sz="1600" b="1" dirty="0">
                <a:latin typeface="Times New Roman"/>
                <a:cs typeface="Times New Roman"/>
              </a:rPr>
              <a:t> as a </a:t>
            </a:r>
            <a:r>
              <a:rPr lang="fr-FR" sz="1600" b="1" dirty="0" err="1">
                <a:latin typeface="Times New Roman"/>
                <a:cs typeface="Times New Roman"/>
              </a:rPr>
              <a:t>threat</a:t>
            </a:r>
            <a:r>
              <a:rPr lang="fr-FR" sz="1600" b="1" dirty="0">
                <a:latin typeface="Times New Roman"/>
                <a:cs typeface="Times New Roman"/>
              </a:rPr>
              <a:t> to </a:t>
            </a:r>
            <a:r>
              <a:rPr lang="fr-FR" sz="1600" b="1" dirty="0" err="1">
                <a:latin typeface="Times New Roman"/>
                <a:cs typeface="Times New Roman"/>
              </a:rPr>
              <a:t>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newly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founded</a:t>
            </a:r>
            <a:r>
              <a:rPr lang="fr-FR" sz="1600" b="1" dirty="0">
                <a:latin typeface="Times New Roman"/>
                <a:cs typeface="Times New Roman"/>
              </a:rPr>
              <a:t> Church of </a:t>
            </a:r>
            <a:r>
              <a:rPr lang="fr-FR" sz="1600" b="1" dirty="0" err="1">
                <a:latin typeface="Times New Roman"/>
                <a:cs typeface="Times New Roman"/>
              </a:rPr>
              <a:t>England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having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previously</a:t>
            </a:r>
            <a:r>
              <a:rPr lang="fr-FR" sz="1600" b="1" dirty="0">
                <a:latin typeface="Times New Roman"/>
                <a:cs typeface="Times New Roman"/>
              </a:rPr>
              <a:t> been supporters of the </a:t>
            </a:r>
            <a:r>
              <a:rPr lang="fr-FR" sz="1600" b="1" dirty="0" err="1">
                <a:latin typeface="Times New Roman"/>
                <a:cs typeface="Times New Roman"/>
              </a:rPr>
              <a:t>papacy</a:t>
            </a:r>
            <a:r>
              <a:rPr lang="fr-FR" sz="1600" b="1" dirty="0">
                <a:latin typeface="Times New Roman"/>
                <a:cs typeface="Times New Roman"/>
              </a:rPr>
              <a:t>. But </a:t>
            </a:r>
            <a:r>
              <a:rPr lang="fr-FR" sz="1600" b="1" dirty="0" err="1">
                <a:latin typeface="Times New Roman"/>
                <a:cs typeface="Times New Roman"/>
              </a:rPr>
              <a:t>two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years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before</a:t>
            </a:r>
            <a:r>
              <a:rPr lang="fr-FR" sz="1600" b="1" dirty="0">
                <a:latin typeface="Times New Roman"/>
                <a:cs typeface="Times New Roman"/>
              </a:rPr>
              <a:t>, all but a </a:t>
            </a:r>
            <a:r>
              <a:rPr lang="fr-FR" sz="1600" b="1" dirty="0" err="1">
                <a:latin typeface="Times New Roman"/>
                <a:cs typeface="Times New Roman"/>
              </a:rPr>
              <a:t>very</a:t>
            </a:r>
            <a:r>
              <a:rPr lang="fr-FR" sz="1600" b="1" dirty="0">
                <a:latin typeface="Times New Roman"/>
                <a:cs typeface="Times New Roman"/>
              </a:rPr>
              <a:t> few </a:t>
            </a:r>
            <a:r>
              <a:rPr lang="fr-FR" sz="1600" b="1" dirty="0" err="1">
                <a:latin typeface="Times New Roman"/>
                <a:cs typeface="Times New Roman"/>
              </a:rPr>
              <a:t>clerics</a:t>
            </a:r>
            <a:r>
              <a:rPr lang="fr-FR" sz="1600" b="1" dirty="0">
                <a:latin typeface="Times New Roman"/>
                <a:cs typeface="Times New Roman"/>
              </a:rPr>
              <a:t> (Thomas More and John Fisher </a:t>
            </a:r>
            <a:r>
              <a:rPr lang="fr-FR" sz="1600" b="1" dirty="0" err="1">
                <a:latin typeface="Times New Roman"/>
                <a:cs typeface="Times New Roman"/>
              </a:rPr>
              <a:t>being</a:t>
            </a:r>
            <a:r>
              <a:rPr lang="fr-FR" sz="1600" b="1" dirty="0">
                <a:latin typeface="Times New Roman"/>
                <a:cs typeface="Times New Roman"/>
              </a:rPr>
              <a:t> notable exceptions) </a:t>
            </a:r>
            <a:r>
              <a:rPr lang="fr-FR" sz="1600" b="1" dirty="0" err="1">
                <a:latin typeface="Times New Roman"/>
                <a:cs typeface="Times New Roman"/>
              </a:rPr>
              <a:t>had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signed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without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demur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Act</a:t>
            </a:r>
            <a:r>
              <a:rPr lang="fr-FR" sz="1600" b="1" dirty="0">
                <a:latin typeface="Times New Roman"/>
                <a:cs typeface="Times New Roman"/>
              </a:rPr>
              <a:t> of </a:t>
            </a:r>
            <a:r>
              <a:rPr lang="fr-FR" sz="1600" b="1" dirty="0" err="1">
                <a:latin typeface="Times New Roman"/>
                <a:cs typeface="Times New Roman"/>
              </a:rPr>
              <a:t>Supremacy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which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upheld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validity</a:t>
            </a:r>
            <a:r>
              <a:rPr lang="fr-FR" sz="1600" b="1" dirty="0">
                <a:latin typeface="Times New Roman"/>
                <a:cs typeface="Times New Roman"/>
              </a:rPr>
              <a:t> of the </a:t>
            </a:r>
            <a:r>
              <a:rPr lang="fr-FR" sz="1600" b="1" dirty="0" err="1">
                <a:latin typeface="Times New Roman"/>
                <a:cs typeface="Times New Roman"/>
              </a:rPr>
              <a:t>king's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marriage</a:t>
            </a:r>
            <a:r>
              <a:rPr lang="fr-FR" sz="1600" b="1" dirty="0">
                <a:latin typeface="Times New Roman"/>
                <a:cs typeface="Times New Roman"/>
              </a:rPr>
              <a:t> to Anne </a:t>
            </a:r>
            <a:r>
              <a:rPr lang="fr-FR" sz="1600" b="1" dirty="0" err="1">
                <a:latin typeface="Times New Roman"/>
                <a:cs typeface="Times New Roman"/>
              </a:rPr>
              <a:t>Boleyn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rejected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authority</a:t>
            </a:r>
            <a:r>
              <a:rPr lang="fr-FR" sz="1600" b="1" dirty="0">
                <a:latin typeface="Times New Roman"/>
                <a:cs typeface="Times New Roman"/>
              </a:rPr>
              <a:t> of the Pope </a:t>
            </a:r>
            <a:r>
              <a:rPr lang="fr-FR" sz="1600" b="1" dirty="0" err="1">
                <a:latin typeface="Times New Roman"/>
                <a:cs typeface="Times New Roman"/>
              </a:rPr>
              <a:t>who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had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pronounced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against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it</a:t>
            </a:r>
            <a:r>
              <a:rPr lang="fr-FR" sz="1600" b="1" dirty="0">
                <a:latin typeface="Times New Roman"/>
                <a:cs typeface="Times New Roman"/>
              </a:rPr>
              <a:t>. </a:t>
            </a:r>
            <a:r>
              <a:rPr lang="fr-FR" sz="1600" b="1" dirty="0" err="1">
                <a:latin typeface="Times New Roman"/>
                <a:cs typeface="Times New Roman"/>
              </a:rPr>
              <a:t>Only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two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orders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had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offered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any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resistance</a:t>
            </a:r>
            <a:r>
              <a:rPr lang="fr-FR" sz="1600" b="1" dirty="0">
                <a:latin typeface="Times New Roman"/>
                <a:cs typeface="Times New Roman"/>
              </a:rPr>
              <a:t> to the </a:t>
            </a:r>
            <a:r>
              <a:rPr lang="fr-FR" sz="1600" b="1" dirty="0" err="1">
                <a:latin typeface="Times New Roman"/>
                <a:cs typeface="Times New Roman"/>
              </a:rPr>
              <a:t>oath</a:t>
            </a:r>
            <a:r>
              <a:rPr lang="fr-FR" sz="1600" b="1" dirty="0">
                <a:latin typeface="Times New Roman"/>
                <a:cs typeface="Times New Roman"/>
              </a:rPr>
              <a:t>, and </a:t>
            </a:r>
            <a:r>
              <a:rPr lang="fr-FR" sz="1600" b="1" dirty="0" err="1">
                <a:latin typeface="Times New Roman"/>
                <a:cs typeface="Times New Roman"/>
              </a:rPr>
              <a:t>had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paid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price</a:t>
            </a:r>
            <a:r>
              <a:rPr lang="fr-FR" sz="1600" b="1" dirty="0">
                <a:latin typeface="Times New Roman"/>
                <a:cs typeface="Times New Roman"/>
              </a:rPr>
              <a:t>. The </a:t>
            </a:r>
            <a:r>
              <a:rPr lang="fr-FR" sz="1600" b="1" dirty="0" err="1">
                <a:latin typeface="Times New Roman"/>
                <a:cs typeface="Times New Roman"/>
              </a:rPr>
              <a:t>loyalty</a:t>
            </a:r>
            <a:r>
              <a:rPr lang="fr-FR" sz="1600" b="1" dirty="0">
                <a:latin typeface="Times New Roman"/>
                <a:cs typeface="Times New Roman"/>
              </a:rPr>
              <a:t> of' the </a:t>
            </a:r>
            <a:r>
              <a:rPr lang="fr-FR" sz="1600" b="1" dirty="0" err="1">
                <a:latin typeface="Times New Roman"/>
                <a:cs typeface="Times New Roman"/>
              </a:rPr>
              <a:t>rest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not in </a:t>
            </a:r>
            <a:r>
              <a:rPr lang="fr-FR" sz="1600" b="1" dirty="0" err="1">
                <a:latin typeface="Times New Roman"/>
                <a:cs typeface="Times New Roman"/>
              </a:rPr>
              <a:t>doubt</a:t>
            </a:r>
            <a:r>
              <a:rPr lang="fr-FR" sz="1600" b="1" dirty="0" smtClean="0">
                <a:latin typeface="Times New Roman"/>
                <a:cs typeface="Times New Roman"/>
              </a:rPr>
              <a:t>.</a:t>
            </a:r>
            <a:endParaRPr lang="fr-FR" sz="1600" b="1" dirty="0">
              <a:latin typeface="Times New Roman"/>
              <a:cs typeface="Times New Roman"/>
            </a:endParaRPr>
          </a:p>
          <a:p>
            <a:pPr algn="just"/>
            <a:r>
              <a:rPr lang="fr-FR" sz="1600" b="1" dirty="0">
                <a:latin typeface="Times New Roman"/>
                <a:cs typeface="Times New Roman"/>
              </a:rPr>
              <a:t>This </a:t>
            </a:r>
            <a:r>
              <a:rPr lang="fr-FR" sz="1600" b="1" dirty="0" err="1">
                <a:latin typeface="Times New Roman"/>
                <a:cs typeface="Times New Roman"/>
              </a:rPr>
              <a:t>leaves</a:t>
            </a:r>
            <a:r>
              <a:rPr lang="fr-FR" sz="1600" b="1" dirty="0">
                <a:latin typeface="Times New Roman"/>
                <a:cs typeface="Times New Roman"/>
              </a:rPr>
              <a:t> us to </a:t>
            </a:r>
            <a:r>
              <a:rPr lang="fr-FR" sz="1600" b="1" dirty="0" err="1">
                <a:latin typeface="Times New Roman"/>
                <a:cs typeface="Times New Roman"/>
              </a:rPr>
              <a:t>draw</a:t>
            </a:r>
            <a:r>
              <a:rPr lang="fr-FR" sz="1600" b="1" dirty="0">
                <a:latin typeface="Times New Roman"/>
                <a:cs typeface="Times New Roman"/>
              </a:rPr>
              <a:t> the conclusion </a:t>
            </a:r>
            <a:r>
              <a:rPr lang="fr-FR" sz="1600" b="1" dirty="0" err="1">
                <a:latin typeface="Times New Roman"/>
                <a:cs typeface="Times New Roman"/>
              </a:rPr>
              <a:t>that</a:t>
            </a:r>
            <a:r>
              <a:rPr lang="fr-FR" sz="1600" b="1" dirty="0">
                <a:latin typeface="Times New Roman"/>
                <a:cs typeface="Times New Roman"/>
              </a:rPr>
              <a:t> the prime </a:t>
            </a:r>
            <a:r>
              <a:rPr lang="fr-FR" sz="1600" b="1" dirty="0" err="1">
                <a:latin typeface="Times New Roman"/>
                <a:cs typeface="Times New Roman"/>
              </a:rPr>
              <a:t>interest</a:t>
            </a:r>
            <a:r>
              <a:rPr lang="fr-FR" sz="1600" b="1" dirty="0">
                <a:latin typeface="Times New Roman"/>
                <a:cs typeface="Times New Roman"/>
              </a:rPr>
              <a:t> of the </a:t>
            </a:r>
            <a:r>
              <a:rPr lang="fr-FR" sz="1600" b="1" dirty="0" err="1">
                <a:latin typeface="Times New Roman"/>
                <a:cs typeface="Times New Roman"/>
              </a:rPr>
              <a:t>government</a:t>
            </a:r>
            <a:r>
              <a:rPr lang="fr-FR" sz="1600" b="1" dirty="0">
                <a:latin typeface="Times New Roman"/>
                <a:cs typeface="Times New Roman"/>
              </a:rPr>
              <a:t> in the Dissolution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from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start</a:t>
            </a:r>
            <a:r>
              <a:rPr lang="fr-FR" sz="1600" b="1" dirty="0">
                <a:latin typeface="Times New Roman"/>
                <a:cs typeface="Times New Roman"/>
              </a:rPr>
              <a:t> to finish, in the money </a:t>
            </a:r>
            <a:r>
              <a:rPr lang="fr-FR" sz="1600" b="1" dirty="0" err="1">
                <a:latin typeface="Times New Roman"/>
                <a:cs typeface="Times New Roman"/>
              </a:rPr>
              <a:t>which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could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raised</a:t>
            </a:r>
            <a:r>
              <a:rPr lang="fr-FR" sz="1600" b="1" dirty="0">
                <a:latin typeface="Times New Roman"/>
                <a:cs typeface="Times New Roman"/>
              </a:rPr>
              <a:t>. This </a:t>
            </a:r>
            <a:r>
              <a:rPr lang="fr-FR" sz="1600" b="1" dirty="0" err="1">
                <a:latin typeface="Times New Roman"/>
                <a:cs typeface="Times New Roman"/>
              </a:rPr>
              <a:t>hypothesis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supported</a:t>
            </a:r>
            <a:r>
              <a:rPr lang="fr-FR" sz="1600" b="1" dirty="0">
                <a:latin typeface="Times New Roman"/>
                <a:cs typeface="Times New Roman"/>
              </a:rPr>
              <a:t> by the </a:t>
            </a:r>
            <a:r>
              <a:rPr lang="fr-FR" sz="1600" b="1" dirty="0" err="1">
                <a:latin typeface="Times New Roman"/>
                <a:cs typeface="Times New Roman"/>
              </a:rPr>
              <a:t>fact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that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income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criterion</a:t>
            </a:r>
            <a:r>
              <a:rPr lang="fr-FR" sz="1600" b="1" dirty="0">
                <a:latin typeface="Times New Roman"/>
                <a:cs typeface="Times New Roman"/>
              </a:rPr>
              <a:t> for suppression. </a:t>
            </a:r>
            <a:r>
              <a:rPr lang="fr-FR" sz="1600" b="1" dirty="0" err="1">
                <a:latin typeface="Times New Roman"/>
                <a:cs typeface="Times New Roman"/>
              </a:rPr>
              <a:t>Simply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any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monastery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receiving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less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than</a:t>
            </a:r>
            <a:r>
              <a:rPr lang="fr-FR" sz="1600" b="1" dirty="0">
                <a:latin typeface="Times New Roman"/>
                <a:cs typeface="Times New Roman"/>
              </a:rPr>
              <a:t> £200 a </a:t>
            </a:r>
            <a:r>
              <a:rPr lang="fr-FR" sz="1600" b="1" dirty="0" err="1">
                <a:latin typeface="Times New Roman"/>
                <a:cs typeface="Times New Roman"/>
              </a:rPr>
              <a:t>year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closed</a:t>
            </a:r>
            <a:r>
              <a:rPr lang="fr-FR" sz="1600" b="1" dirty="0">
                <a:latin typeface="Times New Roman"/>
                <a:cs typeface="Times New Roman"/>
              </a:rPr>
              <a:t>. The </a:t>
            </a:r>
            <a:r>
              <a:rPr lang="fr-FR" sz="1600" b="1" dirty="0" err="1">
                <a:latin typeface="Times New Roman"/>
                <a:cs typeface="Times New Roman"/>
              </a:rPr>
              <a:t>alleged</a:t>
            </a:r>
            <a:r>
              <a:rPr lang="fr-FR" sz="1600" b="1" dirty="0">
                <a:latin typeface="Times New Roman"/>
                <a:cs typeface="Times New Roman"/>
              </a:rPr>
              <a:t> state of the </a:t>
            </a:r>
            <a:r>
              <a:rPr lang="fr-FR" sz="1600" b="1" dirty="0" err="1">
                <a:latin typeface="Times New Roman"/>
                <a:cs typeface="Times New Roman"/>
              </a:rPr>
              <a:t>house's</a:t>
            </a:r>
            <a:r>
              <a:rPr lang="fr-FR" sz="1600" b="1" dirty="0">
                <a:latin typeface="Times New Roman"/>
                <a:cs typeface="Times New Roman"/>
              </a:rPr>
              <a:t> morals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quite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irrelevant</a:t>
            </a:r>
            <a:r>
              <a:rPr lang="fr-FR" sz="1600" b="1" dirty="0">
                <a:latin typeface="Times New Roman"/>
                <a:cs typeface="Times New Roman"/>
              </a:rPr>
              <a:t>. It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wealth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that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mattered</a:t>
            </a:r>
            <a:r>
              <a:rPr lang="fr-FR" sz="1600" b="1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endParaRPr lang="fr-FR" sz="1600" b="1" dirty="0" smtClean="0">
              <a:latin typeface="Times New Roman"/>
              <a:cs typeface="Times New Roman"/>
            </a:endParaRPr>
          </a:p>
          <a:p>
            <a:pPr marL="285750" indent="-285750" algn="just">
              <a:buFont typeface="Wingdings" charset="2"/>
              <a:buChar char="Ø"/>
            </a:pPr>
            <a:r>
              <a:rPr lang="fr-FR" sz="1600" b="1" dirty="0" smtClean="0">
                <a:latin typeface="Times New Roman"/>
                <a:cs typeface="Times New Roman"/>
              </a:rPr>
              <a:t>QUESTIONS</a:t>
            </a:r>
            <a:endParaRPr lang="fr-FR" sz="1600" b="1" dirty="0">
              <a:latin typeface="Times New Roman"/>
              <a:cs typeface="Times New Roman"/>
            </a:endParaRPr>
          </a:p>
          <a:p>
            <a:pPr algn="just"/>
            <a:r>
              <a:rPr lang="fr-FR" sz="1600" b="1" dirty="0" smtClean="0">
                <a:latin typeface="Times New Roman"/>
                <a:cs typeface="Times New Roman"/>
              </a:rPr>
              <a:t>3. </a:t>
            </a:r>
            <a:r>
              <a:rPr lang="fr-FR" sz="1600" b="1" dirty="0" err="1" smtClean="0">
                <a:latin typeface="Times New Roman"/>
                <a:cs typeface="Times New Roman"/>
              </a:rPr>
              <a:t>Why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did</a:t>
            </a:r>
            <a:r>
              <a:rPr lang="fr-FR" sz="1600" b="1" dirty="0" smtClean="0">
                <a:latin typeface="Times New Roman"/>
                <a:cs typeface="Times New Roman"/>
              </a:rPr>
              <a:t> Henry VIII </a:t>
            </a:r>
            <a:r>
              <a:rPr lang="fr-FR" sz="1600" b="1" dirty="0" err="1" smtClean="0">
                <a:latin typeface="Times New Roman"/>
                <a:cs typeface="Times New Roman"/>
              </a:rPr>
              <a:t>decide</a:t>
            </a:r>
            <a:r>
              <a:rPr lang="fr-FR" sz="1600" b="1" dirty="0" smtClean="0">
                <a:latin typeface="Times New Roman"/>
                <a:cs typeface="Times New Roman"/>
              </a:rPr>
              <a:t> to close the </a:t>
            </a:r>
            <a:r>
              <a:rPr lang="fr-FR" sz="1600" b="1" dirty="0" err="1" smtClean="0">
                <a:latin typeface="Times New Roman"/>
                <a:cs typeface="Times New Roman"/>
              </a:rPr>
              <a:t>monasteries</a:t>
            </a:r>
            <a:r>
              <a:rPr lang="fr-FR" sz="1600" b="1" dirty="0" smtClean="0">
                <a:latin typeface="Times New Roman"/>
                <a:cs typeface="Times New Roman"/>
              </a:rPr>
              <a:t> ? (doc 3)</a:t>
            </a:r>
          </a:p>
          <a:p>
            <a:pPr algn="just"/>
            <a:r>
              <a:rPr lang="fr-FR" sz="1600" b="1" dirty="0" smtClean="0">
                <a:latin typeface="Times New Roman"/>
                <a:cs typeface="Times New Roman"/>
              </a:rPr>
              <a:t>4. </a:t>
            </a:r>
            <a:r>
              <a:rPr lang="fr-FR" sz="1600" b="1" dirty="0" err="1" smtClean="0">
                <a:latin typeface="Times New Roman"/>
                <a:cs typeface="Times New Roman"/>
              </a:rPr>
              <a:t>What</a:t>
            </a:r>
            <a:r>
              <a:rPr lang="fr-FR" sz="1600" b="1" dirty="0" smtClean="0">
                <a:latin typeface="Times New Roman"/>
                <a:cs typeface="Times New Roman"/>
              </a:rPr>
              <a:t> arguments </a:t>
            </a:r>
            <a:r>
              <a:rPr lang="fr-FR" sz="1600" b="1" dirty="0" err="1" smtClean="0">
                <a:latin typeface="Times New Roman"/>
                <a:cs typeface="Times New Roman"/>
              </a:rPr>
              <a:t>were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used</a:t>
            </a:r>
            <a:r>
              <a:rPr lang="fr-FR" sz="1600" b="1" dirty="0" smtClean="0">
                <a:latin typeface="Times New Roman"/>
                <a:cs typeface="Times New Roman"/>
              </a:rPr>
              <a:t> to </a:t>
            </a:r>
            <a:r>
              <a:rPr lang="fr-FR" sz="1600" b="1" dirty="0" err="1" smtClean="0">
                <a:latin typeface="Times New Roman"/>
                <a:cs typeface="Times New Roman"/>
              </a:rPr>
              <a:t>justify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this</a:t>
            </a:r>
            <a:r>
              <a:rPr lang="fr-FR" sz="1600" b="1" dirty="0" smtClean="0">
                <a:latin typeface="Times New Roman"/>
                <a:cs typeface="Times New Roman"/>
              </a:rPr>
              <a:t> </a:t>
            </a:r>
            <a:r>
              <a:rPr lang="fr-FR" sz="1600" b="1" dirty="0" err="1" smtClean="0">
                <a:latin typeface="Times New Roman"/>
                <a:cs typeface="Times New Roman"/>
              </a:rPr>
              <a:t>choice</a:t>
            </a:r>
            <a:r>
              <a:rPr lang="fr-FR" sz="1600" b="1" dirty="0" smtClean="0">
                <a:latin typeface="Times New Roman"/>
                <a:cs typeface="Times New Roman"/>
              </a:rPr>
              <a:t> ? (doc2)</a:t>
            </a:r>
          </a:p>
          <a:p>
            <a:pPr algn="just"/>
            <a:endParaRPr lang="fr-FR" sz="1600" b="1" dirty="0"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569" y="21297"/>
            <a:ext cx="578343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u="sng" dirty="0" smtClean="0">
                <a:latin typeface="Times New Roman"/>
                <a:cs typeface="Times New Roman"/>
              </a:rPr>
              <a:t>Doc 2. Hugh </a:t>
            </a:r>
            <a:r>
              <a:rPr lang="fr-FR" b="1" u="sng" dirty="0">
                <a:latin typeface="Times New Roman"/>
                <a:cs typeface="Times New Roman"/>
              </a:rPr>
              <a:t>Arnold-Forster, A </a:t>
            </a:r>
            <a:r>
              <a:rPr lang="fr-FR" b="1" u="sng" dirty="0" err="1">
                <a:latin typeface="Times New Roman"/>
                <a:cs typeface="Times New Roman"/>
              </a:rPr>
              <a:t>History</a:t>
            </a:r>
            <a:r>
              <a:rPr lang="fr-FR" b="1" u="sng" dirty="0">
                <a:latin typeface="Times New Roman"/>
                <a:cs typeface="Times New Roman"/>
              </a:rPr>
              <a:t> of </a:t>
            </a:r>
            <a:r>
              <a:rPr lang="fr-FR" b="1" u="sng" dirty="0" err="1">
                <a:latin typeface="Times New Roman"/>
                <a:cs typeface="Times New Roman"/>
              </a:rPr>
              <a:t>England</a:t>
            </a:r>
            <a:r>
              <a:rPr lang="fr-FR" b="1" u="sng" dirty="0">
                <a:latin typeface="Times New Roman"/>
                <a:cs typeface="Times New Roman"/>
              </a:rPr>
              <a:t> (1898)</a:t>
            </a:r>
          </a:p>
          <a:p>
            <a:pPr algn="just"/>
            <a:endParaRPr lang="fr-FR" b="1" dirty="0">
              <a:latin typeface="Times New Roman"/>
              <a:cs typeface="Times New Roman"/>
            </a:endParaRPr>
          </a:p>
          <a:p>
            <a:pPr algn="just"/>
            <a:r>
              <a:rPr lang="fr-FR" sz="1600" b="1" dirty="0" err="1">
                <a:latin typeface="Times New Roman"/>
                <a:cs typeface="Times New Roman"/>
              </a:rPr>
              <a:t>Some</a:t>
            </a:r>
            <a:r>
              <a:rPr lang="fr-FR" sz="1600" b="1" dirty="0">
                <a:latin typeface="Times New Roman"/>
                <a:cs typeface="Times New Roman"/>
              </a:rPr>
              <a:t> of the </a:t>
            </a:r>
            <a:r>
              <a:rPr lang="fr-FR" sz="1600" b="1" dirty="0" err="1">
                <a:latin typeface="Times New Roman"/>
                <a:cs typeface="Times New Roman"/>
              </a:rPr>
              <a:t>monks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lived</a:t>
            </a:r>
            <a:r>
              <a:rPr lang="fr-FR" sz="1600" b="1" dirty="0">
                <a:latin typeface="Times New Roman"/>
                <a:cs typeface="Times New Roman"/>
              </a:rPr>
              <a:t> good </a:t>
            </a:r>
            <a:r>
              <a:rPr lang="fr-FR" sz="1600" b="1" dirty="0" err="1">
                <a:latin typeface="Times New Roman"/>
                <a:cs typeface="Times New Roman"/>
              </a:rPr>
              <a:t>lives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did</a:t>
            </a:r>
            <a:r>
              <a:rPr lang="fr-FR" sz="1600" b="1" dirty="0">
                <a:latin typeface="Times New Roman"/>
                <a:cs typeface="Times New Roman"/>
              </a:rPr>
              <a:t> good </a:t>
            </a:r>
            <a:r>
              <a:rPr lang="fr-FR" sz="1600" b="1" dirty="0" err="1">
                <a:latin typeface="Times New Roman"/>
                <a:cs typeface="Times New Roman"/>
              </a:rPr>
              <a:t>work</a:t>
            </a:r>
            <a:r>
              <a:rPr lang="fr-FR" sz="1600" b="1" dirty="0">
                <a:latin typeface="Times New Roman"/>
                <a:cs typeface="Times New Roman"/>
              </a:rPr>
              <a:t> in </a:t>
            </a:r>
            <a:r>
              <a:rPr lang="fr-FR" sz="1600" b="1" dirty="0" err="1">
                <a:latin typeface="Times New Roman"/>
                <a:cs typeface="Times New Roman"/>
              </a:rPr>
              <a:t>teaching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helping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poor</a:t>
            </a:r>
            <a:r>
              <a:rPr lang="fr-FR" sz="1600" b="1" dirty="0">
                <a:latin typeface="Times New Roman"/>
                <a:cs typeface="Times New Roman"/>
              </a:rPr>
              <a:t>... </a:t>
            </a:r>
            <a:r>
              <a:rPr lang="fr-FR" sz="1600" b="1" dirty="0" err="1">
                <a:latin typeface="Times New Roman"/>
                <a:cs typeface="Times New Roman"/>
              </a:rPr>
              <a:t>there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were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others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who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lived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bad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lives</a:t>
            </a:r>
            <a:r>
              <a:rPr lang="fr-FR" sz="1600" b="1" dirty="0">
                <a:latin typeface="Times New Roman"/>
                <a:cs typeface="Times New Roman"/>
              </a:rPr>
              <a:t>, and </a:t>
            </a:r>
            <a:r>
              <a:rPr lang="fr-FR" sz="1600" b="1" dirty="0" err="1">
                <a:latin typeface="Times New Roman"/>
                <a:cs typeface="Times New Roman"/>
              </a:rPr>
              <a:t>spent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their</a:t>
            </a:r>
            <a:r>
              <a:rPr lang="fr-FR" sz="1600" b="1" dirty="0">
                <a:latin typeface="Times New Roman"/>
                <a:cs typeface="Times New Roman"/>
              </a:rPr>
              <a:t> money </a:t>
            </a:r>
            <a:r>
              <a:rPr lang="fr-FR" sz="1600" b="1" dirty="0" err="1">
                <a:latin typeface="Times New Roman"/>
                <a:cs typeface="Times New Roman"/>
              </a:rPr>
              <a:t>upon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themselves</a:t>
            </a:r>
            <a:r>
              <a:rPr lang="fr-FR" sz="1600" b="1" dirty="0">
                <a:latin typeface="Times New Roman"/>
                <a:cs typeface="Times New Roman"/>
              </a:rPr>
              <a:t>... </a:t>
            </a:r>
            <a:r>
              <a:rPr lang="fr-FR" sz="1600" b="1" dirty="0" err="1">
                <a:latin typeface="Times New Roman"/>
                <a:cs typeface="Times New Roman"/>
              </a:rPr>
              <a:t>When</a:t>
            </a:r>
            <a:r>
              <a:rPr lang="fr-FR" sz="1600" b="1" dirty="0">
                <a:latin typeface="Times New Roman"/>
                <a:cs typeface="Times New Roman"/>
              </a:rPr>
              <a:t> Henry made up </a:t>
            </a:r>
            <a:r>
              <a:rPr lang="fr-FR" sz="1600" b="1" dirty="0" err="1">
                <a:latin typeface="Times New Roman"/>
                <a:cs typeface="Times New Roman"/>
              </a:rPr>
              <a:t>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mind</a:t>
            </a:r>
            <a:r>
              <a:rPr lang="fr-FR" sz="1600" b="1" dirty="0">
                <a:latin typeface="Times New Roman"/>
                <a:cs typeface="Times New Roman"/>
              </a:rPr>
              <a:t> to destroy the </a:t>
            </a:r>
            <a:r>
              <a:rPr lang="fr-FR" sz="1600" b="1" dirty="0" err="1">
                <a:latin typeface="Times New Roman"/>
                <a:cs typeface="Times New Roman"/>
              </a:rPr>
              <a:t>monasteries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nunneries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it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not hard for </a:t>
            </a:r>
            <a:r>
              <a:rPr lang="fr-FR" sz="1600" b="1" dirty="0" err="1">
                <a:latin typeface="Times New Roman"/>
                <a:cs typeface="Times New Roman"/>
              </a:rPr>
              <a:t>him</a:t>
            </a:r>
            <a:r>
              <a:rPr lang="fr-FR" sz="1600" b="1" dirty="0">
                <a:latin typeface="Times New Roman"/>
                <a:cs typeface="Times New Roman"/>
              </a:rPr>
              <a:t> to </a:t>
            </a:r>
            <a:r>
              <a:rPr lang="fr-FR" sz="1600" b="1" dirty="0" err="1">
                <a:latin typeface="Times New Roman"/>
                <a:cs typeface="Times New Roman"/>
              </a:rPr>
              <a:t>find</a:t>
            </a:r>
            <a:r>
              <a:rPr lang="fr-FR" sz="1600" b="1" dirty="0">
                <a:latin typeface="Times New Roman"/>
                <a:cs typeface="Times New Roman"/>
              </a:rPr>
              <a:t> out </a:t>
            </a:r>
            <a:r>
              <a:rPr lang="fr-FR" sz="1600" b="1" dirty="0" err="1">
                <a:latin typeface="Times New Roman"/>
                <a:cs typeface="Times New Roman"/>
              </a:rPr>
              <a:t>many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bad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things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which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could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truly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said</a:t>
            </a:r>
            <a:r>
              <a:rPr lang="fr-FR" sz="1600" b="1" dirty="0">
                <a:latin typeface="Times New Roman"/>
                <a:cs typeface="Times New Roman"/>
              </a:rPr>
              <a:t> of the </a:t>
            </a:r>
            <a:r>
              <a:rPr lang="fr-FR" sz="1600" b="1" dirty="0" err="1">
                <a:latin typeface="Times New Roman"/>
                <a:cs typeface="Times New Roman"/>
              </a:rPr>
              <a:t>monks</a:t>
            </a:r>
            <a:r>
              <a:rPr lang="fr-FR" sz="1600" b="1" dirty="0">
                <a:latin typeface="Times New Roman"/>
                <a:cs typeface="Times New Roman"/>
              </a:rPr>
              <a:t> and </a:t>
            </a:r>
            <a:r>
              <a:rPr lang="fr-FR" sz="1600" b="1" dirty="0" err="1">
                <a:latin typeface="Times New Roman"/>
                <a:cs typeface="Times New Roman"/>
              </a:rPr>
              <a:t>nuns</a:t>
            </a:r>
            <a:r>
              <a:rPr lang="fr-FR" sz="1600" b="1" dirty="0">
                <a:latin typeface="Times New Roman"/>
                <a:cs typeface="Times New Roman"/>
              </a:rPr>
              <a:t>, and </a:t>
            </a:r>
            <a:r>
              <a:rPr lang="fr-FR" sz="1600" b="1" dirty="0" err="1">
                <a:latin typeface="Times New Roman"/>
                <a:cs typeface="Times New Roman"/>
              </a:rPr>
              <a:t>which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could</a:t>
            </a:r>
            <a:r>
              <a:rPr lang="fr-FR" sz="1600" b="1" dirty="0">
                <a:latin typeface="Times New Roman"/>
                <a:cs typeface="Times New Roman"/>
              </a:rPr>
              <a:t> use as an excuse for </a:t>
            </a:r>
            <a:r>
              <a:rPr lang="fr-FR" sz="1600" b="1" dirty="0" err="1">
                <a:latin typeface="Times New Roman"/>
                <a:cs typeface="Times New Roman"/>
              </a:rPr>
              <a:t>taking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away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their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property</a:t>
            </a:r>
            <a:r>
              <a:rPr lang="fr-FR" sz="1600" b="1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045" y="54077"/>
            <a:ext cx="3232388" cy="2310080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404816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7598921" y="2760686"/>
            <a:ext cx="154403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latin typeface="Times New Roman"/>
                <a:cs typeface="Times New Roman"/>
              </a:rPr>
              <a:t>Elizabeth I, </a:t>
            </a:r>
          </a:p>
          <a:p>
            <a:pPr algn="ctr"/>
            <a:r>
              <a:rPr lang="fr-FR" sz="1200" b="1" dirty="0" smtClean="0">
                <a:latin typeface="Times New Roman"/>
                <a:cs typeface="Times New Roman"/>
              </a:rPr>
              <a:t>the « Virgin </a:t>
            </a:r>
            <a:r>
              <a:rPr lang="fr-FR" sz="1200" b="1" dirty="0" err="1" smtClean="0">
                <a:latin typeface="Times New Roman"/>
                <a:cs typeface="Times New Roman"/>
              </a:rPr>
              <a:t>Queen</a:t>
            </a:r>
            <a:r>
              <a:rPr lang="fr-FR" sz="1200" b="1" dirty="0" smtClean="0">
                <a:latin typeface="Times New Roman"/>
                <a:cs typeface="Times New Roman"/>
              </a:rPr>
              <a:t> »</a:t>
            </a:r>
            <a:endParaRPr lang="fr-FR" sz="1200" b="1" dirty="0">
              <a:latin typeface="Times New Roman"/>
              <a:cs typeface="Times New Roman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195879" y="2754545"/>
            <a:ext cx="128753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smtClean="0">
                <a:latin typeface="Times New Roman"/>
                <a:cs typeface="Times New Roman"/>
              </a:rPr>
              <a:t>« Bloody Mary » </a:t>
            </a:r>
          </a:p>
          <a:p>
            <a:pPr algn="ctr"/>
            <a:r>
              <a:rPr lang="fr-FR" sz="1200" b="1" dirty="0" smtClean="0">
                <a:latin typeface="Times New Roman"/>
                <a:cs typeface="Times New Roman"/>
              </a:rPr>
              <a:t>(Mary I)</a:t>
            </a:r>
            <a:endParaRPr lang="fr-FR" sz="1200" b="1" dirty="0">
              <a:latin typeface="Times New Roman"/>
              <a:cs typeface="Times New Roman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0" y="28202"/>
            <a:ext cx="6658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8000"/>
                </a:solidFill>
                <a:latin typeface="Times New Roman"/>
                <a:cs typeface="Times New Roman"/>
              </a:rPr>
              <a:t>C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. Alternatives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between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Catholicism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and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Protestantism</a:t>
            </a:r>
            <a:endParaRPr lang="fr-FR" sz="2000" b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139" y="3229720"/>
            <a:ext cx="4086521" cy="3053215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550282" y="6362315"/>
            <a:ext cx="4572000" cy="46166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just"/>
            <a:r>
              <a:rPr lang="fr-FR" sz="1200" b="1" dirty="0" smtClean="0">
                <a:latin typeface="Times New Roman"/>
                <a:cs typeface="Times New Roman"/>
              </a:rPr>
              <a:t>Doc 2. The </a:t>
            </a:r>
            <a:r>
              <a:rPr lang="fr-FR" sz="1200" b="1" dirty="0">
                <a:latin typeface="Times New Roman"/>
                <a:cs typeface="Times New Roman"/>
              </a:rPr>
              <a:t>1555 </a:t>
            </a:r>
            <a:r>
              <a:rPr lang="fr-FR" sz="1200" b="1" dirty="0" err="1">
                <a:latin typeface="Times New Roman"/>
                <a:cs typeface="Times New Roman"/>
              </a:rPr>
              <a:t>execution</a:t>
            </a:r>
            <a:r>
              <a:rPr lang="fr-FR" sz="1200" b="1" dirty="0">
                <a:latin typeface="Times New Roman"/>
                <a:cs typeface="Times New Roman"/>
              </a:rPr>
              <a:t> of Bishop Nicholas Ridley and </a:t>
            </a:r>
            <a:r>
              <a:rPr lang="fr-FR" sz="1200" b="1" dirty="0" err="1">
                <a:latin typeface="Times New Roman"/>
                <a:cs typeface="Times New Roman"/>
              </a:rPr>
              <a:t>Father</a:t>
            </a:r>
            <a:r>
              <a:rPr lang="fr-FR" sz="1200" b="1" dirty="0">
                <a:latin typeface="Times New Roman"/>
                <a:cs typeface="Times New Roman"/>
              </a:rPr>
              <a:t> Hugh Latimer, as </a:t>
            </a:r>
            <a:r>
              <a:rPr lang="fr-FR" sz="1200" b="1" dirty="0" err="1">
                <a:latin typeface="Times New Roman"/>
                <a:cs typeface="Times New Roman"/>
              </a:rPr>
              <a:t>depicted</a:t>
            </a:r>
            <a:r>
              <a:rPr lang="fr-FR" sz="1200" b="1" dirty="0">
                <a:latin typeface="Times New Roman"/>
                <a:cs typeface="Times New Roman"/>
              </a:rPr>
              <a:t> in the "Book of Martyrs" by John Foxe.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855" y="885072"/>
            <a:ext cx="1365596" cy="18488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196" y="636973"/>
            <a:ext cx="47325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u="sng" dirty="0" smtClean="0">
                <a:latin typeface="Times New Roman"/>
                <a:cs typeface="Times New Roman"/>
              </a:rPr>
              <a:t>Doc 1. </a:t>
            </a:r>
            <a:r>
              <a:rPr lang="fr-FR" sz="1600" b="1" u="sng" dirty="0" err="1" smtClean="0">
                <a:latin typeface="Times New Roman"/>
                <a:cs typeface="Times New Roman"/>
              </a:rPr>
              <a:t>Cranmer’s</a:t>
            </a:r>
            <a:r>
              <a:rPr lang="fr-FR" sz="1600" b="1" u="sng" dirty="0" smtClean="0">
                <a:latin typeface="Times New Roman"/>
                <a:cs typeface="Times New Roman"/>
              </a:rPr>
              <a:t> Book of Common </a:t>
            </a:r>
            <a:r>
              <a:rPr lang="fr-FR" sz="1600" b="1" u="sng" dirty="0" err="1" smtClean="0">
                <a:latin typeface="Times New Roman"/>
                <a:cs typeface="Times New Roman"/>
              </a:rPr>
              <a:t>Prayer</a:t>
            </a:r>
            <a:r>
              <a:rPr lang="fr-FR" sz="1600" b="1" u="sng" dirty="0" smtClean="0">
                <a:latin typeface="Times New Roman"/>
                <a:cs typeface="Times New Roman"/>
              </a:rPr>
              <a:t> (1549)</a:t>
            </a:r>
          </a:p>
          <a:p>
            <a:pPr algn="just"/>
            <a:endParaRPr lang="fr-FR" sz="1600" b="1" dirty="0" smtClean="0">
              <a:latin typeface="Times New Roman"/>
              <a:cs typeface="Times New Roman"/>
            </a:endParaRPr>
          </a:p>
          <a:p>
            <a:pPr algn="just"/>
            <a:r>
              <a:rPr lang="fr-FR" sz="1600" b="1" dirty="0" smtClean="0">
                <a:latin typeface="Times New Roman"/>
                <a:cs typeface="Times New Roman"/>
              </a:rPr>
              <a:t>The </a:t>
            </a:r>
            <a:r>
              <a:rPr lang="fr-FR" sz="1600" b="1" dirty="0" err="1">
                <a:latin typeface="Times New Roman"/>
                <a:cs typeface="Times New Roman"/>
              </a:rPr>
              <a:t>disagreement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testimony</a:t>
            </a:r>
            <a:r>
              <a:rPr lang="fr-FR" sz="1600" b="1" dirty="0">
                <a:latin typeface="Times New Roman"/>
                <a:cs typeface="Times New Roman"/>
              </a:rPr>
              <a:t> to the </a:t>
            </a:r>
            <a:r>
              <a:rPr lang="fr-FR" sz="1600" b="1" dirty="0" err="1">
                <a:latin typeface="Times New Roman"/>
                <a:cs typeface="Times New Roman"/>
              </a:rPr>
              <a:t>book's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qualities</a:t>
            </a:r>
            <a:r>
              <a:rPr lang="fr-FR" sz="1600" b="1" dirty="0">
                <a:latin typeface="Times New Roman"/>
                <a:cs typeface="Times New Roman"/>
              </a:rPr>
              <a:t> as an </a:t>
            </a:r>
            <a:r>
              <a:rPr lang="fr-FR" sz="1600" b="1" dirty="0" err="1">
                <a:latin typeface="Times New Roman"/>
                <a:cs typeface="Times New Roman"/>
              </a:rPr>
              <a:t>attempt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at</a:t>
            </a:r>
            <a:r>
              <a:rPr lang="fr-FR" sz="1600" b="1" dirty="0">
                <a:latin typeface="Times New Roman"/>
                <a:cs typeface="Times New Roman"/>
              </a:rPr>
              <a:t> compromise </a:t>
            </a:r>
            <a:r>
              <a:rPr lang="fr-FR" sz="1600" b="1" dirty="0" err="1">
                <a:latin typeface="Times New Roman"/>
                <a:cs typeface="Times New Roman"/>
              </a:rPr>
              <a:t>between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Catholic</a:t>
            </a:r>
            <a:r>
              <a:rPr lang="fr-FR" sz="1600" b="1" dirty="0">
                <a:latin typeface="Times New Roman"/>
                <a:cs typeface="Times New Roman"/>
              </a:rPr>
              <a:t> and Protestant positions. </a:t>
            </a:r>
            <a:r>
              <a:rPr lang="fr-FR" sz="1600" b="1" dirty="0" err="1">
                <a:latin typeface="Times New Roman"/>
                <a:cs typeface="Times New Roman"/>
              </a:rPr>
              <a:t>Inevitably</a:t>
            </a:r>
            <a:r>
              <a:rPr lang="fr-FR" sz="1600" b="1" dirty="0">
                <a:latin typeface="Times New Roman"/>
                <a:cs typeface="Times New Roman"/>
              </a:rPr>
              <a:t>, </a:t>
            </a:r>
            <a:r>
              <a:rPr lang="fr-FR" sz="1600" b="1" dirty="0" err="1">
                <a:latin typeface="Times New Roman"/>
                <a:cs typeface="Times New Roman"/>
              </a:rPr>
              <a:t>both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sides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disliked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it</a:t>
            </a:r>
            <a:r>
              <a:rPr lang="fr-FR" sz="1600" b="1" dirty="0">
                <a:latin typeface="Times New Roman"/>
                <a:cs typeface="Times New Roman"/>
              </a:rPr>
              <a:t>. The abolition of Latin </a:t>
            </a:r>
            <a:r>
              <a:rPr lang="fr-FR" sz="1600" b="1" dirty="0" err="1">
                <a:latin typeface="Times New Roman"/>
                <a:cs typeface="Times New Roman"/>
              </a:rPr>
              <a:t>upset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conventional</a:t>
            </a:r>
            <a:r>
              <a:rPr lang="fr-FR" sz="1600" b="1" dirty="0">
                <a:latin typeface="Times New Roman"/>
                <a:cs typeface="Times New Roman"/>
              </a:rPr>
              <a:t> English people, and </a:t>
            </a:r>
            <a:r>
              <a:rPr lang="fr-FR" sz="1600" b="1" dirty="0" err="1">
                <a:latin typeface="Times New Roman"/>
                <a:cs typeface="Times New Roman"/>
              </a:rPr>
              <a:t>there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too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much</a:t>
            </a:r>
            <a:r>
              <a:rPr lang="fr-FR" sz="1600" b="1" dirty="0">
                <a:latin typeface="Times New Roman"/>
                <a:cs typeface="Times New Roman"/>
              </a:rPr>
              <a:t> compromise for the </a:t>
            </a:r>
            <a:r>
              <a:rPr lang="fr-FR" sz="1600" b="1" dirty="0" err="1">
                <a:latin typeface="Times New Roman"/>
                <a:cs typeface="Times New Roman"/>
              </a:rPr>
              <a:t>tougher</a:t>
            </a:r>
            <a:r>
              <a:rPr lang="fr-FR" sz="1600" b="1" dirty="0">
                <a:latin typeface="Times New Roman"/>
                <a:cs typeface="Times New Roman"/>
              </a:rPr>
              <a:t> Protestants, </a:t>
            </a:r>
            <a:r>
              <a:rPr lang="fr-FR" sz="1600" b="1" dirty="0" err="1">
                <a:latin typeface="Times New Roman"/>
                <a:cs typeface="Times New Roman"/>
              </a:rPr>
              <a:t>especially</a:t>
            </a:r>
            <a:r>
              <a:rPr lang="fr-FR" sz="1600" b="1" dirty="0">
                <a:latin typeface="Times New Roman"/>
                <a:cs typeface="Times New Roman"/>
              </a:rPr>
              <a:t> as the </a:t>
            </a:r>
            <a:r>
              <a:rPr lang="fr-FR" sz="1600" b="1" dirty="0" err="1">
                <a:latin typeface="Times New Roman"/>
                <a:cs typeface="Times New Roman"/>
              </a:rPr>
              <a:t>country's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staunchest</a:t>
            </a:r>
            <a:r>
              <a:rPr lang="fr-FR" sz="1600" b="1" dirty="0">
                <a:latin typeface="Times New Roman"/>
                <a:cs typeface="Times New Roman"/>
              </a:rPr>
              <a:t> conservative, Bishop Stephen Gardiner of Winchester, </a:t>
            </a:r>
            <a:r>
              <a:rPr lang="fr-FR" sz="1600" b="1" dirty="0" err="1">
                <a:latin typeface="Times New Roman"/>
                <a:cs typeface="Times New Roman"/>
              </a:rPr>
              <a:t>announced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from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his</a:t>
            </a:r>
            <a:r>
              <a:rPr lang="fr-FR" sz="1600" b="1" dirty="0">
                <a:latin typeface="Times New Roman"/>
                <a:cs typeface="Times New Roman"/>
              </a:rPr>
              <a:t> confinement in the Tower of London </a:t>
            </a:r>
            <a:r>
              <a:rPr lang="fr-FR" sz="1600" b="1" dirty="0" err="1">
                <a:latin typeface="Times New Roman"/>
                <a:cs typeface="Times New Roman"/>
              </a:rPr>
              <a:t>that</a:t>
            </a:r>
            <a:r>
              <a:rPr lang="fr-FR" sz="1600" b="1" dirty="0">
                <a:latin typeface="Times New Roman"/>
                <a:cs typeface="Times New Roman"/>
              </a:rPr>
              <a:t> the new rites </a:t>
            </a:r>
            <a:r>
              <a:rPr lang="fr-FR" sz="1600" b="1" dirty="0" err="1">
                <a:latin typeface="Times New Roman"/>
                <a:cs typeface="Times New Roman"/>
              </a:rPr>
              <a:t>were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Catholic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enough</a:t>
            </a:r>
            <a:r>
              <a:rPr lang="fr-FR" sz="1600" b="1" dirty="0">
                <a:latin typeface="Times New Roman"/>
                <a:cs typeface="Times New Roman"/>
              </a:rPr>
              <a:t> to </a:t>
            </a:r>
            <a:r>
              <a:rPr lang="fr-FR" sz="1600" b="1" dirty="0" err="1">
                <a:latin typeface="Times New Roman"/>
                <a:cs typeface="Times New Roman"/>
              </a:rPr>
              <a:t>be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tolerated</a:t>
            </a:r>
            <a:r>
              <a:rPr lang="fr-FR" sz="1600" b="1" dirty="0">
                <a:latin typeface="Times New Roman"/>
                <a:cs typeface="Times New Roman"/>
              </a:rPr>
              <a:t>. This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a </a:t>
            </a:r>
            <a:r>
              <a:rPr lang="fr-FR" sz="1600" b="1" dirty="0" err="1">
                <a:latin typeface="Times New Roman"/>
                <a:cs typeface="Times New Roman"/>
              </a:rPr>
              <a:t>red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rag</a:t>
            </a:r>
            <a:r>
              <a:rPr lang="fr-FR" sz="1600" b="1" dirty="0">
                <a:latin typeface="Times New Roman"/>
                <a:cs typeface="Times New Roman"/>
              </a:rPr>
              <a:t> to the Protestant bull</a:t>
            </a:r>
            <a:r>
              <a:rPr lang="fr-FR" sz="1600" b="1" dirty="0" smtClean="0">
                <a:latin typeface="Times New Roman"/>
                <a:cs typeface="Times New Roman"/>
              </a:rPr>
              <a:t>.</a:t>
            </a:r>
            <a:endParaRPr lang="fr-FR" sz="1600" b="1" dirty="0">
              <a:latin typeface="Times New Roman"/>
              <a:cs typeface="Times New Roman"/>
            </a:endParaRPr>
          </a:p>
          <a:p>
            <a:pPr algn="just"/>
            <a:r>
              <a:rPr lang="fr-FR" sz="1600" b="1" dirty="0">
                <a:latin typeface="Times New Roman"/>
                <a:cs typeface="Times New Roman"/>
              </a:rPr>
              <a:t>Cranmer </a:t>
            </a:r>
            <a:r>
              <a:rPr lang="fr-FR" sz="1600" b="1" dirty="0" err="1">
                <a:latin typeface="Times New Roman"/>
                <a:cs typeface="Times New Roman"/>
              </a:rPr>
              <a:t>produced</a:t>
            </a:r>
            <a:r>
              <a:rPr lang="fr-FR" sz="1600" b="1" dirty="0">
                <a:latin typeface="Times New Roman"/>
                <a:cs typeface="Times New Roman"/>
              </a:rPr>
              <a:t> a new and more radical Protestant </a:t>
            </a:r>
            <a:r>
              <a:rPr lang="fr-FR" sz="1600" b="1" dirty="0" err="1">
                <a:latin typeface="Times New Roman"/>
                <a:cs typeface="Times New Roman"/>
              </a:rPr>
              <a:t>prayer</a:t>
            </a:r>
            <a:r>
              <a:rPr lang="fr-FR" sz="1600" b="1" dirty="0">
                <a:latin typeface="Times New Roman"/>
                <a:cs typeface="Times New Roman"/>
              </a:rPr>
              <a:t> book in </a:t>
            </a:r>
            <a:r>
              <a:rPr lang="fr-FR" sz="1600" b="1" dirty="0" smtClean="0">
                <a:latin typeface="Times New Roman"/>
                <a:cs typeface="Times New Roman"/>
              </a:rPr>
              <a:t>1552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smtClean="0">
                <a:latin typeface="Times New Roman"/>
                <a:cs typeface="Times New Roman"/>
              </a:rPr>
              <a:t>(</a:t>
            </a:r>
            <a:r>
              <a:rPr lang="mr-IN" sz="1600" b="1" dirty="0" smtClean="0">
                <a:latin typeface="Times New Roman"/>
                <a:cs typeface="Times New Roman"/>
              </a:rPr>
              <a:t>…</a:t>
            </a:r>
            <a:r>
              <a:rPr lang="fr-FR" sz="1600" b="1" dirty="0" smtClean="0">
                <a:latin typeface="Times New Roman"/>
                <a:cs typeface="Times New Roman"/>
              </a:rPr>
              <a:t>). </a:t>
            </a:r>
            <a:r>
              <a:rPr lang="fr-FR" sz="1600" b="1" dirty="0">
                <a:latin typeface="Times New Roman"/>
                <a:cs typeface="Times New Roman"/>
              </a:rPr>
              <a:t>It </a:t>
            </a:r>
            <a:r>
              <a:rPr lang="fr-FR" sz="1600" b="1" dirty="0" err="1">
                <a:latin typeface="Times New Roman"/>
                <a:cs typeface="Times New Roman"/>
              </a:rPr>
              <a:t>was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revised</a:t>
            </a:r>
            <a:r>
              <a:rPr lang="fr-FR" sz="1600" b="1" dirty="0">
                <a:latin typeface="Times New Roman"/>
                <a:cs typeface="Times New Roman"/>
              </a:rPr>
              <a:t> in a more </a:t>
            </a:r>
            <a:r>
              <a:rPr lang="fr-FR" sz="1600" b="1" dirty="0" err="1">
                <a:latin typeface="Times New Roman"/>
                <a:cs typeface="Times New Roman"/>
              </a:rPr>
              <a:t>Catholic</a:t>
            </a:r>
            <a:r>
              <a:rPr lang="fr-FR" sz="1600" b="1" dirty="0">
                <a:latin typeface="Times New Roman"/>
                <a:cs typeface="Times New Roman"/>
              </a:rPr>
              <a:t> spirit in 1559, to </a:t>
            </a:r>
            <a:r>
              <a:rPr lang="fr-FR" sz="1600" b="1" dirty="0" err="1">
                <a:latin typeface="Times New Roman"/>
                <a:cs typeface="Times New Roman"/>
              </a:rPr>
              <a:t>be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succeeded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eventually</a:t>
            </a:r>
            <a:r>
              <a:rPr lang="fr-FR" sz="1600" b="1" dirty="0">
                <a:latin typeface="Times New Roman"/>
                <a:cs typeface="Times New Roman"/>
              </a:rPr>
              <a:t> by the 1662 Anglican </a:t>
            </a:r>
            <a:r>
              <a:rPr lang="fr-FR" sz="1600" b="1" dirty="0" err="1">
                <a:latin typeface="Times New Roman"/>
                <a:cs typeface="Times New Roman"/>
              </a:rPr>
              <a:t>prayer</a:t>
            </a:r>
            <a:r>
              <a:rPr lang="fr-FR" sz="1600" b="1" dirty="0">
                <a:latin typeface="Times New Roman"/>
                <a:cs typeface="Times New Roman"/>
              </a:rPr>
              <a:t> book, more </a:t>
            </a:r>
            <a:r>
              <a:rPr lang="fr-FR" sz="1600" b="1" dirty="0" err="1">
                <a:latin typeface="Times New Roman"/>
                <a:cs typeface="Times New Roman"/>
              </a:rPr>
              <a:t>Catholic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still</a:t>
            </a:r>
            <a:r>
              <a:rPr lang="fr-FR" sz="1600" b="1" dirty="0">
                <a:latin typeface="Times New Roman"/>
                <a:cs typeface="Times New Roman"/>
              </a:rPr>
              <a:t> and the </a:t>
            </a:r>
            <a:r>
              <a:rPr lang="fr-FR" sz="1600" b="1" dirty="0" err="1">
                <a:latin typeface="Times New Roman"/>
                <a:cs typeface="Times New Roman"/>
              </a:rPr>
              <a:t>familiar</a:t>
            </a:r>
            <a:r>
              <a:rPr lang="fr-FR" sz="1600" b="1" dirty="0">
                <a:latin typeface="Times New Roman"/>
                <a:cs typeface="Times New Roman"/>
              </a:rPr>
              <a:t> one </a:t>
            </a:r>
            <a:r>
              <a:rPr lang="fr-FR" sz="1600" b="1" dirty="0" err="1">
                <a:latin typeface="Times New Roman"/>
                <a:cs typeface="Times New Roman"/>
              </a:rPr>
              <a:t>which</a:t>
            </a:r>
            <a:r>
              <a:rPr lang="fr-FR" sz="1600" b="1" dirty="0">
                <a:latin typeface="Times New Roman"/>
                <a:cs typeface="Times New Roman"/>
              </a:rPr>
              <a:t> has </a:t>
            </a:r>
            <a:r>
              <a:rPr lang="fr-FR" sz="1600" b="1" dirty="0" err="1">
                <a:latin typeface="Times New Roman"/>
                <a:cs typeface="Times New Roman"/>
              </a:rPr>
              <a:t>lasted</a:t>
            </a:r>
            <a:r>
              <a:rPr lang="fr-FR" sz="1600" b="1" dirty="0">
                <a:latin typeface="Times New Roman"/>
                <a:cs typeface="Times New Roman"/>
              </a:rPr>
              <a:t> down </a:t>
            </a:r>
            <a:r>
              <a:rPr lang="fr-FR" sz="1600" b="1" dirty="0" err="1">
                <a:latin typeface="Times New Roman"/>
                <a:cs typeface="Times New Roman"/>
              </a:rPr>
              <a:t>into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century</a:t>
            </a:r>
            <a:r>
              <a:rPr lang="fr-FR" sz="1600" b="1" dirty="0" smtClean="0">
                <a:latin typeface="Times New Roman"/>
                <a:cs typeface="Times New Roman"/>
              </a:rPr>
              <a:t>.</a:t>
            </a:r>
          </a:p>
          <a:p>
            <a:pPr algn="r"/>
            <a:r>
              <a:rPr lang="fr-FR" sz="1200" b="1" dirty="0" smtClean="0">
                <a:latin typeface="Times New Roman"/>
                <a:cs typeface="Times New Roman"/>
                <a:hlinkClick r:id="rId5"/>
              </a:rPr>
              <a:t>www.historytoday.com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</a:p>
          <a:p>
            <a:pPr algn="r"/>
            <a:endParaRPr lang="fr-FR" sz="1200" b="1" dirty="0">
              <a:latin typeface="Times New Roman"/>
              <a:cs typeface="Times New Roman"/>
            </a:endParaRPr>
          </a:p>
          <a:p>
            <a:pPr marL="285750" indent="-285750" algn="just">
              <a:buFont typeface="Wingdings" charset="2"/>
              <a:buChar char="Ø"/>
            </a:pPr>
            <a:r>
              <a:rPr lang="fr-FR" sz="1400" b="1" dirty="0" smtClean="0">
                <a:latin typeface="Times New Roman"/>
                <a:cs typeface="Times New Roman"/>
              </a:rPr>
              <a:t>QUESTIONS:</a:t>
            </a:r>
          </a:p>
          <a:p>
            <a:pPr marL="342900" indent="-342900" algn="just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What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is</a:t>
            </a:r>
            <a:r>
              <a:rPr lang="fr-FR" sz="1400" b="1" dirty="0" smtClean="0">
                <a:latin typeface="Times New Roman"/>
                <a:cs typeface="Times New Roman"/>
              </a:rPr>
              <a:t> the main goal of the Book of Common </a:t>
            </a:r>
            <a:r>
              <a:rPr lang="fr-FR" sz="1400" b="1" dirty="0" err="1" smtClean="0">
                <a:latin typeface="Times New Roman"/>
                <a:cs typeface="Times New Roman"/>
              </a:rPr>
              <a:t>Prayer</a:t>
            </a:r>
            <a:r>
              <a:rPr lang="fr-FR" sz="1400" b="1" dirty="0" smtClean="0">
                <a:latin typeface="Times New Roman"/>
                <a:cs typeface="Times New Roman"/>
              </a:rPr>
              <a:t> ? (doc 1) </a:t>
            </a:r>
          </a:p>
          <a:p>
            <a:pPr marL="342900" indent="-342900" algn="just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Why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was</a:t>
            </a:r>
            <a:r>
              <a:rPr lang="fr-FR" sz="1400" b="1" dirty="0" smtClean="0">
                <a:latin typeface="Times New Roman"/>
                <a:cs typeface="Times New Roman"/>
              </a:rPr>
              <a:t> Mary I </a:t>
            </a:r>
            <a:r>
              <a:rPr lang="fr-FR" sz="1400" b="1" dirty="0" err="1" smtClean="0">
                <a:latin typeface="Times New Roman"/>
                <a:cs typeface="Times New Roman"/>
              </a:rPr>
              <a:t>nicknamed</a:t>
            </a:r>
            <a:r>
              <a:rPr lang="fr-FR" sz="1400" b="1" dirty="0" smtClean="0">
                <a:latin typeface="Times New Roman"/>
                <a:cs typeface="Times New Roman"/>
              </a:rPr>
              <a:t> « Bloody Mary »? (doc 2)</a:t>
            </a:r>
          </a:p>
          <a:p>
            <a:pPr algn="r"/>
            <a:endParaRPr lang="fr-FR" sz="1200" b="1" dirty="0">
              <a:latin typeface="Times New Roman"/>
              <a:cs typeface="Times New Roman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244" y="885072"/>
            <a:ext cx="1353235" cy="184880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027252" y="2793519"/>
            <a:ext cx="92157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Times New Roman"/>
                <a:cs typeface="Times New Roman"/>
              </a:rPr>
              <a:t>Edward VI</a:t>
            </a:r>
            <a:endParaRPr lang="fr-FR" sz="1200" b="1" dirty="0">
              <a:latin typeface="Times New Roman"/>
              <a:cs typeface="Times New Roman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8922" y="885072"/>
            <a:ext cx="1523360" cy="184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39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909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II</a:t>
            </a:r>
            <a:r>
              <a:rPr lang="fr-FR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.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Politics</a:t>
            </a:r>
            <a:r>
              <a:rPr lang="fr-FR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and culture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during</a:t>
            </a:r>
            <a:r>
              <a:rPr lang="fr-FR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the English Renaissance</a:t>
            </a:r>
          </a:p>
          <a:p>
            <a:pPr marL="457200" indent="-457200" algn="just">
              <a:buAutoNum type="alphaUcPeriod"/>
            </a:pP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Thomas More : a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Humanist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and a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Statesman</a:t>
            </a:r>
            <a:endParaRPr lang="fr-FR" sz="2000" b="1" dirty="0" smtClean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17" y="783578"/>
            <a:ext cx="2628415" cy="32701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4228231"/>
            <a:ext cx="6490554" cy="2539157"/>
          </a:xfrm>
          <a:prstGeom prst="rect">
            <a:avLst/>
          </a:prstGeom>
          <a:ln w="38100" cmpd="sng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fr-FR" sz="1400" b="1" dirty="0">
                <a:latin typeface="Times New Roman"/>
                <a:cs typeface="Times New Roman"/>
              </a:rPr>
              <a:t>A</a:t>
            </a:r>
            <a:r>
              <a:rPr lang="fr-FR" sz="1400" b="1" dirty="0" smtClean="0">
                <a:latin typeface="Times New Roman"/>
                <a:cs typeface="Times New Roman"/>
              </a:rPr>
              <a:t>s </a:t>
            </a:r>
            <a:r>
              <a:rPr lang="fr-FR" sz="1400" b="1" dirty="0">
                <a:latin typeface="Times New Roman"/>
                <a:cs typeface="Times New Roman"/>
              </a:rPr>
              <a:t>long as </a:t>
            </a:r>
            <a:r>
              <a:rPr lang="fr-FR" sz="1400" b="1" dirty="0" err="1">
                <a:latin typeface="Times New Roman"/>
                <a:cs typeface="Times New Roman"/>
              </a:rPr>
              <a:t>there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is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any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property</a:t>
            </a:r>
            <a:r>
              <a:rPr lang="fr-FR" sz="1400" b="1" dirty="0">
                <a:latin typeface="Times New Roman"/>
                <a:cs typeface="Times New Roman"/>
              </a:rPr>
              <a:t>, and </a:t>
            </a:r>
            <a:r>
              <a:rPr lang="fr-FR" sz="1400" b="1" dirty="0" err="1">
                <a:latin typeface="Times New Roman"/>
                <a:cs typeface="Times New Roman"/>
              </a:rPr>
              <a:t>while</a:t>
            </a:r>
            <a:r>
              <a:rPr lang="fr-FR" sz="1400" b="1" dirty="0">
                <a:latin typeface="Times New Roman"/>
                <a:cs typeface="Times New Roman"/>
              </a:rPr>
              <a:t> money </a:t>
            </a:r>
            <a:r>
              <a:rPr lang="fr-FR" sz="1400" b="1" dirty="0" err="1">
                <a:latin typeface="Times New Roman"/>
                <a:cs typeface="Times New Roman"/>
              </a:rPr>
              <a:t>is</a:t>
            </a:r>
            <a:r>
              <a:rPr lang="fr-FR" sz="1400" b="1" dirty="0">
                <a:latin typeface="Times New Roman"/>
                <a:cs typeface="Times New Roman"/>
              </a:rPr>
              <a:t> the standard of all </a:t>
            </a:r>
            <a:r>
              <a:rPr lang="fr-FR" sz="1400" b="1" dirty="0" err="1">
                <a:latin typeface="Times New Roman"/>
                <a:cs typeface="Times New Roman"/>
              </a:rPr>
              <a:t>other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things</a:t>
            </a:r>
            <a:r>
              <a:rPr lang="fr-FR" sz="1400" b="1" dirty="0">
                <a:latin typeface="Times New Roman"/>
                <a:cs typeface="Times New Roman"/>
              </a:rPr>
              <a:t>, I </a:t>
            </a:r>
            <a:r>
              <a:rPr lang="fr-FR" sz="1400" b="1" dirty="0" err="1">
                <a:latin typeface="Times New Roman"/>
                <a:cs typeface="Times New Roman"/>
              </a:rPr>
              <a:t>cannot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think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that</a:t>
            </a:r>
            <a:r>
              <a:rPr lang="fr-FR" sz="1400" b="1" dirty="0">
                <a:latin typeface="Times New Roman"/>
                <a:cs typeface="Times New Roman"/>
              </a:rPr>
              <a:t> a nation </a:t>
            </a:r>
            <a:r>
              <a:rPr lang="fr-FR" sz="1400" b="1" dirty="0" err="1">
                <a:latin typeface="Times New Roman"/>
                <a:cs typeface="Times New Roman"/>
              </a:rPr>
              <a:t>can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be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governed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either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justly</a:t>
            </a:r>
            <a:r>
              <a:rPr lang="fr-FR" sz="1400" b="1" dirty="0">
                <a:latin typeface="Times New Roman"/>
                <a:cs typeface="Times New Roman"/>
              </a:rPr>
              <a:t> or </a:t>
            </a:r>
            <a:r>
              <a:rPr lang="fr-FR" sz="1400" b="1" dirty="0" err="1">
                <a:latin typeface="Times New Roman"/>
                <a:cs typeface="Times New Roman"/>
              </a:rPr>
              <a:t>happily</a:t>
            </a:r>
            <a:r>
              <a:rPr lang="fr-FR" sz="1400" b="1" dirty="0">
                <a:latin typeface="Times New Roman"/>
                <a:cs typeface="Times New Roman"/>
              </a:rPr>
              <a:t>: not </a:t>
            </a:r>
            <a:r>
              <a:rPr lang="fr-FR" sz="1400" b="1" dirty="0" err="1">
                <a:latin typeface="Times New Roman"/>
                <a:cs typeface="Times New Roman"/>
              </a:rPr>
              <a:t>justly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because</a:t>
            </a:r>
            <a:r>
              <a:rPr lang="fr-FR" sz="1400" b="1" dirty="0">
                <a:latin typeface="Times New Roman"/>
                <a:cs typeface="Times New Roman"/>
              </a:rPr>
              <a:t> the best </a:t>
            </a:r>
            <a:r>
              <a:rPr lang="fr-FR" sz="1400" b="1" dirty="0" err="1">
                <a:latin typeface="Times New Roman"/>
                <a:cs typeface="Times New Roman"/>
              </a:rPr>
              <a:t>things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will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fall</a:t>
            </a:r>
            <a:r>
              <a:rPr lang="fr-FR" sz="1400" b="1" dirty="0">
                <a:latin typeface="Times New Roman"/>
                <a:cs typeface="Times New Roman"/>
              </a:rPr>
              <a:t> to the </a:t>
            </a:r>
            <a:r>
              <a:rPr lang="fr-FR" sz="1400" b="1" dirty="0" err="1">
                <a:latin typeface="Times New Roman"/>
                <a:cs typeface="Times New Roman"/>
              </a:rPr>
              <a:t>share</a:t>
            </a:r>
            <a:r>
              <a:rPr lang="fr-FR" sz="1400" b="1" dirty="0">
                <a:latin typeface="Times New Roman"/>
                <a:cs typeface="Times New Roman"/>
              </a:rPr>
              <a:t> of the </a:t>
            </a:r>
            <a:r>
              <a:rPr lang="fr-FR" sz="1400" b="1" dirty="0" err="1">
                <a:latin typeface="Times New Roman"/>
                <a:cs typeface="Times New Roman"/>
              </a:rPr>
              <a:t>worst</a:t>
            </a:r>
            <a:r>
              <a:rPr lang="fr-FR" sz="1400" b="1" dirty="0">
                <a:latin typeface="Times New Roman"/>
                <a:cs typeface="Times New Roman"/>
              </a:rPr>
              <a:t> men; </a:t>
            </a:r>
            <a:r>
              <a:rPr lang="fr-FR" sz="1400" b="1" dirty="0" err="1">
                <a:latin typeface="Times New Roman"/>
                <a:cs typeface="Times New Roman"/>
              </a:rPr>
              <a:t>nor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happily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because</a:t>
            </a:r>
            <a:r>
              <a:rPr lang="fr-FR" sz="1400" b="1" dirty="0">
                <a:latin typeface="Times New Roman"/>
                <a:cs typeface="Times New Roman"/>
              </a:rPr>
              <a:t> all </a:t>
            </a:r>
            <a:r>
              <a:rPr lang="fr-FR" sz="1400" b="1" dirty="0" err="1">
                <a:latin typeface="Times New Roman"/>
                <a:cs typeface="Times New Roman"/>
              </a:rPr>
              <a:t>things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will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be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divided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among</a:t>
            </a:r>
            <a:r>
              <a:rPr lang="fr-FR" sz="1400" b="1" dirty="0">
                <a:latin typeface="Times New Roman"/>
                <a:cs typeface="Times New Roman"/>
              </a:rPr>
              <a:t> a few </a:t>
            </a:r>
            <a:r>
              <a:rPr lang="fr-FR" sz="1400" b="1" dirty="0" smtClean="0">
                <a:latin typeface="Times New Roman"/>
                <a:cs typeface="Times New Roman"/>
              </a:rPr>
              <a:t>(…), </a:t>
            </a:r>
            <a:r>
              <a:rPr lang="fr-FR" sz="1400" b="1" dirty="0">
                <a:latin typeface="Times New Roman"/>
                <a:cs typeface="Times New Roman"/>
              </a:rPr>
              <a:t>the </a:t>
            </a:r>
            <a:r>
              <a:rPr lang="fr-FR" sz="1400" b="1" dirty="0" err="1">
                <a:latin typeface="Times New Roman"/>
                <a:cs typeface="Times New Roman"/>
              </a:rPr>
              <a:t>rest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being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left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be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absolutely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miserable</a:t>
            </a:r>
            <a:r>
              <a:rPr lang="fr-FR" sz="1400" b="1" dirty="0">
                <a:latin typeface="Times New Roman"/>
                <a:cs typeface="Times New Roman"/>
              </a:rPr>
              <a:t>. </a:t>
            </a:r>
            <a:r>
              <a:rPr lang="fr-FR" sz="1400" b="1" dirty="0" err="1">
                <a:latin typeface="Times New Roman"/>
                <a:cs typeface="Times New Roman"/>
              </a:rPr>
              <a:t>Therefore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when</a:t>
            </a:r>
            <a:r>
              <a:rPr lang="fr-FR" sz="1400" b="1" dirty="0">
                <a:latin typeface="Times New Roman"/>
                <a:cs typeface="Times New Roman"/>
              </a:rPr>
              <a:t> I </a:t>
            </a:r>
            <a:r>
              <a:rPr lang="fr-FR" sz="1400" b="1" dirty="0" err="1">
                <a:latin typeface="Times New Roman"/>
                <a:cs typeface="Times New Roman"/>
              </a:rPr>
              <a:t>reflect</a:t>
            </a:r>
            <a:r>
              <a:rPr lang="fr-FR" sz="1400" b="1" dirty="0">
                <a:latin typeface="Times New Roman"/>
                <a:cs typeface="Times New Roman"/>
              </a:rPr>
              <a:t> on the </a:t>
            </a:r>
            <a:r>
              <a:rPr lang="fr-FR" sz="1400" b="1" dirty="0" err="1">
                <a:latin typeface="Times New Roman"/>
                <a:cs typeface="Times New Roman"/>
              </a:rPr>
              <a:t>wise</a:t>
            </a:r>
            <a:r>
              <a:rPr lang="fr-FR" sz="1400" b="1" dirty="0">
                <a:latin typeface="Times New Roman"/>
                <a:cs typeface="Times New Roman"/>
              </a:rPr>
              <a:t> and good constitution of the </a:t>
            </a:r>
            <a:r>
              <a:rPr lang="fr-FR" sz="1400" b="1" dirty="0" err="1">
                <a:latin typeface="Times New Roman"/>
                <a:cs typeface="Times New Roman"/>
              </a:rPr>
              <a:t>Utopians</a:t>
            </a:r>
            <a:r>
              <a:rPr lang="fr-FR" sz="1400" b="1" dirty="0">
                <a:latin typeface="Times New Roman"/>
                <a:cs typeface="Times New Roman"/>
              </a:rPr>
              <a:t>--</a:t>
            </a:r>
            <a:r>
              <a:rPr lang="fr-FR" sz="1400" b="1" dirty="0" err="1">
                <a:latin typeface="Times New Roman"/>
                <a:cs typeface="Times New Roman"/>
              </a:rPr>
              <a:t>among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whom</a:t>
            </a:r>
            <a:r>
              <a:rPr lang="fr-FR" sz="1400" b="1" dirty="0">
                <a:latin typeface="Times New Roman"/>
                <a:cs typeface="Times New Roman"/>
              </a:rPr>
              <a:t> all </a:t>
            </a:r>
            <a:r>
              <a:rPr lang="fr-FR" sz="1400" b="1" dirty="0" err="1">
                <a:latin typeface="Times New Roman"/>
                <a:cs typeface="Times New Roman"/>
              </a:rPr>
              <a:t>things</a:t>
            </a:r>
            <a:r>
              <a:rPr lang="fr-FR" sz="1400" b="1" dirty="0">
                <a:latin typeface="Times New Roman"/>
                <a:cs typeface="Times New Roman"/>
              </a:rPr>
              <a:t> are </a:t>
            </a:r>
            <a:r>
              <a:rPr lang="fr-FR" sz="1400" b="1" dirty="0" err="1">
                <a:latin typeface="Times New Roman"/>
                <a:cs typeface="Times New Roman"/>
              </a:rPr>
              <a:t>so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well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governed</a:t>
            </a:r>
            <a:r>
              <a:rPr lang="fr-FR" sz="1400" b="1" dirty="0">
                <a:latin typeface="Times New Roman"/>
                <a:cs typeface="Times New Roman"/>
              </a:rPr>
              <a:t>, and </a:t>
            </a:r>
            <a:r>
              <a:rPr lang="fr-FR" sz="1400" b="1" dirty="0" err="1">
                <a:latin typeface="Times New Roman"/>
                <a:cs typeface="Times New Roman"/>
              </a:rPr>
              <a:t>with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so</a:t>
            </a:r>
            <a:r>
              <a:rPr lang="fr-FR" sz="1400" b="1" dirty="0">
                <a:latin typeface="Times New Roman"/>
                <a:cs typeface="Times New Roman"/>
              </a:rPr>
              <a:t> few </a:t>
            </a:r>
            <a:r>
              <a:rPr lang="fr-FR" sz="1400" b="1" dirty="0" err="1">
                <a:latin typeface="Times New Roman"/>
                <a:cs typeface="Times New Roman"/>
              </a:rPr>
              <a:t>laws</a:t>
            </a:r>
            <a:r>
              <a:rPr lang="fr-FR" sz="1400" b="1" dirty="0">
                <a:latin typeface="Times New Roman"/>
                <a:cs typeface="Times New Roman"/>
              </a:rPr>
              <a:t>; </a:t>
            </a:r>
            <a:r>
              <a:rPr lang="fr-FR" sz="1400" b="1" dirty="0" err="1">
                <a:latin typeface="Times New Roman"/>
                <a:cs typeface="Times New Roman"/>
              </a:rPr>
              <a:t>where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virtue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hath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its</a:t>
            </a:r>
            <a:r>
              <a:rPr lang="fr-FR" sz="1400" b="1" dirty="0">
                <a:latin typeface="Times New Roman"/>
                <a:cs typeface="Times New Roman"/>
              </a:rPr>
              <a:t> due </a:t>
            </a:r>
            <a:r>
              <a:rPr lang="fr-FR" sz="1400" b="1" dirty="0" err="1">
                <a:latin typeface="Times New Roman"/>
                <a:cs typeface="Times New Roman"/>
              </a:rPr>
              <a:t>reward</a:t>
            </a:r>
            <a:r>
              <a:rPr lang="fr-FR" sz="1400" b="1" dirty="0">
                <a:latin typeface="Times New Roman"/>
                <a:cs typeface="Times New Roman"/>
              </a:rPr>
              <a:t>, and </a:t>
            </a:r>
            <a:r>
              <a:rPr lang="fr-FR" sz="1400" b="1" dirty="0" err="1">
                <a:latin typeface="Times New Roman"/>
                <a:cs typeface="Times New Roman"/>
              </a:rPr>
              <a:t>yet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there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is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such</a:t>
            </a:r>
            <a:r>
              <a:rPr lang="fr-FR" sz="1400" b="1" dirty="0">
                <a:latin typeface="Times New Roman"/>
                <a:cs typeface="Times New Roman"/>
              </a:rPr>
              <a:t> an </a:t>
            </a:r>
            <a:r>
              <a:rPr lang="fr-FR" sz="1400" b="1" dirty="0" err="1">
                <a:latin typeface="Times New Roman"/>
                <a:cs typeface="Times New Roman"/>
              </a:rPr>
              <a:t>equality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that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every</a:t>
            </a:r>
            <a:r>
              <a:rPr lang="fr-FR" sz="1400" b="1" dirty="0">
                <a:latin typeface="Times New Roman"/>
                <a:cs typeface="Times New Roman"/>
              </a:rPr>
              <a:t> man </a:t>
            </a:r>
            <a:r>
              <a:rPr lang="fr-FR" sz="1400" b="1" dirty="0" err="1">
                <a:latin typeface="Times New Roman"/>
                <a:cs typeface="Times New Roman"/>
              </a:rPr>
              <a:t>lives</a:t>
            </a:r>
            <a:r>
              <a:rPr lang="fr-FR" sz="1400" b="1" dirty="0">
                <a:latin typeface="Times New Roman"/>
                <a:cs typeface="Times New Roman"/>
              </a:rPr>
              <a:t> in </a:t>
            </a:r>
            <a:r>
              <a:rPr lang="fr-FR" sz="1400" b="1" dirty="0" err="1">
                <a:latin typeface="Times New Roman"/>
                <a:cs typeface="Times New Roman"/>
              </a:rPr>
              <a:t>plenty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smtClean="0">
                <a:latin typeface="Times New Roman"/>
                <a:cs typeface="Times New Roman"/>
              </a:rPr>
              <a:t>(…) I </a:t>
            </a:r>
            <a:r>
              <a:rPr lang="fr-FR" sz="1400" b="1" dirty="0" err="1">
                <a:latin typeface="Times New Roman"/>
                <a:cs typeface="Times New Roman"/>
              </a:rPr>
              <a:t>grow</a:t>
            </a:r>
            <a:r>
              <a:rPr lang="fr-FR" sz="1400" b="1" dirty="0">
                <a:latin typeface="Times New Roman"/>
                <a:cs typeface="Times New Roman"/>
              </a:rPr>
              <a:t> more favorable to </a:t>
            </a:r>
            <a:r>
              <a:rPr lang="fr-FR" sz="1400" b="1" dirty="0" err="1" smtClean="0">
                <a:latin typeface="Times New Roman"/>
                <a:cs typeface="Times New Roman"/>
              </a:rPr>
              <a:t>Plato</a:t>
            </a:r>
            <a:r>
              <a:rPr lang="fr-FR" sz="1400" b="1" dirty="0" smtClean="0">
                <a:latin typeface="Times New Roman"/>
                <a:cs typeface="Times New Roman"/>
              </a:rPr>
              <a:t> (…) : </a:t>
            </a:r>
            <a:r>
              <a:rPr lang="fr-FR" sz="1400" b="1" dirty="0">
                <a:latin typeface="Times New Roman"/>
                <a:cs typeface="Times New Roman"/>
              </a:rPr>
              <a:t>for </a:t>
            </a:r>
            <a:r>
              <a:rPr lang="fr-FR" sz="1400" b="1" dirty="0" err="1">
                <a:latin typeface="Times New Roman"/>
                <a:cs typeface="Times New Roman"/>
              </a:rPr>
              <a:t>so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wise</a:t>
            </a:r>
            <a:r>
              <a:rPr lang="fr-FR" sz="1400" b="1" dirty="0">
                <a:latin typeface="Times New Roman"/>
                <a:cs typeface="Times New Roman"/>
              </a:rPr>
              <a:t> a man </a:t>
            </a:r>
            <a:r>
              <a:rPr lang="fr-FR" sz="1400" b="1" dirty="0" err="1">
                <a:latin typeface="Times New Roman"/>
                <a:cs typeface="Times New Roman"/>
              </a:rPr>
              <a:t>could</a:t>
            </a:r>
            <a:r>
              <a:rPr lang="fr-FR" sz="1400" b="1" dirty="0">
                <a:latin typeface="Times New Roman"/>
                <a:cs typeface="Times New Roman"/>
              </a:rPr>
              <a:t> not but </a:t>
            </a:r>
            <a:r>
              <a:rPr lang="fr-FR" sz="1400" b="1" dirty="0" err="1">
                <a:latin typeface="Times New Roman"/>
                <a:cs typeface="Times New Roman"/>
              </a:rPr>
              <a:t>foresee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that</a:t>
            </a:r>
            <a:r>
              <a:rPr lang="fr-FR" sz="1400" b="1" dirty="0">
                <a:latin typeface="Times New Roman"/>
                <a:cs typeface="Times New Roman"/>
              </a:rPr>
              <a:t> the setting all </a:t>
            </a:r>
            <a:r>
              <a:rPr lang="fr-FR" sz="1400" b="1" dirty="0" err="1">
                <a:latin typeface="Times New Roman"/>
                <a:cs typeface="Times New Roman"/>
              </a:rPr>
              <a:t>upon</a:t>
            </a:r>
            <a:r>
              <a:rPr lang="fr-FR" sz="1400" b="1" dirty="0">
                <a:latin typeface="Times New Roman"/>
                <a:cs typeface="Times New Roman"/>
              </a:rPr>
              <a:t> a </a:t>
            </a:r>
            <a:r>
              <a:rPr lang="fr-FR" sz="1400" b="1" dirty="0" err="1">
                <a:latin typeface="Times New Roman"/>
                <a:cs typeface="Times New Roman"/>
              </a:rPr>
              <a:t>level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only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way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make</a:t>
            </a:r>
            <a:r>
              <a:rPr lang="fr-FR" sz="1400" b="1" dirty="0">
                <a:latin typeface="Times New Roman"/>
                <a:cs typeface="Times New Roman"/>
              </a:rPr>
              <a:t> a nation happy, </a:t>
            </a:r>
            <a:r>
              <a:rPr lang="fr-FR" sz="1400" b="1" dirty="0" err="1">
                <a:latin typeface="Times New Roman"/>
                <a:cs typeface="Times New Roman"/>
              </a:rPr>
              <a:t>which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cannot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be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obtained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so</a:t>
            </a:r>
            <a:r>
              <a:rPr lang="fr-FR" sz="1400" b="1" dirty="0">
                <a:latin typeface="Times New Roman"/>
                <a:cs typeface="Times New Roman"/>
              </a:rPr>
              <a:t> long as </a:t>
            </a:r>
            <a:r>
              <a:rPr lang="fr-FR" sz="1400" b="1" dirty="0" err="1">
                <a:latin typeface="Times New Roman"/>
                <a:cs typeface="Times New Roman"/>
              </a:rPr>
              <a:t>there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is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property</a:t>
            </a:r>
            <a:r>
              <a:rPr lang="fr-FR" sz="1400" b="1" dirty="0" smtClean="0">
                <a:latin typeface="Times New Roman"/>
                <a:cs typeface="Times New Roman"/>
              </a:rPr>
              <a:t>. »</a:t>
            </a:r>
          </a:p>
          <a:p>
            <a:pPr algn="just"/>
            <a:endParaRPr lang="fr-FR" sz="800" b="1" dirty="0">
              <a:latin typeface="Times New Roman"/>
              <a:cs typeface="Times New Roman"/>
            </a:endParaRPr>
          </a:p>
          <a:p>
            <a:pPr algn="just"/>
            <a:r>
              <a:rPr lang="fr-FR" sz="1100" b="1" dirty="0" smtClean="0">
                <a:latin typeface="Times New Roman"/>
                <a:cs typeface="Times New Roman"/>
              </a:rPr>
              <a:t>Thomas More, </a:t>
            </a:r>
            <a:r>
              <a:rPr lang="fr-FR" sz="1100" b="1" dirty="0" err="1" smtClean="0">
                <a:latin typeface="Times New Roman"/>
                <a:cs typeface="Times New Roman"/>
              </a:rPr>
              <a:t>Utopia</a:t>
            </a:r>
            <a:r>
              <a:rPr lang="fr-FR" sz="1100" b="1" dirty="0" smtClean="0">
                <a:latin typeface="Times New Roman"/>
                <a:cs typeface="Times New Roman"/>
              </a:rPr>
              <a:t>, Book I, 1516.</a:t>
            </a:r>
            <a:endParaRPr lang="fr-FR" sz="1100" b="1" dirty="0">
              <a:latin typeface="Times New Roman"/>
              <a:cs typeface="Times New Roman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704" y="937263"/>
            <a:ext cx="2321583" cy="3270186"/>
          </a:xfrm>
          <a:prstGeom prst="rect">
            <a:avLst/>
          </a:prstGeom>
          <a:ln w="38100" cmpd="sng">
            <a:solidFill>
              <a:srgbClr val="800000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1567" r="778"/>
          <a:stretch/>
        </p:blipFill>
        <p:spPr>
          <a:xfrm>
            <a:off x="5656479" y="582446"/>
            <a:ext cx="3409131" cy="3261028"/>
          </a:xfrm>
          <a:prstGeom prst="rect">
            <a:avLst/>
          </a:prstGeom>
          <a:ln w="38100" cmpd="sng">
            <a:solidFill>
              <a:srgbClr val="800000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3190702" y="582446"/>
            <a:ext cx="1945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latin typeface="Times New Roman"/>
                <a:cs typeface="Times New Roman"/>
              </a:rPr>
              <a:t>More’s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Utopia</a:t>
            </a:r>
            <a:r>
              <a:rPr lang="fr-FR" sz="1400" b="1" dirty="0" smtClean="0">
                <a:latin typeface="Times New Roman"/>
                <a:cs typeface="Times New Roman"/>
              </a:rPr>
              <a:t> Island...</a:t>
            </a:r>
            <a:endParaRPr lang="fr-FR" sz="1400" b="1" dirty="0">
              <a:latin typeface="Times New Roman"/>
              <a:cs typeface="Times New Roman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16947" y="211949"/>
            <a:ext cx="32270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1400" b="1" dirty="0" smtClean="0">
                <a:latin typeface="Times New Roman"/>
                <a:cs typeface="Times New Roman"/>
              </a:rPr>
              <a:t>…</a:t>
            </a:r>
            <a:r>
              <a:rPr lang="fr-FR" sz="1400" b="1" dirty="0" smtClean="0">
                <a:latin typeface="Times New Roman"/>
                <a:cs typeface="Times New Roman"/>
              </a:rPr>
              <a:t> To </a:t>
            </a:r>
            <a:r>
              <a:rPr lang="fr-FR" sz="1400" b="1" dirty="0" err="1" smtClean="0">
                <a:latin typeface="Times New Roman"/>
                <a:cs typeface="Times New Roman"/>
              </a:rPr>
              <a:t>be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compared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with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Plato’s</a:t>
            </a:r>
            <a:r>
              <a:rPr lang="fr-FR" sz="1400" b="1" dirty="0" smtClean="0">
                <a:latin typeface="Times New Roman"/>
                <a:cs typeface="Times New Roman"/>
              </a:rPr>
              <a:t> Atlantis</a:t>
            </a:r>
            <a:endParaRPr lang="fr-FR" sz="1400" b="1" dirty="0">
              <a:latin typeface="Times New Roman"/>
              <a:cs typeface="Times New Roman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615976" y="4573189"/>
            <a:ext cx="2449634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fr-FR" sz="1400" b="1" dirty="0" smtClean="0">
                <a:latin typeface="Times New Roman"/>
                <a:cs typeface="Times New Roman"/>
              </a:rPr>
              <a:t>QUESTIONS</a:t>
            </a:r>
          </a:p>
          <a:p>
            <a:pPr marL="342900" indent="-342900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What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is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Utopia</a:t>
            </a:r>
            <a:r>
              <a:rPr lang="fr-FR" sz="1400" b="1" dirty="0" smtClean="0">
                <a:latin typeface="Times New Roman"/>
                <a:cs typeface="Times New Roman"/>
              </a:rPr>
              <a:t> ? </a:t>
            </a:r>
            <a:r>
              <a:rPr lang="fr-FR" sz="1400" b="1" dirty="0" err="1" smtClean="0">
                <a:latin typeface="Times New Roman"/>
                <a:cs typeface="Times New Roman"/>
              </a:rPr>
              <a:t>Give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some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examples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taken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from</a:t>
            </a:r>
            <a:r>
              <a:rPr lang="fr-FR" sz="1400" b="1" dirty="0" smtClean="0">
                <a:latin typeface="Times New Roman"/>
                <a:cs typeface="Times New Roman"/>
              </a:rPr>
              <a:t> the </a:t>
            </a:r>
            <a:r>
              <a:rPr lang="fr-FR" sz="1400" b="1" dirty="0" err="1" smtClean="0">
                <a:latin typeface="Times New Roman"/>
                <a:cs typeface="Times New Roman"/>
              </a:rPr>
              <a:t>text</a:t>
            </a:r>
            <a:r>
              <a:rPr lang="fr-FR" sz="1400" b="1" dirty="0" smtClean="0">
                <a:latin typeface="Times New Roman"/>
                <a:cs typeface="Times New Roman"/>
              </a:rPr>
              <a:t> and the </a:t>
            </a:r>
            <a:r>
              <a:rPr lang="fr-FR" sz="1400" b="1" dirty="0" err="1" smtClean="0">
                <a:latin typeface="Times New Roman"/>
                <a:cs typeface="Times New Roman"/>
              </a:rPr>
              <a:t>map</a:t>
            </a:r>
            <a:r>
              <a:rPr lang="fr-FR" sz="1400" b="1" dirty="0" smtClean="0">
                <a:latin typeface="Times New Roman"/>
                <a:cs typeface="Times New Roman"/>
              </a:rPr>
              <a:t> to </a:t>
            </a:r>
            <a:r>
              <a:rPr lang="fr-FR" sz="1400" b="1" dirty="0" err="1" smtClean="0">
                <a:latin typeface="Times New Roman"/>
                <a:cs typeface="Times New Roman"/>
              </a:rPr>
              <a:t>answer</a:t>
            </a:r>
            <a:r>
              <a:rPr lang="fr-FR" sz="1400" b="1" dirty="0" smtClean="0">
                <a:latin typeface="Times New Roman"/>
                <a:cs typeface="Times New Roman"/>
              </a:rPr>
              <a:t>.</a:t>
            </a:r>
          </a:p>
          <a:p>
            <a:pPr marL="342900" indent="-342900">
              <a:buAutoNum type="arabicPeriod"/>
            </a:pPr>
            <a:r>
              <a:rPr lang="fr-FR" sz="1400" b="1" dirty="0" smtClean="0">
                <a:latin typeface="Times New Roman"/>
                <a:cs typeface="Times New Roman"/>
              </a:rPr>
              <a:t>How long </a:t>
            </a:r>
            <a:r>
              <a:rPr lang="fr-FR" sz="1400" b="1" dirty="0" err="1" smtClean="0">
                <a:latin typeface="Times New Roman"/>
                <a:cs typeface="Times New Roman"/>
              </a:rPr>
              <a:t>can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we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say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that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Utopia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illustrate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Humanist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ideas</a:t>
            </a:r>
            <a:r>
              <a:rPr lang="fr-FR" sz="1400" b="1" dirty="0" smtClean="0">
                <a:latin typeface="Times New Roman"/>
                <a:cs typeface="Times New Roman"/>
              </a:rPr>
              <a:t>?</a:t>
            </a:r>
            <a:endParaRPr lang="fr-FR" sz="1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1200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2820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8000"/>
                </a:solidFill>
                <a:latin typeface="Times New Roman"/>
                <a:cs typeface="Times New Roman"/>
              </a:rPr>
              <a:t>B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.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Humanism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and Renaissance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through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literature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during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the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Elizabethan</a:t>
            </a:r>
            <a:r>
              <a:rPr lang="fr-FR" sz="2000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era</a:t>
            </a:r>
            <a:endParaRPr lang="fr-FR" sz="2000" b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512" y="2743380"/>
            <a:ext cx="53370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err="1">
                <a:latin typeface="Times New Roman"/>
                <a:cs typeface="Times New Roman"/>
              </a:rPr>
              <a:t>Shall</a:t>
            </a:r>
            <a:r>
              <a:rPr lang="fr-FR" sz="1600" b="1" dirty="0">
                <a:latin typeface="Times New Roman"/>
                <a:cs typeface="Times New Roman"/>
              </a:rPr>
              <a:t> I compare </a:t>
            </a:r>
            <a:r>
              <a:rPr lang="fr-FR" sz="1600" b="1" dirty="0" err="1">
                <a:latin typeface="Times New Roman"/>
                <a:cs typeface="Times New Roman"/>
              </a:rPr>
              <a:t>thee</a:t>
            </a:r>
            <a:r>
              <a:rPr lang="fr-FR" sz="1600" b="1" dirty="0">
                <a:latin typeface="Times New Roman"/>
                <a:cs typeface="Times New Roman"/>
              </a:rPr>
              <a:t> to a </a:t>
            </a:r>
            <a:r>
              <a:rPr lang="fr-FR" sz="1600" b="1" dirty="0" err="1">
                <a:latin typeface="Times New Roman"/>
                <a:cs typeface="Times New Roman"/>
              </a:rPr>
              <a:t>summer’s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day</a:t>
            </a:r>
            <a:r>
              <a:rPr lang="fr-FR" sz="1600" b="1" dirty="0">
                <a:latin typeface="Times New Roman"/>
                <a:cs typeface="Times New Roman"/>
              </a:rPr>
              <a:t>?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Thou art more </a:t>
            </a:r>
            <a:r>
              <a:rPr lang="fr-FR" sz="1600" b="1" dirty="0" err="1">
                <a:latin typeface="Times New Roman"/>
                <a:cs typeface="Times New Roman"/>
              </a:rPr>
              <a:t>lovely</a:t>
            </a:r>
            <a:r>
              <a:rPr lang="fr-FR" sz="1600" b="1" dirty="0">
                <a:latin typeface="Times New Roman"/>
                <a:cs typeface="Times New Roman"/>
              </a:rPr>
              <a:t> and more </a:t>
            </a:r>
            <a:r>
              <a:rPr lang="fr-FR" sz="1600" b="1" dirty="0" err="1">
                <a:latin typeface="Times New Roman"/>
                <a:cs typeface="Times New Roman"/>
              </a:rPr>
              <a:t>temperate</a:t>
            </a:r>
            <a:r>
              <a:rPr lang="fr-FR" sz="1600" b="1" dirty="0">
                <a:latin typeface="Times New Roman"/>
                <a:cs typeface="Times New Roman"/>
              </a:rPr>
              <a:t>.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Rough </a:t>
            </a:r>
            <a:r>
              <a:rPr lang="fr-FR" sz="1600" b="1" dirty="0" err="1">
                <a:latin typeface="Times New Roman"/>
                <a:cs typeface="Times New Roman"/>
              </a:rPr>
              <a:t>winds</a:t>
            </a:r>
            <a:r>
              <a:rPr lang="fr-FR" sz="1600" b="1" dirty="0">
                <a:latin typeface="Times New Roman"/>
                <a:cs typeface="Times New Roman"/>
              </a:rPr>
              <a:t> do </a:t>
            </a:r>
            <a:r>
              <a:rPr lang="fr-FR" sz="1600" b="1" dirty="0" err="1">
                <a:latin typeface="Times New Roman"/>
                <a:cs typeface="Times New Roman"/>
              </a:rPr>
              <a:t>shake</a:t>
            </a:r>
            <a:r>
              <a:rPr lang="fr-FR" sz="1600" b="1" dirty="0">
                <a:latin typeface="Times New Roman"/>
                <a:cs typeface="Times New Roman"/>
              </a:rPr>
              <a:t> the </a:t>
            </a:r>
            <a:r>
              <a:rPr lang="fr-FR" sz="1600" b="1" dirty="0" err="1">
                <a:latin typeface="Times New Roman"/>
                <a:cs typeface="Times New Roman"/>
              </a:rPr>
              <a:t>darling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buds</a:t>
            </a:r>
            <a:r>
              <a:rPr lang="fr-FR" sz="1600" b="1" dirty="0">
                <a:latin typeface="Times New Roman"/>
                <a:cs typeface="Times New Roman"/>
              </a:rPr>
              <a:t> of May,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And </a:t>
            </a:r>
            <a:r>
              <a:rPr lang="fr-FR" sz="1600" b="1" dirty="0" err="1">
                <a:latin typeface="Times New Roman"/>
                <a:cs typeface="Times New Roman"/>
              </a:rPr>
              <a:t>summer’s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lease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hath</a:t>
            </a:r>
            <a:r>
              <a:rPr lang="fr-FR" sz="1600" b="1" dirty="0">
                <a:latin typeface="Times New Roman"/>
                <a:cs typeface="Times New Roman"/>
              </a:rPr>
              <a:t> all </a:t>
            </a:r>
            <a:r>
              <a:rPr lang="fr-FR" sz="1600" b="1" dirty="0" err="1">
                <a:latin typeface="Times New Roman"/>
                <a:cs typeface="Times New Roman"/>
              </a:rPr>
              <a:t>too</a:t>
            </a:r>
            <a:r>
              <a:rPr lang="fr-FR" sz="1600" b="1" dirty="0">
                <a:latin typeface="Times New Roman"/>
                <a:cs typeface="Times New Roman"/>
              </a:rPr>
              <a:t> short a date.</a:t>
            </a:r>
          </a:p>
          <a:p>
            <a:r>
              <a:rPr lang="fr-FR" sz="1600" b="1" dirty="0" err="1">
                <a:latin typeface="Times New Roman"/>
                <a:cs typeface="Times New Roman"/>
              </a:rPr>
              <a:t>Sometime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too</a:t>
            </a:r>
            <a:r>
              <a:rPr lang="fr-FR" sz="1600" b="1" dirty="0">
                <a:latin typeface="Times New Roman"/>
                <a:cs typeface="Times New Roman"/>
              </a:rPr>
              <a:t> hot the </a:t>
            </a:r>
            <a:r>
              <a:rPr lang="fr-FR" sz="1600" b="1" dirty="0" err="1">
                <a:latin typeface="Times New Roman"/>
                <a:cs typeface="Times New Roman"/>
              </a:rPr>
              <a:t>eye</a:t>
            </a:r>
            <a:r>
              <a:rPr lang="fr-FR" sz="1600" b="1" dirty="0">
                <a:latin typeface="Times New Roman"/>
                <a:cs typeface="Times New Roman"/>
              </a:rPr>
              <a:t> of </a:t>
            </a:r>
            <a:r>
              <a:rPr lang="fr-FR" sz="1600" b="1" dirty="0" err="1">
                <a:latin typeface="Times New Roman"/>
                <a:cs typeface="Times New Roman"/>
              </a:rPr>
              <a:t>heaven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shines</a:t>
            </a:r>
            <a:r>
              <a:rPr lang="fr-FR" sz="1600" b="1" dirty="0">
                <a:latin typeface="Times New Roman"/>
                <a:cs typeface="Times New Roman"/>
              </a:rPr>
              <a:t>,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And </a:t>
            </a:r>
            <a:r>
              <a:rPr lang="fr-FR" sz="1600" b="1" dirty="0" err="1">
                <a:latin typeface="Times New Roman"/>
                <a:cs typeface="Times New Roman"/>
              </a:rPr>
              <a:t>often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his</a:t>
            </a:r>
            <a:r>
              <a:rPr lang="fr-FR" sz="1600" b="1" dirty="0">
                <a:latin typeface="Times New Roman"/>
                <a:cs typeface="Times New Roman"/>
              </a:rPr>
              <a:t> gold complexion </a:t>
            </a:r>
            <a:r>
              <a:rPr lang="fr-FR" sz="1600" b="1" dirty="0" err="1">
                <a:latin typeface="Times New Roman"/>
                <a:cs typeface="Times New Roman"/>
              </a:rPr>
              <a:t>dimmed</a:t>
            </a:r>
            <a:r>
              <a:rPr lang="fr-FR" sz="1600" b="1" dirty="0">
                <a:latin typeface="Times New Roman"/>
                <a:cs typeface="Times New Roman"/>
              </a:rPr>
              <a:t>;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And </a:t>
            </a:r>
            <a:r>
              <a:rPr lang="fr-FR" sz="1600" b="1" dirty="0" err="1">
                <a:latin typeface="Times New Roman"/>
                <a:cs typeface="Times New Roman"/>
              </a:rPr>
              <a:t>every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fair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from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fair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sometime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declines</a:t>
            </a:r>
            <a:r>
              <a:rPr lang="fr-FR" sz="1600" b="1" dirty="0">
                <a:latin typeface="Times New Roman"/>
                <a:cs typeface="Times New Roman"/>
              </a:rPr>
              <a:t>,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By chance, or </a:t>
            </a:r>
            <a:r>
              <a:rPr lang="fr-FR" sz="1600" b="1" dirty="0" err="1">
                <a:latin typeface="Times New Roman"/>
                <a:cs typeface="Times New Roman"/>
              </a:rPr>
              <a:t>nature’s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changing</a:t>
            </a:r>
            <a:r>
              <a:rPr lang="fr-FR" sz="1600" b="1" dirty="0">
                <a:latin typeface="Times New Roman"/>
                <a:cs typeface="Times New Roman"/>
              </a:rPr>
              <a:t> course</a:t>
            </a:r>
            <a:r>
              <a:rPr lang="fr-FR" sz="1600" b="1" dirty="0" smtClean="0">
                <a:latin typeface="Times New Roman"/>
                <a:cs typeface="Times New Roman"/>
              </a:rPr>
              <a:t>, </a:t>
            </a:r>
            <a:r>
              <a:rPr lang="fr-FR" sz="1600" b="1" dirty="0" err="1" smtClean="0">
                <a:latin typeface="Times New Roman"/>
                <a:cs typeface="Times New Roman"/>
              </a:rPr>
              <a:t>untrimmed</a:t>
            </a:r>
            <a:r>
              <a:rPr lang="fr-FR" sz="1600" b="1" dirty="0">
                <a:latin typeface="Times New Roman"/>
                <a:cs typeface="Times New Roman"/>
              </a:rPr>
              <a:t>;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But </a:t>
            </a:r>
            <a:r>
              <a:rPr lang="fr-FR" sz="1600" b="1" dirty="0" err="1">
                <a:latin typeface="Times New Roman"/>
                <a:cs typeface="Times New Roman"/>
              </a:rPr>
              <a:t>thy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eternal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summer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shall</a:t>
            </a:r>
            <a:r>
              <a:rPr lang="fr-FR" sz="1600" b="1" dirty="0">
                <a:latin typeface="Times New Roman"/>
                <a:cs typeface="Times New Roman"/>
              </a:rPr>
              <a:t> not fade,</a:t>
            </a:r>
          </a:p>
          <a:p>
            <a:r>
              <a:rPr lang="fr-FR" sz="1600" b="1" dirty="0" err="1">
                <a:latin typeface="Times New Roman"/>
                <a:cs typeface="Times New Roman"/>
              </a:rPr>
              <a:t>Nor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lose</a:t>
            </a:r>
            <a:r>
              <a:rPr lang="fr-FR" sz="1600" b="1" dirty="0">
                <a:latin typeface="Times New Roman"/>
                <a:cs typeface="Times New Roman"/>
              </a:rPr>
              <a:t> possession of </a:t>
            </a:r>
            <a:r>
              <a:rPr lang="fr-FR" sz="1600" b="1" dirty="0" err="1">
                <a:latin typeface="Times New Roman"/>
                <a:cs typeface="Times New Roman"/>
              </a:rPr>
              <a:t>that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fair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thou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ow’st</a:t>
            </a:r>
            <a:r>
              <a:rPr lang="fr-FR" sz="1600" b="1" dirty="0">
                <a:latin typeface="Times New Roman"/>
                <a:cs typeface="Times New Roman"/>
              </a:rPr>
              <a:t>,</a:t>
            </a:r>
          </a:p>
          <a:p>
            <a:r>
              <a:rPr lang="fr-FR" sz="1600" b="1" dirty="0" err="1">
                <a:latin typeface="Times New Roman"/>
                <a:cs typeface="Times New Roman"/>
              </a:rPr>
              <a:t>Nor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shall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death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brag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thou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wand'rest</a:t>
            </a:r>
            <a:r>
              <a:rPr lang="fr-FR" sz="1600" b="1" dirty="0">
                <a:latin typeface="Times New Roman"/>
                <a:cs typeface="Times New Roman"/>
              </a:rPr>
              <a:t> in </a:t>
            </a:r>
            <a:r>
              <a:rPr lang="fr-FR" sz="1600" b="1" dirty="0" err="1">
                <a:latin typeface="Times New Roman"/>
                <a:cs typeface="Times New Roman"/>
              </a:rPr>
              <a:t>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shade</a:t>
            </a:r>
            <a:r>
              <a:rPr lang="fr-FR" sz="1600" b="1" dirty="0">
                <a:latin typeface="Times New Roman"/>
                <a:cs typeface="Times New Roman"/>
              </a:rPr>
              <a:t>,</a:t>
            </a:r>
          </a:p>
          <a:p>
            <a:r>
              <a:rPr lang="fr-FR" sz="1600" b="1" dirty="0" err="1">
                <a:latin typeface="Times New Roman"/>
                <a:cs typeface="Times New Roman"/>
              </a:rPr>
              <a:t>When</a:t>
            </a:r>
            <a:r>
              <a:rPr lang="fr-FR" sz="1600" b="1" dirty="0">
                <a:latin typeface="Times New Roman"/>
                <a:cs typeface="Times New Roman"/>
              </a:rPr>
              <a:t> in </a:t>
            </a:r>
            <a:r>
              <a:rPr lang="fr-FR" sz="1600" b="1" dirty="0" err="1">
                <a:latin typeface="Times New Roman"/>
                <a:cs typeface="Times New Roman"/>
              </a:rPr>
              <a:t>eternal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lines</a:t>
            </a:r>
            <a:r>
              <a:rPr lang="fr-FR" sz="1600" b="1" dirty="0">
                <a:latin typeface="Times New Roman"/>
                <a:cs typeface="Times New Roman"/>
              </a:rPr>
              <a:t> to Time </a:t>
            </a:r>
            <a:r>
              <a:rPr lang="fr-FR" sz="1600" b="1" dirty="0" err="1">
                <a:latin typeface="Times New Roman"/>
                <a:cs typeface="Times New Roman"/>
              </a:rPr>
              <a:t>thou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grow'st</a:t>
            </a:r>
            <a:r>
              <a:rPr lang="fr-FR" sz="1600" b="1" dirty="0">
                <a:latin typeface="Times New Roman"/>
                <a:cs typeface="Times New Roman"/>
              </a:rPr>
              <a:t>.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    So long as men </a:t>
            </a:r>
            <a:r>
              <a:rPr lang="fr-FR" sz="1600" b="1" dirty="0" err="1">
                <a:latin typeface="Times New Roman"/>
                <a:cs typeface="Times New Roman"/>
              </a:rPr>
              <a:t>can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breathe</a:t>
            </a:r>
            <a:r>
              <a:rPr lang="fr-FR" sz="1600" b="1" dirty="0">
                <a:latin typeface="Times New Roman"/>
                <a:cs typeface="Times New Roman"/>
              </a:rPr>
              <a:t>, or </a:t>
            </a:r>
            <a:r>
              <a:rPr lang="fr-FR" sz="1600" b="1" dirty="0" err="1">
                <a:latin typeface="Times New Roman"/>
                <a:cs typeface="Times New Roman"/>
              </a:rPr>
              <a:t>eyes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can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see</a:t>
            </a:r>
            <a:r>
              <a:rPr lang="fr-FR" sz="1600" b="1" dirty="0">
                <a:latin typeface="Times New Roman"/>
                <a:cs typeface="Times New Roman"/>
              </a:rPr>
              <a:t>,</a:t>
            </a:r>
          </a:p>
          <a:p>
            <a:r>
              <a:rPr lang="fr-FR" sz="1600" b="1" dirty="0">
                <a:latin typeface="Times New Roman"/>
                <a:cs typeface="Times New Roman"/>
              </a:rPr>
              <a:t>    So long </a:t>
            </a:r>
            <a:r>
              <a:rPr lang="fr-FR" sz="1600" b="1" dirty="0" err="1">
                <a:latin typeface="Times New Roman"/>
                <a:cs typeface="Times New Roman"/>
              </a:rPr>
              <a:t>lives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, and </a:t>
            </a:r>
            <a:r>
              <a:rPr lang="fr-FR" sz="1600" b="1" dirty="0" err="1">
                <a:latin typeface="Times New Roman"/>
                <a:cs typeface="Times New Roman"/>
              </a:rPr>
              <a:t>this</a:t>
            </a:r>
            <a:r>
              <a:rPr lang="fr-FR" sz="1600" b="1" dirty="0">
                <a:latin typeface="Times New Roman"/>
                <a:cs typeface="Times New Roman"/>
              </a:rPr>
              <a:t> </a:t>
            </a:r>
            <a:r>
              <a:rPr lang="fr-FR" sz="1600" b="1" dirty="0" err="1">
                <a:latin typeface="Times New Roman"/>
                <a:cs typeface="Times New Roman"/>
              </a:rPr>
              <a:t>gives</a:t>
            </a:r>
            <a:r>
              <a:rPr lang="fr-FR" sz="1600" b="1" dirty="0">
                <a:latin typeface="Times New Roman"/>
                <a:cs typeface="Times New Roman"/>
              </a:rPr>
              <a:t> life to </a:t>
            </a:r>
            <a:r>
              <a:rPr lang="fr-FR" sz="1600" b="1" dirty="0" err="1">
                <a:latin typeface="Times New Roman"/>
                <a:cs typeface="Times New Roman"/>
              </a:rPr>
              <a:t>thee</a:t>
            </a:r>
            <a:r>
              <a:rPr lang="fr-FR" sz="1600" b="1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94584" y="2148166"/>
            <a:ext cx="4256167" cy="5847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 b="1" dirty="0" smtClean="0">
                <a:latin typeface="Times New Roman"/>
                <a:cs typeface="Times New Roman"/>
              </a:rPr>
              <a:t>Doc 2. </a:t>
            </a:r>
            <a:r>
              <a:rPr lang="fr-FR" sz="1600" b="1" i="1" dirty="0" err="1" smtClean="0">
                <a:latin typeface="Times New Roman"/>
                <a:cs typeface="Times New Roman"/>
              </a:rPr>
              <a:t>Shall</a:t>
            </a:r>
            <a:r>
              <a:rPr lang="fr-FR" sz="1600" b="1" i="1" dirty="0" smtClean="0">
                <a:latin typeface="Times New Roman"/>
                <a:cs typeface="Times New Roman"/>
              </a:rPr>
              <a:t> </a:t>
            </a:r>
            <a:r>
              <a:rPr lang="fr-FR" sz="1600" b="1" i="1" dirty="0">
                <a:latin typeface="Times New Roman"/>
                <a:cs typeface="Times New Roman"/>
              </a:rPr>
              <a:t>I compare </a:t>
            </a:r>
            <a:r>
              <a:rPr lang="fr-FR" sz="1600" b="1" i="1" dirty="0" err="1">
                <a:latin typeface="Times New Roman"/>
                <a:cs typeface="Times New Roman"/>
              </a:rPr>
              <a:t>thee</a:t>
            </a:r>
            <a:r>
              <a:rPr lang="fr-FR" sz="1600" b="1" i="1" dirty="0">
                <a:latin typeface="Times New Roman"/>
                <a:cs typeface="Times New Roman"/>
              </a:rPr>
              <a:t> to a </a:t>
            </a:r>
            <a:r>
              <a:rPr lang="fr-FR" sz="1600" b="1" i="1" dirty="0" err="1">
                <a:latin typeface="Times New Roman"/>
                <a:cs typeface="Times New Roman"/>
              </a:rPr>
              <a:t>summer’s</a:t>
            </a:r>
            <a:r>
              <a:rPr lang="fr-FR" sz="1600" b="1" i="1" dirty="0">
                <a:latin typeface="Times New Roman"/>
                <a:cs typeface="Times New Roman"/>
              </a:rPr>
              <a:t> </a:t>
            </a:r>
            <a:r>
              <a:rPr lang="fr-FR" sz="1600" b="1" i="1" dirty="0" err="1">
                <a:latin typeface="Times New Roman"/>
                <a:cs typeface="Times New Roman"/>
              </a:rPr>
              <a:t>day</a:t>
            </a:r>
            <a:r>
              <a:rPr lang="fr-FR" sz="1600" b="1" i="1" dirty="0">
                <a:latin typeface="Times New Roman"/>
                <a:cs typeface="Times New Roman"/>
              </a:rPr>
              <a:t>? </a:t>
            </a:r>
            <a:endParaRPr lang="fr-FR" sz="1600" b="1" i="1" dirty="0" smtClean="0">
              <a:latin typeface="Times New Roman"/>
              <a:cs typeface="Times New Roman"/>
            </a:endParaRPr>
          </a:p>
          <a:p>
            <a:r>
              <a:rPr lang="fr-FR" sz="1600" b="1" i="1" dirty="0" smtClean="0">
                <a:latin typeface="Times New Roman"/>
                <a:cs typeface="Times New Roman"/>
              </a:rPr>
              <a:t>(W. Shakespeare - Sonnet </a:t>
            </a:r>
            <a:r>
              <a:rPr lang="fr-FR" sz="1600" b="1" i="1" dirty="0">
                <a:latin typeface="Times New Roman"/>
                <a:cs typeface="Times New Roman"/>
              </a:rPr>
              <a:t>18)</a:t>
            </a:r>
          </a:p>
        </p:txBody>
      </p:sp>
      <p:sp>
        <p:nvSpPr>
          <p:cNvPr id="5" name="Rectangle 4"/>
          <p:cNvSpPr/>
          <p:nvPr/>
        </p:nvSpPr>
        <p:spPr>
          <a:xfrm>
            <a:off x="13512" y="6208511"/>
            <a:ext cx="4482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 smtClean="0">
                <a:latin typeface="Times New Roman"/>
                <a:cs typeface="Times New Roman"/>
              </a:rPr>
              <a:t>This sonnet </a:t>
            </a:r>
            <a:r>
              <a:rPr lang="fr-FR" sz="1200" b="1" dirty="0" err="1" smtClean="0">
                <a:latin typeface="Times New Roman"/>
                <a:cs typeface="Times New Roman"/>
              </a:rPr>
              <a:t>is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written</a:t>
            </a:r>
            <a:r>
              <a:rPr lang="fr-FR" sz="1200" b="1" dirty="0" smtClean="0">
                <a:latin typeface="Times New Roman"/>
                <a:cs typeface="Times New Roman"/>
              </a:rPr>
              <a:t> in </a:t>
            </a:r>
            <a:r>
              <a:rPr lang="fr-FR" sz="1200" b="1" dirty="0" err="1" smtClean="0">
                <a:latin typeface="Times New Roman"/>
                <a:cs typeface="Times New Roman"/>
              </a:rPr>
              <a:t>iambic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pentameters</a:t>
            </a:r>
            <a:r>
              <a:rPr lang="fr-FR" sz="1200" b="1" dirty="0" smtClean="0">
                <a:latin typeface="Times New Roman"/>
                <a:cs typeface="Times New Roman"/>
              </a:rPr>
              <a:t> and </a:t>
            </a:r>
            <a:r>
              <a:rPr lang="fr-FR" sz="1200" b="1" dirty="0" err="1" smtClean="0">
                <a:latin typeface="Times New Roman"/>
                <a:cs typeface="Times New Roman"/>
              </a:rPr>
              <a:t>may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be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read</a:t>
            </a:r>
            <a:r>
              <a:rPr lang="fr-FR" sz="1200" b="1" dirty="0" smtClean="0">
                <a:latin typeface="Times New Roman"/>
                <a:cs typeface="Times New Roman"/>
              </a:rPr>
              <a:t> in </a:t>
            </a:r>
            <a:r>
              <a:rPr lang="fr-FR" sz="1200" b="1" dirty="0" err="1" smtClean="0">
                <a:latin typeface="Times New Roman"/>
                <a:cs typeface="Times New Roman"/>
              </a:rPr>
              <a:t>this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way</a:t>
            </a:r>
            <a:r>
              <a:rPr lang="fr-FR" sz="1200" b="1" dirty="0" smtClean="0">
                <a:latin typeface="Times New Roman"/>
                <a:cs typeface="Times New Roman"/>
              </a:rPr>
              <a:t>: a short, </a:t>
            </a:r>
            <a:r>
              <a:rPr lang="fr-FR" sz="1200" b="1" dirty="0" err="1" smtClean="0">
                <a:latin typeface="Times New Roman"/>
                <a:cs typeface="Times New Roman"/>
              </a:rPr>
              <a:t>then</a:t>
            </a:r>
            <a:r>
              <a:rPr lang="fr-FR" sz="1200" b="1" dirty="0" smtClean="0">
                <a:latin typeface="Times New Roman"/>
                <a:cs typeface="Times New Roman"/>
              </a:rPr>
              <a:t> a long </a:t>
            </a:r>
            <a:r>
              <a:rPr lang="fr-FR" sz="1200" b="1" dirty="0" err="1" smtClean="0">
                <a:latin typeface="Times New Roman"/>
                <a:cs typeface="Times New Roman"/>
              </a:rPr>
              <a:t>syllable</a:t>
            </a:r>
            <a:r>
              <a:rPr lang="fr-FR" sz="1200" b="1" dirty="0" smtClean="0">
                <a:latin typeface="Times New Roman"/>
                <a:cs typeface="Times New Roman"/>
              </a:rPr>
              <a:t> (˘ ¯), </a:t>
            </a:r>
            <a:r>
              <a:rPr lang="fr-FR" sz="1200" b="1" dirty="0" err="1" smtClean="0">
                <a:latin typeface="Times New Roman"/>
                <a:cs typeface="Times New Roman"/>
              </a:rPr>
              <a:t>fifth</a:t>
            </a:r>
            <a:r>
              <a:rPr lang="fr-FR" sz="1200" b="1" dirty="0" smtClean="0">
                <a:latin typeface="Times New Roman"/>
                <a:cs typeface="Times New Roman"/>
              </a:rPr>
              <a:t> times </a:t>
            </a:r>
            <a:r>
              <a:rPr lang="fr-FR" sz="1200" b="1" dirty="0" err="1" smtClean="0">
                <a:latin typeface="Times New Roman"/>
                <a:cs typeface="Times New Roman"/>
              </a:rPr>
              <a:t>each</a:t>
            </a:r>
            <a:r>
              <a:rPr lang="fr-FR" sz="1200" b="1" dirty="0" smtClean="0">
                <a:latin typeface="Times New Roman"/>
                <a:cs typeface="Times New Roman"/>
              </a:rPr>
              <a:t> verse. </a:t>
            </a:r>
            <a:br>
              <a:rPr lang="fr-FR" sz="1200" b="1" dirty="0" smtClean="0">
                <a:latin typeface="Times New Roman"/>
                <a:cs typeface="Times New Roman"/>
              </a:rPr>
            </a:br>
            <a:r>
              <a:rPr lang="fr-FR" sz="1200" b="1" dirty="0" err="1" smtClean="0">
                <a:latin typeface="Times New Roman"/>
                <a:cs typeface="Times New Roman"/>
              </a:rPr>
              <a:t>Similar</a:t>
            </a:r>
            <a:r>
              <a:rPr lang="fr-FR" sz="1200" b="1" dirty="0" smtClean="0">
                <a:latin typeface="Times New Roman"/>
                <a:cs typeface="Times New Roman"/>
              </a:rPr>
              <a:t> verses </a:t>
            </a:r>
            <a:r>
              <a:rPr lang="fr-FR" sz="1200" b="1" dirty="0" err="1" smtClean="0">
                <a:latin typeface="Times New Roman"/>
                <a:cs typeface="Times New Roman"/>
              </a:rPr>
              <a:t>were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composed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during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Greek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Antiquity</a:t>
            </a:r>
            <a:r>
              <a:rPr lang="fr-FR" sz="1200" b="1" dirty="0" smtClean="0">
                <a:latin typeface="Times New Roman"/>
                <a:cs typeface="Times New Roman"/>
              </a:rPr>
              <a:t>.</a:t>
            </a:r>
            <a:endParaRPr lang="fr-FR" sz="1200" b="1" dirty="0">
              <a:latin typeface="Times New Roman"/>
              <a:cs typeface="Times New Roman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94" y="592008"/>
            <a:ext cx="4594062" cy="3680993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243216" y="1537899"/>
            <a:ext cx="410753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latin typeface="Times New Roman"/>
                <a:cs typeface="Times New Roman"/>
              </a:rPr>
              <a:t>Doc 1. The Armada Portrait of </a:t>
            </a:r>
            <a:r>
              <a:rPr lang="fr-FR" sz="1400" b="1" dirty="0" err="1" smtClean="0">
                <a:latin typeface="Times New Roman"/>
                <a:cs typeface="Times New Roman"/>
              </a:rPr>
              <a:t>Queen</a:t>
            </a:r>
            <a:r>
              <a:rPr lang="fr-FR" sz="1400" b="1" dirty="0" smtClean="0">
                <a:latin typeface="Times New Roman"/>
                <a:cs typeface="Times New Roman"/>
              </a:rPr>
              <a:t> Elizabeth I, </a:t>
            </a:r>
            <a:r>
              <a:rPr lang="fr-FR" sz="1400" b="1" dirty="0" err="1" smtClean="0">
                <a:latin typeface="Times New Roman"/>
                <a:cs typeface="Times New Roman"/>
              </a:rPr>
              <a:t>unknown</a:t>
            </a:r>
            <a:r>
              <a:rPr lang="fr-FR" sz="1400" b="1" dirty="0" smtClean="0">
                <a:latin typeface="Times New Roman"/>
                <a:cs typeface="Times New Roman"/>
              </a:rPr>
              <a:t> British </a:t>
            </a:r>
            <a:r>
              <a:rPr lang="fr-FR" sz="1400" b="1" dirty="0" err="1" smtClean="0">
                <a:latin typeface="Times New Roman"/>
                <a:cs typeface="Times New Roman"/>
              </a:rPr>
              <a:t>artist</a:t>
            </a:r>
            <a:r>
              <a:rPr lang="fr-FR" sz="1400" b="1" dirty="0" smtClean="0">
                <a:latin typeface="Times New Roman"/>
                <a:cs typeface="Times New Roman"/>
              </a:rPr>
              <a:t>, 1588</a:t>
            </a:r>
            <a:endParaRPr lang="fr-FR" sz="1400" b="1" dirty="0">
              <a:latin typeface="Times New Roman"/>
              <a:cs typeface="Times New Roman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131" y="4890611"/>
            <a:ext cx="1994103" cy="1914256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794" y="4890610"/>
            <a:ext cx="2415205" cy="197490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724658" y="4506694"/>
            <a:ext cx="436529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200" b="1" dirty="0" err="1" smtClean="0">
                <a:latin typeface="Times New Roman"/>
                <a:cs typeface="Times New Roman"/>
              </a:rPr>
              <a:t>Two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Elizabethan</a:t>
            </a:r>
            <a:r>
              <a:rPr lang="fr-FR" sz="1200" b="1" dirty="0" smtClean="0">
                <a:latin typeface="Times New Roman"/>
                <a:cs typeface="Times New Roman"/>
              </a:rPr>
              <a:t> </a:t>
            </a:r>
            <a:r>
              <a:rPr lang="fr-FR" sz="1200" b="1" dirty="0" err="1" smtClean="0">
                <a:latin typeface="Times New Roman"/>
                <a:cs typeface="Times New Roman"/>
              </a:rPr>
              <a:t>theatres</a:t>
            </a:r>
            <a:r>
              <a:rPr lang="fr-FR" sz="1200" b="1" dirty="0" smtClean="0">
                <a:latin typeface="Times New Roman"/>
                <a:cs typeface="Times New Roman"/>
              </a:rPr>
              <a:t>: the Rose (1587) and the Globe (1599)</a:t>
            </a:r>
            <a:endParaRPr lang="fr-FR" sz="1200" b="1" dirty="0">
              <a:latin typeface="Times New Roman"/>
              <a:cs typeface="Times New Roman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4584" y="563161"/>
            <a:ext cx="428319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fr-FR" sz="1400" b="1" dirty="0" smtClean="0">
                <a:latin typeface="Times New Roman"/>
                <a:cs typeface="Times New Roman"/>
              </a:rPr>
              <a:t>ON YOUR OWN !</a:t>
            </a:r>
          </a:p>
          <a:p>
            <a:pPr algn="just"/>
            <a:r>
              <a:rPr lang="fr-FR" sz="1400" b="1" dirty="0" err="1" smtClean="0">
                <a:latin typeface="Times New Roman"/>
                <a:cs typeface="Times New Roman"/>
              </a:rPr>
              <a:t>Describe</a:t>
            </a:r>
            <a:r>
              <a:rPr lang="fr-FR" sz="1400" b="1" dirty="0" smtClean="0">
                <a:latin typeface="Times New Roman"/>
                <a:cs typeface="Times New Roman"/>
              </a:rPr>
              <a:t> the 1st document in </a:t>
            </a:r>
            <a:r>
              <a:rPr lang="fr-FR" sz="1400" b="1" dirty="0" err="1" smtClean="0">
                <a:latin typeface="Times New Roman"/>
                <a:cs typeface="Times New Roman"/>
              </a:rPr>
              <a:t>order</a:t>
            </a:r>
            <a:r>
              <a:rPr lang="fr-FR" sz="1400" b="1" dirty="0" smtClean="0">
                <a:latin typeface="Times New Roman"/>
                <a:cs typeface="Times New Roman"/>
              </a:rPr>
              <a:t> to </a:t>
            </a:r>
            <a:r>
              <a:rPr lang="fr-FR" sz="1400" b="1" dirty="0" err="1" smtClean="0">
                <a:latin typeface="Times New Roman"/>
                <a:cs typeface="Times New Roman"/>
              </a:rPr>
              <a:t>underline</a:t>
            </a:r>
            <a:r>
              <a:rPr lang="fr-FR" sz="1400" b="1" dirty="0" smtClean="0">
                <a:latin typeface="Times New Roman"/>
                <a:cs typeface="Times New Roman"/>
              </a:rPr>
              <a:t> the main aspects of the </a:t>
            </a:r>
            <a:r>
              <a:rPr lang="fr-FR" sz="1400" b="1" dirty="0" err="1" smtClean="0">
                <a:latin typeface="Times New Roman"/>
                <a:cs typeface="Times New Roman"/>
              </a:rPr>
              <a:t>Elizabethan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politics</a:t>
            </a:r>
            <a:endParaRPr lang="fr-FR" sz="1400" b="1" dirty="0" smtClean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393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7413"/>
            <a:ext cx="4244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B. Guy </a:t>
            </a:r>
            <a:r>
              <a:rPr lang="fr-FR" b="1" dirty="0" err="1">
                <a:solidFill>
                  <a:srgbClr val="008000"/>
                </a:solidFill>
                <a:latin typeface="Times New Roman"/>
                <a:cs typeface="Times New Roman"/>
              </a:rPr>
              <a:t>Fawkes</a:t>
            </a:r>
            <a:r>
              <a:rPr lang="fr-FR" b="1" dirty="0">
                <a:solidFill>
                  <a:srgbClr val="008000"/>
                </a:solidFill>
                <a:latin typeface="Times New Roman"/>
                <a:cs typeface="Times New Roman"/>
              </a:rPr>
              <a:t> and the </a:t>
            </a:r>
            <a:r>
              <a:rPr lang="fr-FR" b="1" dirty="0" err="1">
                <a:solidFill>
                  <a:srgbClr val="008000"/>
                </a:solidFill>
                <a:latin typeface="Times New Roman"/>
                <a:cs typeface="Times New Roman"/>
              </a:rPr>
              <a:t>Gunpowder</a:t>
            </a:r>
            <a:r>
              <a:rPr lang="fr-FR" b="1" dirty="0">
                <a:solidFill>
                  <a:srgbClr val="008000"/>
                </a:solidFill>
                <a:latin typeface="Times New Roman"/>
                <a:cs typeface="Times New Roman"/>
              </a:rPr>
              <a:t> Plot </a:t>
            </a:r>
            <a:endParaRPr lang="fr-FR" b="1" dirty="0" smtClean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120" y="135100"/>
            <a:ext cx="2519319" cy="3391750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0" y="514825"/>
            <a:ext cx="6526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fr-FR" sz="1400" b="1" i="1" dirty="0" err="1" smtClean="0">
                <a:latin typeface="Times New Roman"/>
                <a:cs typeface="Times New Roman"/>
              </a:rPr>
              <a:t>Using</a:t>
            </a:r>
            <a:r>
              <a:rPr lang="fr-FR" sz="1400" b="1" i="1" dirty="0" smtClean="0">
                <a:latin typeface="Times New Roman"/>
                <a:cs typeface="Times New Roman"/>
              </a:rPr>
              <a:t> the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video</a:t>
            </a:r>
            <a:r>
              <a:rPr lang="fr-FR" sz="1400" b="1" i="1" dirty="0" smtClean="0">
                <a:latin typeface="Times New Roman"/>
                <a:cs typeface="Times New Roman"/>
              </a:rPr>
              <a:t>,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fill</a:t>
            </a:r>
            <a:r>
              <a:rPr lang="fr-FR" sz="1400" b="1" i="1" dirty="0" smtClean="0">
                <a:latin typeface="Times New Roman"/>
                <a:cs typeface="Times New Roman"/>
              </a:rPr>
              <a:t> the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blanks</a:t>
            </a:r>
            <a:r>
              <a:rPr lang="fr-FR" sz="1400" b="1" i="1" dirty="0" smtClean="0">
                <a:latin typeface="Times New Roman"/>
                <a:cs typeface="Times New Roman"/>
              </a:rPr>
              <a:t>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so</a:t>
            </a:r>
            <a:r>
              <a:rPr lang="fr-FR" sz="1400" b="1" i="1" dirty="0" smtClean="0">
                <a:latin typeface="Times New Roman"/>
                <a:cs typeface="Times New Roman"/>
              </a:rPr>
              <a:t> as to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complete</a:t>
            </a:r>
            <a:r>
              <a:rPr lang="fr-FR" sz="1400" b="1" i="1" dirty="0" smtClean="0">
                <a:latin typeface="Times New Roman"/>
                <a:cs typeface="Times New Roman"/>
              </a:rPr>
              <a:t>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this</a:t>
            </a:r>
            <a:r>
              <a:rPr lang="fr-FR" sz="1400" b="1" i="1" dirty="0" smtClean="0">
                <a:latin typeface="Times New Roman"/>
                <a:cs typeface="Times New Roman"/>
              </a:rPr>
              <a:t>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following</a:t>
            </a:r>
            <a:r>
              <a:rPr lang="fr-FR" sz="1400" b="1" i="1" dirty="0" smtClean="0">
                <a:latin typeface="Times New Roman"/>
                <a:cs typeface="Times New Roman"/>
              </a:rPr>
              <a:t>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traditional</a:t>
            </a:r>
            <a:r>
              <a:rPr lang="fr-FR" sz="1400" b="1" i="1" dirty="0" smtClean="0">
                <a:latin typeface="Times New Roman"/>
                <a:cs typeface="Times New Roman"/>
              </a:rPr>
              <a:t> </a:t>
            </a:r>
            <a:r>
              <a:rPr lang="fr-FR" sz="1400" b="1" i="1" dirty="0" err="1" smtClean="0">
                <a:latin typeface="Times New Roman"/>
                <a:cs typeface="Times New Roman"/>
              </a:rPr>
              <a:t>poem</a:t>
            </a:r>
            <a:endParaRPr lang="fr-FR" sz="1400" b="1" i="1" dirty="0">
              <a:latin typeface="Times New Roman"/>
              <a:cs typeface="Times New Roman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t="6778" b="5447"/>
          <a:stretch/>
        </p:blipFill>
        <p:spPr>
          <a:xfrm>
            <a:off x="3764984" y="3688224"/>
            <a:ext cx="5314321" cy="3107294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grpSp>
        <p:nvGrpSpPr>
          <p:cNvPr id="7" name="Grouper 6"/>
          <p:cNvGrpSpPr/>
          <p:nvPr/>
        </p:nvGrpSpPr>
        <p:grpSpPr>
          <a:xfrm>
            <a:off x="191696" y="908350"/>
            <a:ext cx="4572000" cy="5909308"/>
            <a:chOff x="191696" y="908350"/>
            <a:chExt cx="4572000" cy="5909308"/>
          </a:xfrm>
        </p:grpSpPr>
        <p:sp>
          <p:nvSpPr>
            <p:cNvPr id="5" name="Rectangle 4"/>
            <p:cNvSpPr/>
            <p:nvPr/>
          </p:nvSpPr>
          <p:spPr>
            <a:xfrm>
              <a:off x="191696" y="908350"/>
              <a:ext cx="4572000" cy="59093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fr-FR" sz="1400" b="1" dirty="0" err="1">
                  <a:latin typeface="Times New Roman"/>
                  <a:cs typeface="Times New Roman"/>
                </a:rPr>
                <a:t>Remember</a:t>
              </a:r>
              <a:r>
                <a:rPr lang="fr-FR" sz="1400" b="1" dirty="0">
                  <a:latin typeface="Times New Roman"/>
                  <a:cs typeface="Times New Roman"/>
                </a:rPr>
                <a:t>, </a:t>
              </a:r>
              <a:r>
                <a:rPr lang="fr-FR" sz="1400" b="1" dirty="0" err="1">
                  <a:latin typeface="Times New Roman"/>
                  <a:cs typeface="Times New Roman"/>
                </a:rPr>
                <a:t>remember</a:t>
              </a:r>
              <a:r>
                <a:rPr lang="fr-FR" sz="1400" b="1" dirty="0">
                  <a:latin typeface="Times New Roman"/>
                  <a:cs typeface="Times New Roman"/>
                </a:rPr>
                <a:t>, the 5th of </a:t>
              </a:r>
              <a:r>
                <a:rPr lang="fr-FR" sz="1400" b="1" dirty="0" err="1">
                  <a:latin typeface="Times New Roman"/>
                  <a:cs typeface="Times New Roman"/>
                </a:rPr>
                <a:t>November</a:t>
              </a:r>
              <a:endParaRPr lang="fr-FR" sz="1400" b="1" dirty="0">
                <a:latin typeface="Times New Roman"/>
                <a:cs typeface="Times New Roman"/>
              </a:endParaRPr>
            </a:p>
            <a:p>
              <a:r>
                <a:rPr lang="fr-FR" sz="1400" b="1" dirty="0">
                  <a:latin typeface="Times New Roman"/>
                  <a:cs typeface="Times New Roman"/>
                </a:rPr>
                <a:t>The </a:t>
              </a:r>
              <a:r>
                <a:rPr lang="fr-FR" sz="1400" b="1" dirty="0" err="1">
                  <a:latin typeface="Times New Roman"/>
                  <a:cs typeface="Times New Roman"/>
                </a:rPr>
                <a:t>Gunpowder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Treason</a:t>
              </a:r>
              <a:r>
                <a:rPr lang="fr-FR" sz="1400" b="1" dirty="0">
                  <a:latin typeface="Times New Roman"/>
                  <a:cs typeface="Times New Roman"/>
                </a:rPr>
                <a:t> and plot ;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I know of no </a:t>
              </a:r>
              <a:r>
                <a:rPr lang="fr-FR" sz="1400" b="1" dirty="0" err="1">
                  <a:latin typeface="Times New Roman"/>
                  <a:cs typeface="Times New Roman"/>
                </a:rPr>
                <a:t>reason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why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Gunpowder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Treason</a:t>
              </a:r>
              <a:endParaRPr lang="fr-FR" sz="1400" b="1" dirty="0">
                <a:latin typeface="Times New Roman"/>
                <a:cs typeface="Times New Roman"/>
              </a:endParaRP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Should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ever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be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forgot</a:t>
              </a:r>
              <a:r>
                <a:rPr lang="fr-FR" sz="1400" b="1" dirty="0">
                  <a:latin typeface="Times New Roman"/>
                  <a:cs typeface="Times New Roman"/>
                </a:rPr>
                <a:t>.</a:t>
              </a:r>
            </a:p>
            <a:p>
              <a:endParaRPr lang="fr-FR" sz="1400" b="1" dirty="0">
                <a:latin typeface="Times New Roman"/>
                <a:cs typeface="Times New Roman"/>
              </a:endParaRPr>
            </a:p>
            <a:p>
              <a:r>
                <a:rPr lang="fr-FR" sz="1400" b="1" dirty="0">
                  <a:latin typeface="Times New Roman"/>
                  <a:cs typeface="Times New Roman"/>
                </a:rPr>
                <a:t>Guy </a:t>
              </a:r>
              <a:r>
                <a:rPr lang="fr-FR" sz="1400" b="1" dirty="0" err="1">
                  <a:latin typeface="Times New Roman"/>
                  <a:cs typeface="Times New Roman"/>
                </a:rPr>
                <a:t>Fawkes</a:t>
              </a:r>
              <a:r>
                <a:rPr lang="fr-FR" sz="1400" b="1" dirty="0">
                  <a:latin typeface="Times New Roman"/>
                  <a:cs typeface="Times New Roman"/>
                </a:rPr>
                <a:t>, Guy </a:t>
              </a:r>
              <a:r>
                <a:rPr lang="fr-FR" sz="1400" b="1" dirty="0" err="1">
                  <a:latin typeface="Times New Roman"/>
                  <a:cs typeface="Times New Roman"/>
                </a:rPr>
                <a:t>Fawkes</a:t>
              </a:r>
              <a:r>
                <a:rPr lang="fr-FR" sz="1400" b="1" dirty="0">
                  <a:latin typeface="Times New Roman"/>
                  <a:cs typeface="Times New Roman"/>
                </a:rPr>
                <a:t>,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'</a:t>
              </a:r>
              <a:r>
                <a:rPr lang="fr-FR" sz="1400" b="1" dirty="0" err="1">
                  <a:latin typeface="Times New Roman"/>
                  <a:cs typeface="Times New Roman"/>
                </a:rPr>
                <a:t>Twas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his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intent</a:t>
              </a:r>
              <a:r>
                <a:rPr lang="fr-FR" sz="1400" b="1" dirty="0">
                  <a:latin typeface="Times New Roman"/>
                  <a:cs typeface="Times New Roman"/>
                </a:rPr>
                <a:t>.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To </a:t>
              </a:r>
              <a:r>
                <a:rPr lang="fr-FR" sz="1400" b="1" dirty="0" err="1">
                  <a:latin typeface="Times New Roman"/>
                  <a:cs typeface="Times New Roman"/>
                </a:rPr>
                <a:t>blow</a:t>
              </a:r>
              <a:r>
                <a:rPr lang="fr-FR" sz="1400" b="1" dirty="0">
                  <a:latin typeface="Times New Roman"/>
                  <a:cs typeface="Times New Roman"/>
                </a:rPr>
                <a:t> up the King and the </a:t>
              </a:r>
              <a:r>
                <a:rPr lang="fr-FR" sz="1400" b="1" dirty="0" err="1">
                  <a:latin typeface="Times New Roman"/>
                  <a:cs typeface="Times New Roman"/>
                </a:rPr>
                <a:t>Parliament</a:t>
              </a:r>
              <a:r>
                <a:rPr lang="fr-FR" sz="1400" b="1" dirty="0">
                  <a:latin typeface="Times New Roman"/>
                  <a:cs typeface="Times New Roman"/>
                </a:rPr>
                <a:t>.</a:t>
              </a: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Three</a:t>
              </a:r>
              <a:r>
                <a:rPr lang="fr-FR" sz="1400" b="1" dirty="0">
                  <a:latin typeface="Times New Roman"/>
                  <a:cs typeface="Times New Roman"/>
                </a:rPr>
                <a:t> score barrels of </a:t>
              </a:r>
              <a:r>
                <a:rPr lang="fr-FR" sz="1400" b="1" dirty="0" err="1">
                  <a:latin typeface="Times New Roman"/>
                  <a:cs typeface="Times New Roman"/>
                </a:rPr>
                <a:t>powder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below</a:t>
              </a:r>
              <a:r>
                <a:rPr lang="fr-FR" sz="1400" b="1" dirty="0">
                  <a:latin typeface="Times New Roman"/>
                  <a:cs typeface="Times New Roman"/>
                </a:rPr>
                <a:t>.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Poor </a:t>
              </a:r>
              <a:r>
                <a:rPr lang="fr-FR" sz="1400" b="1" dirty="0" err="1">
                  <a:latin typeface="Times New Roman"/>
                  <a:cs typeface="Times New Roman"/>
                </a:rPr>
                <a:t>old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England</a:t>
              </a:r>
              <a:r>
                <a:rPr lang="fr-FR" sz="1400" b="1" dirty="0">
                  <a:latin typeface="Times New Roman"/>
                  <a:cs typeface="Times New Roman"/>
                </a:rPr>
                <a:t> to </a:t>
              </a:r>
              <a:r>
                <a:rPr lang="fr-FR" sz="1400" b="1" dirty="0" err="1">
                  <a:latin typeface="Times New Roman"/>
                  <a:cs typeface="Times New Roman"/>
                </a:rPr>
                <a:t>overthrow</a:t>
              </a:r>
              <a:r>
                <a:rPr lang="fr-FR" sz="1400" b="1" dirty="0">
                  <a:latin typeface="Times New Roman"/>
                  <a:cs typeface="Times New Roman"/>
                </a:rPr>
                <a:t>.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By </a:t>
              </a:r>
              <a:r>
                <a:rPr lang="fr-FR" sz="1400" b="1" dirty="0" err="1">
                  <a:latin typeface="Times New Roman"/>
                  <a:cs typeface="Times New Roman"/>
                </a:rPr>
                <a:t>God's</a:t>
              </a:r>
              <a:r>
                <a:rPr lang="fr-FR" sz="1400" b="1" dirty="0">
                  <a:latin typeface="Times New Roman"/>
                  <a:cs typeface="Times New Roman"/>
                </a:rPr>
                <a:t> providence </a:t>
              </a:r>
              <a:r>
                <a:rPr lang="fr-FR" sz="1400" b="1" dirty="0" err="1">
                  <a:latin typeface="Times New Roman"/>
                  <a:cs typeface="Times New Roman"/>
                </a:rPr>
                <a:t>he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was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catch'd</a:t>
              </a:r>
              <a:r>
                <a:rPr lang="fr-FR" sz="1400" b="1" dirty="0">
                  <a:latin typeface="Times New Roman"/>
                  <a:cs typeface="Times New Roman"/>
                </a:rPr>
                <a:t>,</a:t>
              </a: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With</a:t>
              </a:r>
              <a:r>
                <a:rPr lang="fr-FR" sz="1400" b="1" dirty="0">
                  <a:latin typeface="Times New Roman"/>
                  <a:cs typeface="Times New Roman"/>
                </a:rPr>
                <a:t> a </a:t>
              </a:r>
              <a:r>
                <a:rPr lang="fr-FR" sz="1400" b="1" dirty="0" err="1">
                  <a:latin typeface="Times New Roman"/>
                  <a:cs typeface="Times New Roman"/>
                </a:rPr>
                <a:t>dark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lantern</a:t>
              </a:r>
              <a:r>
                <a:rPr lang="fr-FR" sz="1400" b="1" dirty="0">
                  <a:latin typeface="Times New Roman"/>
                  <a:cs typeface="Times New Roman"/>
                </a:rPr>
                <a:t> and </a:t>
              </a:r>
              <a:r>
                <a:rPr lang="fr-FR" sz="1400" b="1" dirty="0" err="1">
                  <a:latin typeface="Times New Roman"/>
                  <a:cs typeface="Times New Roman"/>
                </a:rPr>
                <a:t>burning</a:t>
              </a:r>
              <a:r>
                <a:rPr lang="fr-FR" sz="1400" b="1" dirty="0">
                  <a:latin typeface="Times New Roman"/>
                  <a:cs typeface="Times New Roman"/>
                </a:rPr>
                <a:t> match</a:t>
              </a:r>
            </a:p>
            <a:p>
              <a:endParaRPr lang="fr-FR" sz="1400" b="1" dirty="0">
                <a:latin typeface="Times New Roman"/>
                <a:cs typeface="Times New Roman"/>
              </a:endParaRP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Holloa</a:t>
              </a:r>
              <a:r>
                <a:rPr lang="fr-FR" sz="1400" b="1" dirty="0">
                  <a:latin typeface="Times New Roman"/>
                  <a:cs typeface="Times New Roman"/>
                </a:rPr>
                <a:t> boys, </a:t>
              </a:r>
              <a:r>
                <a:rPr lang="fr-FR" sz="1400" b="1" dirty="0" err="1">
                  <a:latin typeface="Times New Roman"/>
                  <a:cs typeface="Times New Roman"/>
                </a:rPr>
                <a:t>Holloa</a:t>
              </a:r>
              <a:r>
                <a:rPr lang="fr-FR" sz="1400" b="1" dirty="0">
                  <a:latin typeface="Times New Roman"/>
                  <a:cs typeface="Times New Roman"/>
                </a:rPr>
                <a:t> boys, let the </a:t>
              </a:r>
              <a:r>
                <a:rPr lang="fr-FR" sz="1400" b="1" dirty="0" err="1">
                  <a:latin typeface="Times New Roman"/>
                  <a:cs typeface="Times New Roman"/>
                </a:rPr>
                <a:t>bells</a:t>
              </a:r>
              <a:r>
                <a:rPr lang="fr-FR" sz="1400" b="1" dirty="0">
                  <a:latin typeface="Times New Roman"/>
                  <a:cs typeface="Times New Roman"/>
                </a:rPr>
                <a:t> ring</a:t>
              </a: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Holloa</a:t>
              </a:r>
              <a:r>
                <a:rPr lang="fr-FR" sz="1400" b="1" dirty="0">
                  <a:latin typeface="Times New Roman"/>
                  <a:cs typeface="Times New Roman"/>
                </a:rPr>
                <a:t> boys, </a:t>
              </a:r>
              <a:r>
                <a:rPr lang="fr-FR" sz="1400" b="1" dirty="0" err="1">
                  <a:latin typeface="Times New Roman"/>
                  <a:cs typeface="Times New Roman"/>
                </a:rPr>
                <a:t>Holloa</a:t>
              </a:r>
              <a:r>
                <a:rPr lang="fr-FR" sz="1400" b="1" dirty="0">
                  <a:latin typeface="Times New Roman"/>
                  <a:cs typeface="Times New Roman"/>
                </a:rPr>
                <a:t> boys, </a:t>
              </a:r>
              <a:r>
                <a:rPr lang="fr-FR" sz="1400" b="1" dirty="0" err="1">
                  <a:latin typeface="Times New Roman"/>
                  <a:cs typeface="Times New Roman"/>
                </a:rPr>
                <a:t>God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save</a:t>
              </a:r>
              <a:r>
                <a:rPr lang="fr-FR" sz="1400" b="1" dirty="0">
                  <a:latin typeface="Times New Roman"/>
                  <a:cs typeface="Times New Roman"/>
                </a:rPr>
                <a:t> the King!</a:t>
              </a:r>
            </a:p>
            <a:p>
              <a:endParaRPr lang="fr-FR" sz="1400" b="1" dirty="0">
                <a:latin typeface="Times New Roman"/>
                <a:cs typeface="Times New Roman"/>
              </a:endParaRPr>
            </a:p>
            <a:p>
              <a:r>
                <a:rPr lang="fr-FR" sz="1400" b="1" dirty="0">
                  <a:latin typeface="Times New Roman"/>
                  <a:cs typeface="Times New Roman"/>
                </a:rPr>
                <a:t>Hip hip </a:t>
              </a:r>
              <a:r>
                <a:rPr lang="fr-FR" sz="1400" b="1" dirty="0" err="1">
                  <a:latin typeface="Times New Roman"/>
                  <a:cs typeface="Times New Roman"/>
                </a:rPr>
                <a:t>Hoorah</a:t>
              </a:r>
              <a:r>
                <a:rPr lang="fr-FR" sz="1400" b="1" dirty="0">
                  <a:latin typeface="Times New Roman"/>
                  <a:cs typeface="Times New Roman"/>
                </a:rPr>
                <a:t> !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Hip hip </a:t>
              </a:r>
              <a:r>
                <a:rPr lang="fr-FR" sz="1400" b="1" dirty="0" err="1">
                  <a:latin typeface="Times New Roman"/>
                  <a:cs typeface="Times New Roman"/>
                </a:rPr>
                <a:t>Hoorah</a:t>
              </a:r>
              <a:r>
                <a:rPr lang="fr-FR" sz="1400" b="1" dirty="0">
                  <a:latin typeface="Times New Roman"/>
                  <a:cs typeface="Times New Roman"/>
                </a:rPr>
                <a:t> !</a:t>
              </a:r>
            </a:p>
            <a:p>
              <a:endParaRPr lang="fr-FR" sz="1400" b="1" dirty="0">
                <a:latin typeface="Times New Roman"/>
                <a:cs typeface="Times New Roman"/>
              </a:endParaRPr>
            </a:p>
            <a:p>
              <a:r>
                <a:rPr lang="fr-FR" sz="1400" b="1" dirty="0">
                  <a:latin typeface="Times New Roman"/>
                  <a:cs typeface="Times New Roman"/>
                </a:rPr>
                <a:t>A penny </a:t>
              </a:r>
              <a:r>
                <a:rPr lang="fr-FR" sz="1400" b="1" dirty="0" err="1">
                  <a:latin typeface="Times New Roman"/>
                  <a:cs typeface="Times New Roman"/>
                </a:rPr>
                <a:t>loaf</a:t>
              </a:r>
              <a:r>
                <a:rPr lang="fr-FR" sz="1400" b="1" dirty="0">
                  <a:latin typeface="Times New Roman"/>
                  <a:cs typeface="Times New Roman"/>
                </a:rPr>
                <a:t> to </a:t>
              </a:r>
              <a:r>
                <a:rPr lang="fr-FR" sz="1400" b="1" dirty="0" err="1">
                  <a:latin typeface="Times New Roman"/>
                  <a:cs typeface="Times New Roman"/>
                </a:rPr>
                <a:t>feed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ol'Pope</a:t>
              </a:r>
              <a:r>
                <a:rPr lang="fr-FR" sz="1400" b="1" dirty="0">
                  <a:latin typeface="Times New Roman"/>
                  <a:cs typeface="Times New Roman"/>
                </a:rPr>
                <a:t>,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A </a:t>
              </a:r>
              <a:r>
                <a:rPr lang="fr-FR" sz="1400" b="1" dirty="0" err="1">
                  <a:latin typeface="Times New Roman"/>
                  <a:cs typeface="Times New Roman"/>
                </a:rPr>
                <a:t>farthing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cheese</a:t>
              </a:r>
              <a:r>
                <a:rPr lang="fr-FR" sz="1400" b="1" dirty="0">
                  <a:latin typeface="Times New Roman"/>
                  <a:cs typeface="Times New Roman"/>
                </a:rPr>
                <a:t> to choke </a:t>
              </a:r>
              <a:r>
                <a:rPr lang="fr-FR" sz="1400" b="1" dirty="0" err="1">
                  <a:latin typeface="Times New Roman"/>
                  <a:cs typeface="Times New Roman"/>
                </a:rPr>
                <a:t>him</a:t>
              </a:r>
              <a:r>
                <a:rPr lang="fr-FR" sz="1400" b="1" dirty="0">
                  <a:latin typeface="Times New Roman"/>
                  <a:cs typeface="Times New Roman"/>
                </a:rPr>
                <a:t>.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A </a:t>
              </a:r>
              <a:r>
                <a:rPr lang="fr-FR" sz="1400" b="1" dirty="0" err="1">
                  <a:latin typeface="Times New Roman"/>
                  <a:cs typeface="Times New Roman"/>
                </a:rPr>
                <a:t>pint</a:t>
              </a:r>
              <a:r>
                <a:rPr lang="fr-FR" sz="1400" b="1" dirty="0">
                  <a:latin typeface="Times New Roman"/>
                  <a:cs typeface="Times New Roman"/>
                </a:rPr>
                <a:t> of </a:t>
              </a:r>
              <a:r>
                <a:rPr lang="fr-FR" sz="1400" b="1" dirty="0" err="1">
                  <a:latin typeface="Times New Roman"/>
                  <a:cs typeface="Times New Roman"/>
                </a:rPr>
                <a:t>beer</a:t>
              </a:r>
              <a:r>
                <a:rPr lang="fr-FR" sz="1400" b="1" dirty="0">
                  <a:latin typeface="Times New Roman"/>
                  <a:cs typeface="Times New Roman"/>
                </a:rPr>
                <a:t> to </a:t>
              </a:r>
              <a:r>
                <a:rPr lang="fr-FR" sz="1400" b="1" dirty="0" err="1">
                  <a:latin typeface="Times New Roman"/>
                  <a:cs typeface="Times New Roman"/>
                </a:rPr>
                <a:t>rinse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it</a:t>
              </a:r>
              <a:r>
                <a:rPr lang="fr-FR" sz="1400" b="1" dirty="0">
                  <a:latin typeface="Times New Roman"/>
                  <a:cs typeface="Times New Roman"/>
                </a:rPr>
                <a:t> down,</a:t>
              </a:r>
            </a:p>
            <a:p>
              <a:r>
                <a:rPr lang="fr-FR" sz="1400" b="1" dirty="0">
                  <a:latin typeface="Times New Roman"/>
                  <a:cs typeface="Times New Roman"/>
                </a:rPr>
                <a:t>A </a:t>
              </a:r>
              <a:r>
                <a:rPr lang="fr-FR" sz="1400" b="1" dirty="0" err="1">
                  <a:latin typeface="Times New Roman"/>
                  <a:cs typeface="Times New Roman"/>
                </a:rPr>
                <a:t>faggot</a:t>
              </a:r>
              <a:r>
                <a:rPr lang="fr-FR" sz="1400" b="1" dirty="0">
                  <a:latin typeface="Times New Roman"/>
                  <a:cs typeface="Times New Roman"/>
                </a:rPr>
                <a:t> of sticks to </a:t>
              </a:r>
              <a:r>
                <a:rPr lang="fr-FR" sz="1400" b="1" dirty="0" err="1">
                  <a:latin typeface="Times New Roman"/>
                  <a:cs typeface="Times New Roman"/>
                </a:rPr>
                <a:t>burn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him</a:t>
              </a:r>
              <a:r>
                <a:rPr lang="fr-FR" sz="1400" b="1" dirty="0">
                  <a:latin typeface="Times New Roman"/>
                  <a:cs typeface="Times New Roman"/>
                </a:rPr>
                <a:t>.</a:t>
              </a: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Burn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him</a:t>
              </a:r>
              <a:r>
                <a:rPr lang="fr-FR" sz="1400" b="1" dirty="0">
                  <a:latin typeface="Times New Roman"/>
                  <a:cs typeface="Times New Roman"/>
                </a:rPr>
                <a:t> in a tub of tar,'</a:t>
              </a: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Burn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him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like</a:t>
              </a:r>
              <a:r>
                <a:rPr lang="fr-FR" sz="1400" b="1" dirty="0">
                  <a:latin typeface="Times New Roman"/>
                  <a:cs typeface="Times New Roman"/>
                </a:rPr>
                <a:t> a </a:t>
              </a:r>
              <a:r>
                <a:rPr lang="fr-FR" sz="1400" b="1" dirty="0" err="1">
                  <a:latin typeface="Times New Roman"/>
                  <a:cs typeface="Times New Roman"/>
                </a:rPr>
                <a:t>blazing</a:t>
              </a:r>
              <a:r>
                <a:rPr lang="fr-FR" sz="1400" b="1" dirty="0">
                  <a:latin typeface="Times New Roman"/>
                  <a:cs typeface="Times New Roman"/>
                </a:rPr>
                <a:t> star.</a:t>
              </a: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Burn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his</a:t>
              </a:r>
              <a:r>
                <a:rPr lang="fr-FR" sz="1400" b="1" dirty="0">
                  <a:latin typeface="Times New Roman"/>
                  <a:cs typeface="Times New Roman"/>
                </a:rPr>
                <a:t> body </a:t>
              </a:r>
              <a:r>
                <a:rPr lang="fr-FR" sz="1400" b="1" dirty="0" err="1">
                  <a:latin typeface="Times New Roman"/>
                  <a:cs typeface="Times New Roman"/>
                </a:rPr>
                <a:t>from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his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head</a:t>
              </a:r>
              <a:r>
                <a:rPr lang="fr-FR" sz="1400" b="1" dirty="0">
                  <a:latin typeface="Times New Roman"/>
                  <a:cs typeface="Times New Roman"/>
                </a:rPr>
                <a:t>,</a:t>
              </a:r>
            </a:p>
            <a:p>
              <a:r>
                <a:rPr lang="fr-FR" sz="1400" b="1" dirty="0" err="1">
                  <a:latin typeface="Times New Roman"/>
                  <a:cs typeface="Times New Roman"/>
                </a:rPr>
                <a:t>Then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we'll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say</a:t>
              </a:r>
              <a:r>
                <a:rPr lang="fr-FR" sz="1400" b="1" dirty="0">
                  <a:latin typeface="Times New Roman"/>
                  <a:cs typeface="Times New Roman"/>
                </a:rPr>
                <a:t>: </a:t>
              </a:r>
              <a:r>
                <a:rPr lang="fr-FR" sz="1400" b="1" dirty="0" err="1">
                  <a:latin typeface="Times New Roman"/>
                  <a:cs typeface="Times New Roman"/>
                </a:rPr>
                <a:t>ol'Pope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is</a:t>
              </a:r>
              <a:r>
                <a:rPr lang="fr-FR" sz="1400" b="1" dirty="0">
                  <a:latin typeface="Times New Roman"/>
                  <a:cs typeface="Times New Roman"/>
                </a:rPr>
                <a:t> </a:t>
              </a:r>
              <a:r>
                <a:rPr lang="fr-FR" sz="1400" b="1" dirty="0" err="1">
                  <a:latin typeface="Times New Roman"/>
                  <a:cs typeface="Times New Roman"/>
                </a:rPr>
                <a:t>dead</a:t>
              </a:r>
              <a:r>
                <a:rPr lang="fr-FR" sz="1400" b="1" dirty="0">
                  <a:latin typeface="Times New Roman"/>
                  <a:cs typeface="Times New Roman"/>
                </a:rPr>
                <a:t>. 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9335" y="1002430"/>
              <a:ext cx="1319239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36093" y="1196386"/>
              <a:ext cx="1527426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533091" y="1222262"/>
              <a:ext cx="320245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67009" y="2487622"/>
              <a:ext cx="351601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61423" y="2487622"/>
              <a:ext cx="877921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29530" y="2701658"/>
              <a:ext cx="1319239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61423" y="3130498"/>
              <a:ext cx="555410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163520" y="3354371"/>
              <a:ext cx="1175824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302300" y="3992893"/>
              <a:ext cx="1303561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033436" y="5053644"/>
              <a:ext cx="425640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37356" y="5686323"/>
              <a:ext cx="1177444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98366" y="6543234"/>
              <a:ext cx="1081760" cy="172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24047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353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III</a:t>
            </a:r>
            <a:r>
              <a:rPr lang="fr-FR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.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Settling</a:t>
            </a:r>
            <a:r>
              <a:rPr lang="fr-FR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in the New World and </a:t>
            </a:r>
            <a:r>
              <a:rPr lang="fr-FR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funding</a:t>
            </a:r>
            <a:r>
              <a:rPr lang="fr-FR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 new </a:t>
            </a:r>
            <a:r>
              <a:rPr lang="fr-FR" sz="20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societies</a:t>
            </a:r>
            <a:r>
              <a:rPr lang="fr-FR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 : John Smith of Jamestown and the first American colonies </a:t>
            </a:r>
          </a:p>
        </p:txBody>
      </p:sp>
      <p:sp>
        <p:nvSpPr>
          <p:cNvPr id="4" name="Rectangle 3"/>
          <p:cNvSpPr/>
          <p:nvPr/>
        </p:nvSpPr>
        <p:spPr>
          <a:xfrm>
            <a:off x="3693743" y="1291348"/>
            <a:ext cx="2643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latin typeface="Times New Roman"/>
                <a:cs typeface="Times New Roman"/>
              </a:rPr>
              <a:t>John Smith, (</a:t>
            </a:r>
            <a:r>
              <a:rPr lang="fr-FR" sz="1200" b="1" dirty="0" err="1">
                <a:latin typeface="Times New Roman"/>
                <a:cs typeface="Times New Roman"/>
              </a:rPr>
              <a:t>baptized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January</a:t>
            </a:r>
            <a:r>
              <a:rPr lang="fr-FR" sz="1200" b="1" dirty="0">
                <a:latin typeface="Times New Roman"/>
                <a:cs typeface="Times New Roman"/>
              </a:rPr>
              <a:t> 6, 1580, Willoughby, Lincolnshire, </a:t>
            </a:r>
            <a:r>
              <a:rPr lang="fr-FR" sz="1200" b="1" dirty="0" err="1">
                <a:latin typeface="Times New Roman"/>
                <a:cs typeface="Times New Roman"/>
              </a:rPr>
              <a:t>England</a:t>
            </a:r>
            <a:r>
              <a:rPr lang="fr-FR" sz="1200" b="1" dirty="0">
                <a:latin typeface="Times New Roman"/>
                <a:cs typeface="Times New Roman"/>
              </a:rPr>
              <a:t>—</a:t>
            </a:r>
            <a:r>
              <a:rPr lang="fr-FR" sz="1200" b="1" dirty="0" err="1">
                <a:latin typeface="Times New Roman"/>
                <a:cs typeface="Times New Roman"/>
              </a:rPr>
              <a:t>died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June</a:t>
            </a:r>
            <a:r>
              <a:rPr lang="fr-FR" sz="1200" b="1" dirty="0">
                <a:latin typeface="Times New Roman"/>
                <a:cs typeface="Times New Roman"/>
              </a:rPr>
              <a:t> 21, 1631, London), English explorer and </a:t>
            </a:r>
            <a:r>
              <a:rPr lang="fr-FR" sz="1200" b="1" dirty="0" err="1">
                <a:latin typeface="Times New Roman"/>
                <a:cs typeface="Times New Roman"/>
              </a:rPr>
              <a:t>early</a:t>
            </a:r>
            <a:r>
              <a:rPr lang="fr-FR" sz="1200" b="1" dirty="0">
                <a:latin typeface="Times New Roman"/>
                <a:cs typeface="Times New Roman"/>
              </a:rPr>
              <a:t> leader of the Jamestown </a:t>
            </a:r>
            <a:r>
              <a:rPr lang="fr-FR" sz="1200" b="1" dirty="0" err="1">
                <a:latin typeface="Times New Roman"/>
                <a:cs typeface="Times New Roman"/>
              </a:rPr>
              <a:t>Colony</a:t>
            </a:r>
            <a:r>
              <a:rPr lang="fr-FR" sz="1200" b="1" dirty="0">
                <a:latin typeface="Times New Roman"/>
                <a:cs typeface="Times New Roman"/>
              </a:rPr>
              <a:t>, the first permanent English </a:t>
            </a:r>
            <a:r>
              <a:rPr lang="fr-FR" sz="1200" b="1" dirty="0" err="1">
                <a:latin typeface="Times New Roman"/>
                <a:cs typeface="Times New Roman"/>
              </a:rPr>
              <a:t>settlement</a:t>
            </a:r>
            <a:r>
              <a:rPr lang="fr-FR" sz="1200" b="1" dirty="0">
                <a:latin typeface="Times New Roman"/>
                <a:cs typeface="Times New Roman"/>
              </a:rPr>
              <a:t> in </a:t>
            </a:r>
            <a:r>
              <a:rPr lang="fr-FR" sz="1200" b="1" dirty="0" err="1">
                <a:latin typeface="Times New Roman"/>
                <a:cs typeface="Times New Roman"/>
              </a:rPr>
              <a:t>North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America</a:t>
            </a:r>
            <a:r>
              <a:rPr lang="fr-FR" sz="1200" b="1" dirty="0">
                <a:latin typeface="Times New Roman"/>
                <a:cs typeface="Times New Roman"/>
              </a:rPr>
              <a:t>. Smith </a:t>
            </a:r>
            <a:r>
              <a:rPr lang="fr-FR" sz="1200" b="1" dirty="0" err="1">
                <a:latin typeface="Times New Roman"/>
                <a:cs typeface="Times New Roman"/>
              </a:rPr>
              <a:t>played</a:t>
            </a:r>
            <a:r>
              <a:rPr lang="fr-FR" sz="1200" b="1" dirty="0">
                <a:latin typeface="Times New Roman"/>
                <a:cs typeface="Times New Roman"/>
              </a:rPr>
              <a:t> an </a:t>
            </a:r>
            <a:r>
              <a:rPr lang="fr-FR" sz="1200" b="1" dirty="0" err="1">
                <a:latin typeface="Times New Roman"/>
                <a:cs typeface="Times New Roman"/>
              </a:rPr>
              <a:t>equally</a:t>
            </a:r>
            <a:r>
              <a:rPr lang="fr-FR" sz="1200" b="1" dirty="0">
                <a:latin typeface="Times New Roman"/>
                <a:cs typeface="Times New Roman"/>
              </a:rPr>
              <a:t> important </a:t>
            </a:r>
            <a:r>
              <a:rPr lang="fr-FR" sz="1200" b="1" dirty="0" err="1">
                <a:latin typeface="Times New Roman"/>
                <a:cs typeface="Times New Roman"/>
              </a:rPr>
              <a:t>role</a:t>
            </a:r>
            <a:r>
              <a:rPr lang="fr-FR" sz="1200" b="1" dirty="0">
                <a:latin typeface="Times New Roman"/>
                <a:cs typeface="Times New Roman"/>
              </a:rPr>
              <a:t> as a </a:t>
            </a:r>
            <a:r>
              <a:rPr lang="fr-FR" sz="1200" b="1" dirty="0" err="1">
                <a:latin typeface="Times New Roman"/>
                <a:cs typeface="Times New Roman"/>
              </a:rPr>
              <a:t>cartographer</a:t>
            </a:r>
            <a:r>
              <a:rPr lang="fr-FR" sz="1200" b="1" dirty="0">
                <a:latin typeface="Times New Roman"/>
                <a:cs typeface="Times New Roman"/>
              </a:rPr>
              <a:t> and a </a:t>
            </a:r>
            <a:r>
              <a:rPr lang="fr-FR" sz="1200" b="1" dirty="0" err="1">
                <a:latin typeface="Times New Roman"/>
                <a:cs typeface="Times New Roman"/>
              </a:rPr>
              <a:t>prolific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writer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who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vividly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depicted</a:t>
            </a:r>
            <a:r>
              <a:rPr lang="fr-FR" sz="1200" b="1" dirty="0">
                <a:latin typeface="Times New Roman"/>
                <a:cs typeface="Times New Roman"/>
              </a:rPr>
              <a:t> the </a:t>
            </a:r>
            <a:r>
              <a:rPr lang="fr-FR" sz="1200" b="1" dirty="0" err="1">
                <a:latin typeface="Times New Roman"/>
                <a:cs typeface="Times New Roman"/>
              </a:rPr>
              <a:t>natural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abundance</a:t>
            </a:r>
            <a:r>
              <a:rPr lang="fr-FR" sz="1200" b="1" dirty="0">
                <a:latin typeface="Times New Roman"/>
                <a:cs typeface="Times New Roman"/>
              </a:rPr>
              <a:t> of the New World, </a:t>
            </a:r>
            <a:r>
              <a:rPr lang="fr-FR" sz="1200" b="1" dirty="0" err="1">
                <a:latin typeface="Times New Roman"/>
                <a:cs typeface="Times New Roman"/>
              </a:rPr>
              <a:t>whetting</a:t>
            </a:r>
            <a:r>
              <a:rPr lang="fr-FR" sz="1200" b="1" dirty="0">
                <a:latin typeface="Times New Roman"/>
                <a:cs typeface="Times New Roman"/>
              </a:rPr>
              <a:t> the </a:t>
            </a:r>
            <a:r>
              <a:rPr lang="fr-FR" sz="1200" b="1" dirty="0" err="1">
                <a:latin typeface="Times New Roman"/>
                <a:cs typeface="Times New Roman"/>
              </a:rPr>
              <a:t>colonizing</a:t>
            </a:r>
            <a:r>
              <a:rPr lang="fr-FR" sz="1200" b="1" dirty="0">
                <a:latin typeface="Times New Roman"/>
                <a:cs typeface="Times New Roman"/>
              </a:rPr>
              <a:t> </a:t>
            </a:r>
            <a:r>
              <a:rPr lang="fr-FR" sz="1200" b="1" dirty="0" err="1">
                <a:latin typeface="Times New Roman"/>
                <a:cs typeface="Times New Roman"/>
              </a:rPr>
              <a:t>appetite</a:t>
            </a:r>
            <a:r>
              <a:rPr lang="fr-FR" sz="1200" b="1" dirty="0">
                <a:latin typeface="Times New Roman"/>
                <a:cs typeface="Times New Roman"/>
              </a:rPr>
              <a:t> of prospective English </a:t>
            </a:r>
            <a:r>
              <a:rPr lang="fr-FR" sz="1200" b="1" dirty="0" err="1">
                <a:latin typeface="Times New Roman"/>
                <a:cs typeface="Times New Roman"/>
              </a:rPr>
              <a:t>settlers</a:t>
            </a:r>
            <a:r>
              <a:rPr lang="fr-FR" sz="1200" b="1" dirty="0" smtClean="0">
                <a:latin typeface="Times New Roman"/>
                <a:cs typeface="Times New Roman"/>
              </a:rPr>
              <a:t>.</a:t>
            </a:r>
          </a:p>
          <a:p>
            <a:pPr algn="r"/>
            <a:r>
              <a:rPr lang="fr-FR" sz="1000" b="1" dirty="0" err="1" smtClean="0">
                <a:latin typeface="Times New Roman"/>
                <a:cs typeface="Times New Roman"/>
              </a:rPr>
              <a:t>Encyclopaedia</a:t>
            </a:r>
            <a:r>
              <a:rPr lang="fr-FR" sz="1000" b="1" dirty="0" smtClean="0">
                <a:latin typeface="Times New Roman"/>
                <a:cs typeface="Times New Roman"/>
              </a:rPr>
              <a:t> </a:t>
            </a:r>
            <a:r>
              <a:rPr lang="fr-FR" sz="1000" b="1" dirty="0" err="1" smtClean="0">
                <a:latin typeface="Times New Roman"/>
                <a:cs typeface="Times New Roman"/>
              </a:rPr>
              <a:t>Britannica</a:t>
            </a:r>
            <a:endParaRPr lang="fr-FR" sz="1000" b="1" dirty="0">
              <a:latin typeface="Times New Roman"/>
              <a:cs typeface="Times New Roman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442" y="4206903"/>
            <a:ext cx="3429486" cy="2556526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0" y="740705"/>
            <a:ext cx="5053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8000"/>
                </a:solidFill>
                <a:latin typeface="Times New Roman"/>
                <a:cs typeface="Times New Roman"/>
              </a:rPr>
              <a:t>A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.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Sailing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through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the Atlantic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ocean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to Virginia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26" y="4117154"/>
            <a:ext cx="3994378" cy="2646275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3248" y="525145"/>
            <a:ext cx="2700679" cy="3553525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39" y="1651047"/>
            <a:ext cx="3540044" cy="2277428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3" name="ZoneTexte 2"/>
          <p:cNvSpPr txBox="1"/>
          <p:nvPr/>
        </p:nvSpPr>
        <p:spPr>
          <a:xfrm>
            <a:off x="86139" y="1156248"/>
            <a:ext cx="212109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fr-FR" sz="1400" b="1" dirty="0" err="1" smtClean="0">
                <a:latin typeface="Times New Roman"/>
                <a:cs typeface="Times New Roman"/>
              </a:rPr>
              <a:t>Chalk</a:t>
            </a:r>
            <a:r>
              <a:rPr lang="fr-FR" sz="1400" b="1" dirty="0" smtClean="0">
                <a:latin typeface="Times New Roman"/>
                <a:cs typeface="Times New Roman"/>
              </a:rPr>
              <a:t> and talk </a:t>
            </a:r>
            <a:r>
              <a:rPr lang="fr-FR" sz="1400" b="1" dirty="0" err="1" smtClean="0">
                <a:latin typeface="Times New Roman"/>
                <a:cs typeface="Times New Roman"/>
              </a:rPr>
              <a:t>lesson</a:t>
            </a:r>
            <a:endParaRPr lang="fr-FR" sz="1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8760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8186"/>
            <a:ext cx="5053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8000"/>
                </a:solidFill>
                <a:latin typeface="Times New Roman"/>
                <a:cs typeface="Times New Roman"/>
              </a:rPr>
              <a:t>B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.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Funding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the first American colonies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37167" y="144754"/>
            <a:ext cx="4283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latin typeface="Times New Roman"/>
                <a:cs typeface="Times New Roman"/>
              </a:rPr>
              <a:t>Doc 2. John </a:t>
            </a:r>
            <a:r>
              <a:rPr lang="fr-FR" sz="1400" b="1" dirty="0" err="1">
                <a:latin typeface="Times New Roman"/>
                <a:cs typeface="Times New Roman"/>
              </a:rPr>
              <a:t>Smith's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map</a:t>
            </a:r>
            <a:r>
              <a:rPr lang="fr-FR" sz="1400" b="1" dirty="0">
                <a:latin typeface="Times New Roman"/>
                <a:cs typeface="Times New Roman"/>
              </a:rPr>
              <a:t> of Virginia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originally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printed</a:t>
            </a:r>
            <a:r>
              <a:rPr lang="fr-FR" sz="1400" b="1" dirty="0">
                <a:latin typeface="Times New Roman"/>
                <a:cs typeface="Times New Roman"/>
              </a:rPr>
              <a:t> in 1612. </a:t>
            </a:r>
            <a:r>
              <a:rPr lang="fr-FR" sz="1400" b="1" dirty="0" smtClean="0">
                <a:latin typeface="Times New Roman"/>
                <a:cs typeface="Times New Roman"/>
              </a:rPr>
              <a:t>(</a:t>
            </a:r>
            <a:r>
              <a:rPr lang="fr-FR" sz="1400" b="1" dirty="0">
                <a:latin typeface="Times New Roman"/>
                <a:cs typeface="Times New Roman"/>
              </a:rPr>
              <a:t>Image </a:t>
            </a:r>
            <a:r>
              <a:rPr lang="fr-FR" sz="1400" b="1" dirty="0" err="1">
                <a:latin typeface="Times New Roman"/>
                <a:cs typeface="Times New Roman"/>
              </a:rPr>
              <a:t>credit</a:t>
            </a:r>
            <a:r>
              <a:rPr lang="fr-FR" sz="1400" b="1" dirty="0">
                <a:latin typeface="Times New Roman"/>
                <a:cs typeface="Times New Roman"/>
              </a:rPr>
              <a:t>: Public </a:t>
            </a:r>
            <a:r>
              <a:rPr lang="fr-FR" sz="1400" b="1" dirty="0" err="1">
                <a:latin typeface="Times New Roman"/>
                <a:cs typeface="Times New Roman"/>
              </a:rPr>
              <a:t>domain</a:t>
            </a:r>
            <a:r>
              <a:rPr lang="fr-FR" sz="1400" b="1" dirty="0">
                <a:latin typeface="Times New Roman"/>
                <a:cs typeface="Times New Roman"/>
              </a:rPr>
              <a:t>.)</a:t>
            </a:r>
          </a:p>
        </p:txBody>
      </p:sp>
      <p:sp>
        <p:nvSpPr>
          <p:cNvPr id="5" name="Rectangle 4"/>
          <p:cNvSpPr/>
          <p:nvPr/>
        </p:nvSpPr>
        <p:spPr>
          <a:xfrm>
            <a:off x="21953" y="482906"/>
            <a:ext cx="4517953" cy="5539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u="sng" dirty="0" smtClean="0">
                <a:latin typeface="Times New Roman"/>
                <a:cs typeface="Times New Roman"/>
              </a:rPr>
              <a:t>Doc 1. John Smith in Jamestown</a:t>
            </a:r>
          </a:p>
          <a:p>
            <a:pPr algn="just"/>
            <a:endParaRPr lang="fr-FR" sz="1400" b="1" dirty="0">
              <a:latin typeface="Times New Roman"/>
              <a:cs typeface="Times New Roman"/>
            </a:endParaRPr>
          </a:p>
          <a:p>
            <a:pPr algn="just"/>
            <a:r>
              <a:rPr lang="fr-FR" sz="1400" b="1" dirty="0" err="1" smtClean="0">
                <a:latin typeface="Times New Roman"/>
                <a:cs typeface="Times New Roman"/>
              </a:rPr>
              <a:t>With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>
                <a:latin typeface="Times New Roman"/>
                <a:cs typeface="Times New Roman"/>
              </a:rPr>
              <a:t>the </a:t>
            </a:r>
            <a:r>
              <a:rPr lang="fr-FR" sz="1400" b="1" dirty="0" err="1">
                <a:latin typeface="Times New Roman"/>
                <a:cs typeface="Times New Roman"/>
              </a:rPr>
              <a:t>arrival</a:t>
            </a:r>
            <a:r>
              <a:rPr lang="fr-FR" sz="1400" b="1" dirty="0">
                <a:latin typeface="Times New Roman"/>
                <a:cs typeface="Times New Roman"/>
              </a:rPr>
              <a:t> of new </a:t>
            </a:r>
            <a:r>
              <a:rPr lang="fr-FR" sz="1400" b="1" dirty="0" err="1">
                <a:latin typeface="Times New Roman"/>
                <a:cs typeface="Times New Roman"/>
              </a:rPr>
              <a:t>settlers</a:t>
            </a:r>
            <a:r>
              <a:rPr lang="fr-FR" sz="1400" b="1" dirty="0">
                <a:latin typeface="Times New Roman"/>
                <a:cs typeface="Times New Roman"/>
              </a:rPr>
              <a:t> and the help </a:t>
            </a:r>
            <a:r>
              <a:rPr lang="fr-FR" sz="1400" b="1" dirty="0" err="1">
                <a:latin typeface="Times New Roman"/>
                <a:cs typeface="Times New Roman"/>
              </a:rPr>
              <a:t>from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Powhatans</a:t>
            </a:r>
            <a:r>
              <a:rPr lang="fr-FR" sz="1400" b="1" dirty="0">
                <a:latin typeface="Times New Roman"/>
                <a:cs typeface="Times New Roman"/>
              </a:rPr>
              <a:t>, the situation </a:t>
            </a:r>
            <a:r>
              <a:rPr lang="fr-FR" sz="1400" b="1" dirty="0" err="1">
                <a:latin typeface="Times New Roman"/>
                <a:cs typeface="Times New Roman"/>
              </a:rPr>
              <a:t>at</a:t>
            </a:r>
            <a:r>
              <a:rPr lang="fr-FR" sz="1400" b="1" dirty="0">
                <a:latin typeface="Times New Roman"/>
                <a:cs typeface="Times New Roman"/>
              </a:rPr>
              <a:t> Jamestown </a:t>
            </a:r>
            <a:r>
              <a:rPr lang="fr-FR" sz="1400" b="1" dirty="0" err="1">
                <a:latin typeface="Times New Roman"/>
                <a:cs typeface="Times New Roman"/>
              </a:rPr>
              <a:t>began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slowly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improve</a:t>
            </a:r>
            <a:r>
              <a:rPr lang="fr-FR" sz="1400" b="1" dirty="0">
                <a:latin typeface="Times New Roman"/>
                <a:cs typeface="Times New Roman"/>
              </a:rPr>
              <a:t>. </a:t>
            </a:r>
            <a:r>
              <a:rPr lang="fr-FR" sz="1400" b="1" dirty="0" err="1">
                <a:latin typeface="Times New Roman"/>
                <a:cs typeface="Times New Roman"/>
              </a:rPr>
              <a:t>At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this</a:t>
            </a:r>
            <a:r>
              <a:rPr lang="fr-FR" sz="1400" b="1" dirty="0">
                <a:latin typeface="Times New Roman"/>
                <a:cs typeface="Times New Roman"/>
              </a:rPr>
              <a:t> point, the Virginia </a:t>
            </a:r>
            <a:r>
              <a:rPr lang="fr-FR" sz="1400" b="1" dirty="0" err="1">
                <a:latin typeface="Times New Roman"/>
                <a:cs typeface="Times New Roman"/>
              </a:rPr>
              <a:t>Company</a:t>
            </a:r>
            <a:r>
              <a:rPr lang="fr-FR" sz="1400" b="1" dirty="0">
                <a:latin typeface="Times New Roman"/>
                <a:cs typeface="Times New Roman"/>
              </a:rPr>
              <a:t> sent Smith to explore the Chesapeake in </a:t>
            </a:r>
            <a:r>
              <a:rPr lang="fr-FR" sz="1400" b="1" dirty="0" err="1">
                <a:latin typeface="Times New Roman"/>
                <a:cs typeface="Times New Roman"/>
              </a:rPr>
              <a:t>search</a:t>
            </a:r>
            <a:r>
              <a:rPr lang="fr-FR" sz="1400" b="1" dirty="0">
                <a:latin typeface="Times New Roman"/>
                <a:cs typeface="Times New Roman"/>
              </a:rPr>
              <a:t> of gold and a passage to the Pacific </a:t>
            </a:r>
            <a:r>
              <a:rPr lang="fr-FR" sz="1400" b="1" dirty="0" err="1">
                <a:latin typeface="Times New Roman"/>
                <a:cs typeface="Times New Roman"/>
              </a:rPr>
              <a:t>Ocean</a:t>
            </a:r>
            <a:r>
              <a:rPr lang="fr-FR" sz="1400" b="1" dirty="0">
                <a:latin typeface="Times New Roman"/>
                <a:cs typeface="Times New Roman"/>
              </a:rPr>
              <a:t>. Smith </a:t>
            </a:r>
            <a:r>
              <a:rPr lang="fr-FR" sz="1400" b="1" dirty="0" err="1">
                <a:latin typeface="Times New Roman"/>
                <a:cs typeface="Times New Roman"/>
              </a:rPr>
              <a:t>embarked</a:t>
            </a:r>
            <a:r>
              <a:rPr lang="fr-FR" sz="1400" b="1" dirty="0">
                <a:latin typeface="Times New Roman"/>
                <a:cs typeface="Times New Roman"/>
              </a:rPr>
              <a:t> on </a:t>
            </a:r>
            <a:r>
              <a:rPr lang="fr-FR" sz="1400" b="1" dirty="0" err="1">
                <a:latin typeface="Times New Roman"/>
                <a:cs typeface="Times New Roman"/>
              </a:rPr>
              <a:t>two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lengthy</a:t>
            </a:r>
            <a:r>
              <a:rPr lang="fr-FR" sz="1400" b="1" dirty="0">
                <a:latin typeface="Times New Roman"/>
                <a:cs typeface="Times New Roman"/>
              </a:rPr>
              <a:t> voyages, </a:t>
            </a:r>
            <a:r>
              <a:rPr lang="fr-FR" sz="1400" b="1" dirty="0" err="1">
                <a:latin typeface="Times New Roman"/>
                <a:cs typeface="Times New Roman"/>
              </a:rPr>
              <a:t>investigating</a:t>
            </a:r>
            <a:r>
              <a:rPr lang="fr-FR" sz="1400" b="1" dirty="0">
                <a:latin typeface="Times New Roman"/>
                <a:cs typeface="Times New Roman"/>
              </a:rPr>
              <a:t> 2,500 miles of </a:t>
            </a:r>
            <a:r>
              <a:rPr lang="fr-FR" sz="1400" b="1" dirty="0" err="1">
                <a:latin typeface="Times New Roman"/>
                <a:cs typeface="Times New Roman"/>
              </a:rPr>
              <a:t>territory</a:t>
            </a:r>
            <a:r>
              <a:rPr lang="fr-FR" sz="1400" b="1" dirty="0">
                <a:latin typeface="Times New Roman"/>
                <a:cs typeface="Times New Roman"/>
              </a:rPr>
              <a:t>. He </a:t>
            </a:r>
            <a:r>
              <a:rPr lang="fr-FR" sz="1400" b="1" dirty="0" err="1">
                <a:latin typeface="Times New Roman"/>
                <a:cs typeface="Times New Roman"/>
              </a:rPr>
              <a:t>did</a:t>
            </a:r>
            <a:r>
              <a:rPr lang="fr-FR" sz="1400" b="1" dirty="0">
                <a:latin typeface="Times New Roman"/>
                <a:cs typeface="Times New Roman"/>
              </a:rPr>
              <a:t> not </a:t>
            </a:r>
            <a:r>
              <a:rPr lang="fr-FR" sz="1400" b="1" dirty="0" err="1">
                <a:latin typeface="Times New Roman"/>
                <a:cs typeface="Times New Roman"/>
              </a:rPr>
              <a:t>find</a:t>
            </a:r>
            <a:r>
              <a:rPr lang="fr-FR" sz="1400" b="1" dirty="0">
                <a:latin typeface="Times New Roman"/>
                <a:cs typeface="Times New Roman"/>
              </a:rPr>
              <a:t> gold or a route </a:t>
            </a:r>
            <a:r>
              <a:rPr lang="fr-FR" sz="1400" b="1" dirty="0" err="1">
                <a:latin typeface="Times New Roman"/>
                <a:cs typeface="Times New Roman"/>
              </a:rPr>
              <a:t>west</a:t>
            </a:r>
            <a:r>
              <a:rPr lang="fr-FR" sz="1400" b="1" dirty="0">
                <a:latin typeface="Times New Roman"/>
                <a:cs typeface="Times New Roman"/>
              </a:rPr>
              <a:t>, but </a:t>
            </a:r>
            <a:r>
              <a:rPr lang="fr-FR" sz="1400" b="1" dirty="0" err="1">
                <a:latin typeface="Times New Roman"/>
                <a:cs typeface="Times New Roman"/>
              </a:rPr>
              <a:t>he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did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acquire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food</a:t>
            </a:r>
            <a:r>
              <a:rPr lang="fr-FR" sz="1400" b="1" dirty="0">
                <a:latin typeface="Times New Roman"/>
                <a:cs typeface="Times New Roman"/>
              </a:rPr>
              <a:t> for the </a:t>
            </a:r>
            <a:r>
              <a:rPr lang="fr-FR" sz="1400" b="1" dirty="0" err="1">
                <a:latin typeface="Times New Roman"/>
                <a:cs typeface="Times New Roman"/>
              </a:rPr>
              <a:t>colonists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learned</a:t>
            </a:r>
            <a:r>
              <a:rPr lang="fr-FR" sz="1400" b="1" dirty="0">
                <a:latin typeface="Times New Roman"/>
                <a:cs typeface="Times New Roman"/>
              </a:rPr>
              <a:t> about the natives and </a:t>
            </a:r>
            <a:r>
              <a:rPr lang="fr-FR" sz="1400" b="1" dirty="0" err="1">
                <a:latin typeface="Times New Roman"/>
                <a:cs typeface="Times New Roman"/>
              </a:rPr>
              <a:t>created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highly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accurate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maps</a:t>
            </a:r>
            <a:r>
              <a:rPr lang="fr-FR" sz="1400" b="1" dirty="0">
                <a:latin typeface="Times New Roman"/>
                <a:cs typeface="Times New Roman"/>
              </a:rPr>
              <a:t> of the area. </a:t>
            </a:r>
            <a:r>
              <a:rPr lang="fr-FR" sz="1400" b="1" dirty="0" err="1">
                <a:latin typeface="Times New Roman"/>
                <a:cs typeface="Times New Roman"/>
              </a:rPr>
              <a:t>These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maps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became</a:t>
            </a:r>
            <a:r>
              <a:rPr lang="fr-FR" sz="1400" b="1" dirty="0">
                <a:latin typeface="Times New Roman"/>
                <a:cs typeface="Times New Roman"/>
              </a:rPr>
              <a:t> one of </a:t>
            </a:r>
            <a:r>
              <a:rPr lang="fr-FR" sz="1400" b="1" dirty="0" err="1">
                <a:latin typeface="Times New Roman"/>
                <a:cs typeface="Times New Roman"/>
              </a:rPr>
              <a:t>Smith’s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greatest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accomplishments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were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used</a:t>
            </a:r>
            <a:r>
              <a:rPr lang="fr-FR" sz="1400" b="1" dirty="0">
                <a:latin typeface="Times New Roman"/>
                <a:cs typeface="Times New Roman"/>
              </a:rPr>
              <a:t> by future </a:t>
            </a:r>
            <a:r>
              <a:rPr lang="fr-FR" sz="1400" b="1" dirty="0" err="1">
                <a:latin typeface="Times New Roman"/>
                <a:cs typeface="Times New Roman"/>
              </a:rPr>
              <a:t>explorers</a:t>
            </a:r>
            <a:r>
              <a:rPr lang="fr-FR" sz="1400" b="1" dirty="0" smtClean="0">
                <a:latin typeface="Times New Roman"/>
                <a:cs typeface="Times New Roman"/>
              </a:rPr>
              <a:t>. (</a:t>
            </a:r>
            <a:r>
              <a:rPr lang="mr-IN" sz="1400" b="1" dirty="0" smtClean="0">
                <a:latin typeface="Times New Roman"/>
                <a:cs typeface="Times New Roman"/>
              </a:rPr>
              <a:t>…</a:t>
            </a:r>
            <a:r>
              <a:rPr lang="fr-FR" sz="1400" b="1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r>
              <a:rPr lang="fr-FR" sz="1400" b="1" dirty="0" err="1">
                <a:latin typeface="Times New Roman"/>
                <a:cs typeface="Times New Roman"/>
              </a:rPr>
              <a:t>Nevertheless</a:t>
            </a:r>
            <a:r>
              <a:rPr lang="fr-FR" sz="1400" b="1" dirty="0">
                <a:latin typeface="Times New Roman"/>
                <a:cs typeface="Times New Roman"/>
              </a:rPr>
              <a:t>, in </a:t>
            </a:r>
            <a:r>
              <a:rPr lang="fr-FR" sz="1400" b="1" dirty="0" err="1">
                <a:latin typeface="Times New Roman"/>
                <a:cs typeface="Times New Roman"/>
              </a:rPr>
              <a:t>September</a:t>
            </a:r>
            <a:r>
              <a:rPr lang="fr-FR" sz="1400" b="1" dirty="0">
                <a:latin typeface="Times New Roman"/>
                <a:cs typeface="Times New Roman"/>
              </a:rPr>
              <a:t> 1608, Smith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elected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president</a:t>
            </a:r>
            <a:r>
              <a:rPr lang="fr-FR" sz="1400" b="1" dirty="0">
                <a:latin typeface="Times New Roman"/>
                <a:cs typeface="Times New Roman"/>
              </a:rPr>
              <a:t> of the </a:t>
            </a:r>
            <a:r>
              <a:rPr lang="fr-FR" sz="1400" b="1" dirty="0" err="1">
                <a:latin typeface="Times New Roman"/>
                <a:cs typeface="Times New Roman"/>
              </a:rPr>
              <a:t>colony</a:t>
            </a:r>
            <a:r>
              <a:rPr lang="fr-FR" sz="1400" b="1" dirty="0">
                <a:latin typeface="Times New Roman"/>
                <a:cs typeface="Times New Roman"/>
              </a:rPr>
              <a:t>. </a:t>
            </a:r>
            <a:r>
              <a:rPr lang="fr-FR" sz="1400" b="1" dirty="0" smtClean="0">
                <a:latin typeface="Times New Roman"/>
                <a:cs typeface="Times New Roman"/>
              </a:rPr>
              <a:t>(</a:t>
            </a:r>
            <a:r>
              <a:rPr lang="mr-IN" sz="1400" b="1" dirty="0" smtClean="0">
                <a:latin typeface="Times New Roman"/>
                <a:cs typeface="Times New Roman"/>
              </a:rPr>
              <a:t>…</a:t>
            </a:r>
            <a:r>
              <a:rPr lang="fr-FR" sz="1400" b="1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r>
              <a:rPr lang="fr-FR" sz="1400" b="1" dirty="0" smtClean="0">
                <a:latin typeface="Times New Roman"/>
                <a:cs typeface="Times New Roman"/>
              </a:rPr>
              <a:t>Virginia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experiencing</a:t>
            </a:r>
            <a:r>
              <a:rPr lang="fr-FR" sz="1400" b="1" dirty="0">
                <a:latin typeface="Times New Roman"/>
                <a:cs typeface="Times New Roman"/>
              </a:rPr>
              <a:t> a </a:t>
            </a:r>
            <a:r>
              <a:rPr lang="fr-FR" sz="1400" b="1" dirty="0" err="1">
                <a:latin typeface="Times New Roman"/>
                <a:cs typeface="Times New Roman"/>
              </a:rPr>
              <a:t>severe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drought</a:t>
            </a:r>
            <a:r>
              <a:rPr lang="fr-FR" sz="1400" b="1" dirty="0">
                <a:latin typeface="Times New Roman"/>
                <a:cs typeface="Times New Roman"/>
              </a:rPr>
              <a:t>. The </a:t>
            </a:r>
            <a:r>
              <a:rPr lang="fr-FR" sz="1400" b="1" dirty="0" err="1">
                <a:latin typeface="Times New Roman"/>
                <a:cs typeface="Times New Roman"/>
              </a:rPr>
              <a:t>Powhatan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community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also</a:t>
            </a:r>
            <a:r>
              <a:rPr lang="fr-FR" sz="1400" b="1" dirty="0">
                <a:latin typeface="Times New Roman"/>
                <a:cs typeface="Times New Roman"/>
              </a:rPr>
              <a:t> short on </a:t>
            </a:r>
            <a:r>
              <a:rPr lang="fr-FR" sz="1400" b="1" dirty="0" err="1">
                <a:latin typeface="Times New Roman"/>
                <a:cs typeface="Times New Roman"/>
              </a:rPr>
              <a:t>food</a:t>
            </a:r>
            <a:r>
              <a:rPr lang="fr-FR" sz="1400" b="1" dirty="0">
                <a:latin typeface="Times New Roman"/>
                <a:cs typeface="Times New Roman"/>
              </a:rPr>
              <a:t>, and </a:t>
            </a:r>
            <a:r>
              <a:rPr lang="fr-FR" sz="1400" b="1" dirty="0" err="1">
                <a:latin typeface="Times New Roman"/>
                <a:cs typeface="Times New Roman"/>
              </a:rPr>
              <a:t>therefore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refused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share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with</a:t>
            </a:r>
            <a:r>
              <a:rPr lang="fr-FR" sz="1400" b="1" dirty="0">
                <a:latin typeface="Times New Roman"/>
                <a:cs typeface="Times New Roman"/>
              </a:rPr>
              <a:t> the English for a time. Smith </a:t>
            </a:r>
            <a:r>
              <a:rPr lang="fr-FR" sz="1400" b="1" dirty="0" err="1">
                <a:latin typeface="Times New Roman"/>
                <a:cs typeface="Times New Roman"/>
              </a:rPr>
              <a:t>responded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this</a:t>
            </a:r>
            <a:r>
              <a:rPr lang="fr-FR" sz="1400" b="1" dirty="0">
                <a:latin typeface="Times New Roman"/>
                <a:cs typeface="Times New Roman"/>
              </a:rPr>
              <a:t> situation </a:t>
            </a:r>
            <a:r>
              <a:rPr lang="fr-FR" sz="1400" b="1" dirty="0" err="1">
                <a:latin typeface="Times New Roman"/>
                <a:cs typeface="Times New Roman"/>
              </a:rPr>
              <a:t>with</a:t>
            </a:r>
            <a:r>
              <a:rPr lang="fr-FR" sz="1400" b="1" dirty="0">
                <a:latin typeface="Times New Roman"/>
                <a:cs typeface="Times New Roman"/>
              </a:rPr>
              <a:t> violence, </a:t>
            </a:r>
            <a:r>
              <a:rPr lang="fr-FR" sz="1400" b="1" dirty="0" err="1">
                <a:latin typeface="Times New Roman"/>
                <a:cs typeface="Times New Roman"/>
              </a:rPr>
              <a:t>burning</a:t>
            </a:r>
            <a:r>
              <a:rPr lang="fr-FR" sz="1400" b="1" dirty="0">
                <a:latin typeface="Times New Roman"/>
                <a:cs typeface="Times New Roman"/>
              </a:rPr>
              <a:t> villages, </a:t>
            </a:r>
            <a:r>
              <a:rPr lang="fr-FR" sz="1400" b="1" dirty="0" err="1">
                <a:latin typeface="Times New Roman"/>
                <a:cs typeface="Times New Roman"/>
              </a:rPr>
              <a:t>stealing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food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imprisoning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beating</a:t>
            </a:r>
            <a:r>
              <a:rPr lang="fr-FR" sz="1400" b="1" dirty="0">
                <a:latin typeface="Times New Roman"/>
                <a:cs typeface="Times New Roman"/>
              </a:rPr>
              <a:t>, and forcing the natives </a:t>
            </a:r>
            <a:r>
              <a:rPr lang="fr-FR" sz="1400" b="1" dirty="0" err="1">
                <a:latin typeface="Times New Roman"/>
                <a:cs typeface="Times New Roman"/>
              </a:rPr>
              <a:t>into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labor</a:t>
            </a:r>
            <a:r>
              <a:rPr lang="fr-FR" sz="1400" b="1" dirty="0">
                <a:latin typeface="Times New Roman"/>
                <a:cs typeface="Times New Roman"/>
              </a:rPr>
              <a:t>. This violent </a:t>
            </a:r>
            <a:r>
              <a:rPr lang="fr-FR" sz="1400" b="1" dirty="0" err="1">
                <a:latin typeface="Times New Roman"/>
                <a:cs typeface="Times New Roman"/>
              </a:rPr>
              <a:t>approach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caused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further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problems</a:t>
            </a:r>
            <a:r>
              <a:rPr lang="fr-FR" sz="1400" b="1" dirty="0">
                <a:latin typeface="Times New Roman"/>
                <a:cs typeface="Times New Roman"/>
              </a:rPr>
              <a:t> for Smith, </a:t>
            </a:r>
            <a:r>
              <a:rPr lang="fr-FR" sz="1400" b="1" dirty="0" err="1">
                <a:latin typeface="Times New Roman"/>
                <a:cs typeface="Times New Roman"/>
              </a:rPr>
              <a:t>since</a:t>
            </a:r>
            <a:r>
              <a:rPr lang="fr-FR" sz="1400" b="1" dirty="0">
                <a:latin typeface="Times New Roman"/>
                <a:cs typeface="Times New Roman"/>
              </a:rPr>
              <a:t> Virginia </a:t>
            </a:r>
            <a:r>
              <a:rPr lang="fr-FR" sz="1400" b="1" dirty="0" err="1">
                <a:latin typeface="Times New Roman"/>
                <a:cs typeface="Times New Roman"/>
              </a:rPr>
              <a:t>Company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officials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other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colony</a:t>
            </a:r>
            <a:r>
              <a:rPr lang="fr-FR" sz="1400" b="1" dirty="0">
                <a:latin typeface="Times New Roman"/>
                <a:cs typeface="Times New Roman"/>
              </a:rPr>
              <a:t> leaders </a:t>
            </a:r>
            <a:r>
              <a:rPr lang="fr-FR" sz="1400" b="1" dirty="0" err="1">
                <a:latin typeface="Times New Roman"/>
                <a:cs typeface="Times New Roman"/>
              </a:rPr>
              <a:t>wanted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convert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Indians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Christianity</a:t>
            </a:r>
            <a:r>
              <a:rPr lang="fr-FR" sz="1400" b="1" dirty="0" smtClean="0">
                <a:latin typeface="Times New Roman"/>
                <a:cs typeface="Times New Roman"/>
              </a:rPr>
              <a:t>.</a:t>
            </a:r>
            <a:endParaRPr lang="fr-FR" sz="1400" b="1" dirty="0">
              <a:latin typeface="Times New Roman"/>
              <a:cs typeface="Times New Roman"/>
            </a:endParaRPr>
          </a:p>
          <a:p>
            <a:pPr algn="r"/>
            <a:r>
              <a:rPr lang="fr-FR" sz="1200" dirty="0" smtClean="0">
                <a:latin typeface="Times New Roman"/>
                <a:cs typeface="Times New Roman"/>
                <a:hlinkClick r:id="rId3"/>
              </a:rPr>
              <a:t>www.livescience.com</a:t>
            </a:r>
            <a:r>
              <a:rPr lang="fr-FR" sz="1200" dirty="0" smtClean="0">
                <a:latin typeface="Times New Roman"/>
                <a:cs typeface="Times New Roman"/>
              </a:rPr>
              <a:t> </a:t>
            </a:r>
            <a:endParaRPr lang="fr-FR" sz="1200" dirty="0">
              <a:latin typeface="Times New Roman"/>
              <a:cs typeface="Times New Roman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796631" y="5147300"/>
            <a:ext cx="428319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fr-FR" sz="1400" b="1" dirty="0" smtClean="0">
                <a:latin typeface="Times New Roman"/>
                <a:cs typeface="Times New Roman"/>
              </a:rPr>
              <a:t>QUESTIONS</a:t>
            </a:r>
          </a:p>
          <a:p>
            <a:pPr marL="342900" indent="-342900" algn="just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Why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was</a:t>
            </a:r>
            <a:r>
              <a:rPr lang="fr-FR" sz="1400" b="1" dirty="0" smtClean="0">
                <a:latin typeface="Times New Roman"/>
                <a:cs typeface="Times New Roman"/>
              </a:rPr>
              <a:t> John Smith sent to explore new </a:t>
            </a:r>
            <a:r>
              <a:rPr lang="fr-FR" sz="1400" b="1" dirty="0" err="1" smtClean="0">
                <a:latin typeface="Times New Roman"/>
                <a:cs typeface="Times New Roman"/>
              </a:rPr>
              <a:t>territories</a:t>
            </a:r>
            <a:r>
              <a:rPr lang="fr-FR" sz="1400" b="1" dirty="0" smtClean="0">
                <a:latin typeface="Times New Roman"/>
                <a:cs typeface="Times New Roman"/>
              </a:rPr>
              <a:t>?</a:t>
            </a:r>
          </a:p>
          <a:p>
            <a:pPr marL="342900" indent="-342900" algn="just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Were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these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exploring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travels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successful</a:t>
            </a:r>
            <a:r>
              <a:rPr lang="fr-FR" sz="1400" b="1" dirty="0" smtClean="0">
                <a:latin typeface="Times New Roman"/>
                <a:cs typeface="Times New Roman"/>
              </a:rPr>
              <a:t>?</a:t>
            </a:r>
          </a:p>
          <a:p>
            <a:pPr marL="342900" indent="-342900" algn="just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Describe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their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relationships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with</a:t>
            </a:r>
            <a:r>
              <a:rPr lang="fr-FR" sz="1400" b="1" dirty="0" smtClean="0">
                <a:latin typeface="Times New Roman"/>
                <a:cs typeface="Times New Roman"/>
              </a:rPr>
              <a:t> the natives.</a:t>
            </a:r>
          </a:p>
          <a:p>
            <a:pPr marL="342900" indent="-342900" algn="just">
              <a:buAutoNum type="arabicPeriod"/>
            </a:pPr>
            <a:endParaRPr lang="fr-FR" sz="1400" b="1" dirty="0">
              <a:latin typeface="Times New Roman"/>
              <a:cs typeface="Times New Roman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418" y="990093"/>
            <a:ext cx="4604094" cy="3749374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3270270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1162" y="4175048"/>
            <a:ext cx="8829265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u="sng" dirty="0" smtClean="0">
                <a:latin typeface="Times New Roman"/>
                <a:cs typeface="Times New Roman"/>
              </a:rPr>
              <a:t>Doc 2. The first </a:t>
            </a:r>
            <a:r>
              <a:rPr lang="fr-FR" sz="1400" b="1" u="sng" dirty="0" err="1" smtClean="0">
                <a:latin typeface="Times New Roman"/>
                <a:cs typeface="Times New Roman"/>
              </a:rPr>
              <a:t>legislative</a:t>
            </a:r>
            <a:r>
              <a:rPr lang="fr-FR" sz="1400" b="1" u="sng" dirty="0" smtClean="0">
                <a:latin typeface="Times New Roman"/>
                <a:cs typeface="Times New Roman"/>
              </a:rPr>
              <a:t> </a:t>
            </a:r>
            <a:r>
              <a:rPr lang="fr-FR" sz="1400" b="1" u="sng" dirty="0" err="1" smtClean="0">
                <a:latin typeface="Times New Roman"/>
                <a:cs typeface="Times New Roman"/>
              </a:rPr>
              <a:t>assembly</a:t>
            </a:r>
            <a:r>
              <a:rPr lang="fr-FR" sz="1400" b="1" u="sng" dirty="0" smtClean="0">
                <a:latin typeface="Times New Roman"/>
                <a:cs typeface="Times New Roman"/>
              </a:rPr>
              <a:t> on the American continent</a:t>
            </a:r>
          </a:p>
          <a:p>
            <a:pPr algn="just"/>
            <a:r>
              <a:rPr lang="fr-FR" sz="1400" b="1" dirty="0" smtClean="0">
                <a:latin typeface="Times New Roman"/>
                <a:cs typeface="Times New Roman"/>
              </a:rPr>
              <a:t>« </a:t>
            </a:r>
            <a:r>
              <a:rPr lang="fr-FR" sz="1400" b="1" dirty="0" err="1" smtClean="0">
                <a:latin typeface="Times New Roman"/>
                <a:cs typeface="Times New Roman"/>
              </a:rPr>
              <a:t>Indeed</a:t>
            </a:r>
            <a:r>
              <a:rPr lang="fr-FR" sz="1400" b="1" dirty="0">
                <a:latin typeface="Times New Roman"/>
                <a:cs typeface="Times New Roman"/>
              </a:rPr>
              <a:t>, one of the major </a:t>
            </a:r>
            <a:r>
              <a:rPr lang="fr-FR" sz="1400" b="1" dirty="0" err="1">
                <a:latin typeface="Times New Roman"/>
                <a:cs typeface="Times New Roman"/>
              </a:rPr>
              <a:t>grievances</a:t>
            </a:r>
            <a:r>
              <a:rPr lang="fr-FR" sz="1400" b="1" dirty="0">
                <a:latin typeface="Times New Roman"/>
                <a:cs typeface="Times New Roman"/>
              </a:rPr>
              <a:t> of </a:t>
            </a:r>
            <a:r>
              <a:rPr lang="fr-FR" sz="1400" b="1" dirty="0" err="1">
                <a:latin typeface="Times New Roman"/>
                <a:cs typeface="Times New Roman"/>
              </a:rPr>
              <a:t>our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ancestors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at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dawn</a:t>
            </a:r>
            <a:r>
              <a:rPr lang="fr-FR" sz="1400" b="1" dirty="0">
                <a:latin typeface="Times New Roman"/>
                <a:cs typeface="Times New Roman"/>
              </a:rPr>
              <a:t> of the </a:t>
            </a:r>
            <a:r>
              <a:rPr lang="fr-FR" sz="1400" b="1" dirty="0" err="1">
                <a:latin typeface="Times New Roman"/>
                <a:cs typeface="Times New Roman"/>
              </a:rPr>
              <a:t>Revolution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that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England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failed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grant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colonists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same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rights</a:t>
            </a:r>
            <a:r>
              <a:rPr lang="fr-FR" sz="1400" b="1" dirty="0">
                <a:latin typeface="Times New Roman"/>
                <a:cs typeface="Times New Roman"/>
              </a:rPr>
              <a:t> as </a:t>
            </a:r>
            <a:r>
              <a:rPr lang="fr-FR" sz="1400" b="1" dirty="0" err="1">
                <a:latin typeface="Times New Roman"/>
                <a:cs typeface="Times New Roman"/>
              </a:rPr>
              <a:t>those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enjoyed</a:t>
            </a:r>
            <a:r>
              <a:rPr lang="fr-FR" sz="1400" b="1" dirty="0">
                <a:latin typeface="Times New Roman"/>
                <a:cs typeface="Times New Roman"/>
              </a:rPr>
              <a:t> by the </a:t>
            </a:r>
            <a:r>
              <a:rPr lang="fr-FR" sz="1400" b="1" dirty="0" err="1">
                <a:latin typeface="Times New Roman"/>
                <a:cs typeface="Times New Roman"/>
              </a:rPr>
              <a:t>citizens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residing</a:t>
            </a:r>
            <a:r>
              <a:rPr lang="fr-FR" sz="1400" b="1" dirty="0">
                <a:latin typeface="Times New Roman"/>
                <a:cs typeface="Times New Roman"/>
              </a:rPr>
              <a:t> in the </a:t>
            </a:r>
            <a:r>
              <a:rPr lang="fr-FR" sz="1400" b="1" dirty="0" err="1">
                <a:latin typeface="Times New Roman"/>
                <a:cs typeface="Times New Roman"/>
              </a:rPr>
              <a:t>mother</a:t>
            </a:r>
            <a:r>
              <a:rPr lang="fr-FR" sz="1400" b="1" dirty="0">
                <a:latin typeface="Times New Roman"/>
                <a:cs typeface="Times New Roman"/>
              </a:rPr>
              <a:t> country. In </a:t>
            </a:r>
            <a:r>
              <a:rPr lang="fr-FR" sz="1400" b="1" dirty="0" err="1">
                <a:latin typeface="Times New Roman"/>
                <a:cs typeface="Times New Roman"/>
              </a:rPr>
              <a:t>these</a:t>
            </a:r>
            <a:r>
              <a:rPr lang="fr-FR" sz="1400" b="1" dirty="0">
                <a:latin typeface="Times New Roman"/>
                <a:cs typeface="Times New Roman"/>
              </a:rPr>
              <a:t> simple </a:t>
            </a:r>
            <a:r>
              <a:rPr lang="fr-FR" sz="1400" b="1" dirty="0" err="1">
                <a:latin typeface="Times New Roman"/>
                <a:cs typeface="Times New Roman"/>
              </a:rPr>
              <a:t>words</a:t>
            </a:r>
            <a:r>
              <a:rPr lang="fr-FR" sz="1400" b="1" dirty="0">
                <a:latin typeface="Times New Roman"/>
                <a:cs typeface="Times New Roman"/>
              </a:rPr>
              <a:t> -- </a:t>
            </a:r>
            <a:r>
              <a:rPr lang="fr-FR" sz="1400" b="1" dirty="0" err="1">
                <a:latin typeface="Times New Roman"/>
                <a:cs typeface="Times New Roman"/>
              </a:rPr>
              <a:t>buried</a:t>
            </a:r>
            <a:r>
              <a:rPr lang="fr-FR" sz="1400" b="1" dirty="0">
                <a:latin typeface="Times New Roman"/>
                <a:cs typeface="Times New Roman"/>
              </a:rPr>
              <a:t> in a document </a:t>
            </a:r>
            <a:r>
              <a:rPr lang="fr-FR" sz="1400" b="1" dirty="0" err="1">
                <a:latin typeface="Times New Roman"/>
                <a:cs typeface="Times New Roman"/>
              </a:rPr>
              <a:t>concerned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mostly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with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rights</a:t>
            </a:r>
            <a:r>
              <a:rPr lang="fr-FR" sz="1400" b="1" dirty="0">
                <a:latin typeface="Times New Roman"/>
                <a:cs typeface="Times New Roman"/>
              </a:rPr>
              <a:t> of the </a:t>
            </a:r>
            <a:r>
              <a:rPr lang="fr-FR" sz="1400" b="1" dirty="0" err="1">
                <a:latin typeface="Times New Roman"/>
                <a:cs typeface="Times New Roman"/>
              </a:rPr>
              <a:t>proprietors</a:t>
            </a:r>
            <a:r>
              <a:rPr lang="fr-FR" sz="1400" b="1" dirty="0">
                <a:latin typeface="Times New Roman"/>
                <a:cs typeface="Times New Roman"/>
              </a:rPr>
              <a:t> -- </a:t>
            </a:r>
            <a:r>
              <a:rPr lang="fr-FR" sz="1400" b="1" dirty="0" err="1">
                <a:latin typeface="Times New Roman"/>
                <a:cs typeface="Times New Roman"/>
              </a:rPr>
              <a:t>lay</a:t>
            </a:r>
            <a:r>
              <a:rPr lang="fr-FR" sz="1400" b="1" dirty="0">
                <a:latin typeface="Times New Roman"/>
                <a:cs typeface="Times New Roman"/>
              </a:rPr>
              <a:t> the real </a:t>
            </a:r>
            <a:r>
              <a:rPr lang="fr-FR" sz="1400" b="1" dirty="0" err="1">
                <a:latin typeface="Times New Roman"/>
                <a:cs typeface="Times New Roman"/>
              </a:rPr>
              <a:t>authority</a:t>
            </a:r>
            <a:r>
              <a:rPr lang="fr-FR" sz="1400" b="1" dirty="0">
                <a:latin typeface="Times New Roman"/>
                <a:cs typeface="Times New Roman"/>
              </a:rPr>
              <a:t> for the first </a:t>
            </a:r>
            <a:r>
              <a:rPr lang="fr-FR" sz="1400" b="1" dirty="0" err="1">
                <a:latin typeface="Times New Roman"/>
                <a:cs typeface="Times New Roman"/>
              </a:rPr>
              <a:t>legislative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assembly</a:t>
            </a:r>
            <a:r>
              <a:rPr lang="fr-FR" sz="1400" b="1" dirty="0">
                <a:latin typeface="Times New Roman"/>
                <a:cs typeface="Times New Roman"/>
              </a:rPr>
              <a:t> on the American continent to </a:t>
            </a:r>
            <a:r>
              <a:rPr lang="fr-FR" sz="1400" b="1" dirty="0" err="1">
                <a:latin typeface="Times New Roman"/>
                <a:cs typeface="Times New Roman"/>
              </a:rPr>
              <a:t>take</a:t>
            </a:r>
            <a:r>
              <a:rPr lang="fr-FR" sz="1400" b="1" dirty="0">
                <a:latin typeface="Times New Roman"/>
                <a:cs typeface="Times New Roman"/>
              </a:rPr>
              <a:t> place</a:t>
            </a:r>
            <a:r>
              <a:rPr lang="fr-FR" sz="1400" b="1" dirty="0" smtClean="0">
                <a:latin typeface="Times New Roman"/>
                <a:cs typeface="Times New Roman"/>
              </a:rPr>
              <a:t>. (</a:t>
            </a:r>
            <a:r>
              <a:rPr lang="mr-IN" sz="1400" b="1" dirty="0" smtClean="0">
                <a:latin typeface="Times New Roman"/>
                <a:cs typeface="Times New Roman"/>
              </a:rPr>
              <a:t>…</a:t>
            </a:r>
            <a:r>
              <a:rPr lang="fr-FR" sz="1400" b="1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r>
              <a:rPr lang="fr-FR" sz="1400" b="1" dirty="0" smtClean="0">
                <a:latin typeface="Times New Roman"/>
                <a:cs typeface="Times New Roman"/>
              </a:rPr>
              <a:t>The </a:t>
            </a:r>
            <a:r>
              <a:rPr lang="fr-FR" sz="1400" b="1" dirty="0">
                <a:latin typeface="Times New Roman"/>
                <a:cs typeface="Times New Roman"/>
              </a:rPr>
              <a:t>second trend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that</a:t>
            </a:r>
            <a:r>
              <a:rPr lang="fr-FR" sz="1400" b="1" dirty="0">
                <a:latin typeface="Times New Roman"/>
                <a:cs typeface="Times New Roman"/>
              </a:rPr>
              <a:t> the power to </a:t>
            </a:r>
            <a:r>
              <a:rPr lang="fr-FR" sz="1400" b="1" dirty="0" err="1">
                <a:latin typeface="Times New Roman"/>
                <a:cs typeface="Times New Roman"/>
              </a:rPr>
              <a:t>make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laws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regulating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colony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was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becoming</a:t>
            </a:r>
            <a:r>
              <a:rPr lang="fr-FR" sz="1400" b="1" dirty="0">
                <a:latin typeface="Times New Roman"/>
                <a:cs typeface="Times New Roman"/>
              </a:rPr>
              <a:t> more and more </a:t>
            </a:r>
            <a:r>
              <a:rPr lang="fr-FR" sz="1400" b="1" dirty="0" err="1">
                <a:latin typeface="Times New Roman"/>
                <a:cs typeface="Times New Roman"/>
              </a:rPr>
              <a:t>decentralized</a:t>
            </a:r>
            <a:r>
              <a:rPr lang="fr-FR" sz="1400" b="1" dirty="0">
                <a:latin typeface="Times New Roman"/>
                <a:cs typeface="Times New Roman"/>
              </a:rPr>
              <a:t>. In 1609 the King, </a:t>
            </a:r>
            <a:r>
              <a:rPr lang="fr-FR" sz="1400" b="1" dirty="0" err="1">
                <a:latin typeface="Times New Roman"/>
                <a:cs typeface="Times New Roman"/>
              </a:rPr>
              <a:t>unwilling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shoulder</a:t>
            </a:r>
            <a:r>
              <a:rPr lang="fr-FR" sz="1400" b="1" dirty="0">
                <a:latin typeface="Times New Roman"/>
                <a:cs typeface="Times New Roman"/>
              </a:rPr>
              <a:t> the </a:t>
            </a:r>
            <a:r>
              <a:rPr lang="fr-FR" sz="1400" b="1" dirty="0" err="1">
                <a:latin typeface="Times New Roman"/>
                <a:cs typeface="Times New Roman"/>
              </a:rPr>
              <a:t>financial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burden</a:t>
            </a:r>
            <a:r>
              <a:rPr lang="fr-FR" sz="1400" b="1" dirty="0">
                <a:latin typeface="Times New Roman"/>
                <a:cs typeface="Times New Roman"/>
              </a:rPr>
              <a:t> of the </a:t>
            </a:r>
            <a:r>
              <a:rPr lang="fr-FR" sz="1400" b="1" dirty="0" err="1">
                <a:latin typeface="Times New Roman"/>
                <a:cs typeface="Times New Roman"/>
              </a:rPr>
              <a:t>colony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from</a:t>
            </a:r>
            <a:r>
              <a:rPr lang="fr-FR" sz="1400" b="1" dirty="0">
                <a:latin typeface="Times New Roman"/>
                <a:cs typeface="Times New Roman"/>
              </a:rPr>
              <a:t> the royal </a:t>
            </a:r>
            <a:r>
              <a:rPr lang="fr-FR" sz="1400" b="1" dirty="0" err="1">
                <a:latin typeface="Times New Roman"/>
                <a:cs typeface="Times New Roman"/>
              </a:rPr>
              <a:t>treasury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signed</a:t>
            </a:r>
            <a:r>
              <a:rPr lang="fr-FR" sz="1400" b="1" dirty="0">
                <a:latin typeface="Times New Roman"/>
                <a:cs typeface="Times New Roman"/>
              </a:rPr>
              <a:t> a second charter </a:t>
            </a:r>
            <a:r>
              <a:rPr lang="fr-FR" sz="1400" b="1" dirty="0" err="1">
                <a:latin typeface="Times New Roman"/>
                <a:cs typeface="Times New Roman"/>
              </a:rPr>
              <a:t>which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allowed</a:t>
            </a:r>
            <a:r>
              <a:rPr lang="fr-FR" sz="1400" b="1" dirty="0">
                <a:latin typeface="Times New Roman"/>
                <a:cs typeface="Times New Roman"/>
              </a:rPr>
              <a:t> for the sale of </a:t>
            </a:r>
            <a:r>
              <a:rPr lang="fr-FR" sz="1400" b="1" dirty="0" err="1">
                <a:latin typeface="Times New Roman"/>
                <a:cs typeface="Times New Roman"/>
              </a:rPr>
              <a:t>company</a:t>
            </a:r>
            <a:r>
              <a:rPr lang="fr-FR" sz="1400" b="1" dirty="0">
                <a:latin typeface="Times New Roman"/>
                <a:cs typeface="Times New Roman"/>
              </a:rPr>
              <a:t> stocks to the public. James I </a:t>
            </a:r>
            <a:r>
              <a:rPr lang="fr-FR" sz="1400" b="1" dirty="0" err="1">
                <a:latin typeface="Times New Roman"/>
                <a:cs typeface="Times New Roman"/>
              </a:rPr>
              <a:t>thereby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reluctantly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surrendered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his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absolute</a:t>
            </a:r>
            <a:r>
              <a:rPr lang="fr-FR" sz="1400" b="1" dirty="0">
                <a:latin typeface="Times New Roman"/>
                <a:cs typeface="Times New Roman"/>
              </a:rPr>
              <a:t> control over the </a:t>
            </a:r>
            <a:r>
              <a:rPr lang="fr-FR" sz="1400" b="1" dirty="0" err="1">
                <a:latin typeface="Times New Roman"/>
                <a:cs typeface="Times New Roman"/>
              </a:rPr>
              <a:t>colony</a:t>
            </a:r>
            <a:r>
              <a:rPr lang="fr-FR" sz="1400" b="1" dirty="0">
                <a:latin typeface="Times New Roman"/>
                <a:cs typeface="Times New Roman"/>
              </a:rPr>
              <a:t> in an effort to </a:t>
            </a:r>
            <a:r>
              <a:rPr lang="fr-FR" sz="1400" b="1" dirty="0" err="1">
                <a:latin typeface="Times New Roman"/>
                <a:cs typeface="Times New Roman"/>
              </a:rPr>
              <a:t>solicit</a:t>
            </a:r>
            <a:r>
              <a:rPr lang="fr-FR" sz="1400" b="1" dirty="0">
                <a:latin typeface="Times New Roman"/>
                <a:cs typeface="Times New Roman"/>
              </a:rPr>
              <a:t> the support of as </a:t>
            </a:r>
            <a:r>
              <a:rPr lang="fr-FR" sz="1400" b="1" dirty="0" err="1">
                <a:latin typeface="Times New Roman"/>
                <a:cs typeface="Times New Roman"/>
              </a:rPr>
              <a:t>many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investors</a:t>
            </a:r>
            <a:r>
              <a:rPr lang="fr-FR" sz="1400" b="1" dirty="0">
                <a:latin typeface="Times New Roman"/>
                <a:cs typeface="Times New Roman"/>
              </a:rPr>
              <a:t> as possible. This trend </a:t>
            </a:r>
            <a:r>
              <a:rPr lang="fr-FR" sz="1400" b="1" dirty="0" err="1">
                <a:latin typeface="Times New Roman"/>
                <a:cs typeface="Times New Roman"/>
              </a:rPr>
              <a:t>towards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decentralization</a:t>
            </a:r>
            <a:r>
              <a:rPr lang="fr-FR" sz="1400" b="1" dirty="0">
                <a:latin typeface="Times New Roman"/>
                <a:cs typeface="Times New Roman"/>
              </a:rPr>
              <a:t> of power </a:t>
            </a:r>
            <a:r>
              <a:rPr lang="fr-FR" sz="1400" b="1" dirty="0" err="1">
                <a:latin typeface="Times New Roman"/>
                <a:cs typeface="Times New Roman"/>
              </a:rPr>
              <a:t>did</a:t>
            </a:r>
            <a:r>
              <a:rPr lang="fr-FR" sz="1400" b="1" dirty="0">
                <a:latin typeface="Times New Roman"/>
                <a:cs typeface="Times New Roman"/>
              </a:rPr>
              <a:t> not, </a:t>
            </a:r>
            <a:r>
              <a:rPr lang="fr-FR" sz="1400" b="1" dirty="0" err="1">
                <a:latin typeface="Times New Roman"/>
                <a:cs typeface="Times New Roman"/>
              </a:rPr>
              <a:t>at</a:t>
            </a:r>
            <a:r>
              <a:rPr lang="fr-FR" sz="1400" b="1" dirty="0">
                <a:latin typeface="Times New Roman"/>
                <a:cs typeface="Times New Roman"/>
              </a:rPr>
              <a:t> first, </a:t>
            </a:r>
            <a:r>
              <a:rPr lang="fr-FR" sz="1400" b="1" dirty="0" err="1">
                <a:latin typeface="Times New Roman"/>
                <a:cs typeface="Times New Roman"/>
              </a:rPr>
              <a:t>result</a:t>
            </a:r>
            <a:r>
              <a:rPr lang="fr-FR" sz="1400" b="1" dirty="0">
                <a:latin typeface="Times New Roman"/>
                <a:cs typeface="Times New Roman"/>
              </a:rPr>
              <a:t> in </a:t>
            </a:r>
            <a:r>
              <a:rPr lang="fr-FR" sz="1400" b="1" dirty="0" err="1">
                <a:latin typeface="Times New Roman"/>
                <a:cs typeface="Times New Roman"/>
              </a:rPr>
              <a:t>greater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rights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privileges</a:t>
            </a:r>
            <a:r>
              <a:rPr lang="fr-FR" sz="1400" b="1" dirty="0">
                <a:latin typeface="Times New Roman"/>
                <a:cs typeface="Times New Roman"/>
              </a:rPr>
              <a:t> for the </a:t>
            </a:r>
            <a:r>
              <a:rPr lang="fr-FR" sz="1400" b="1" dirty="0" err="1">
                <a:latin typeface="Times New Roman"/>
                <a:cs typeface="Times New Roman"/>
              </a:rPr>
              <a:t>colonists</a:t>
            </a:r>
            <a:r>
              <a:rPr lang="fr-FR" sz="1400" b="1" dirty="0" smtClean="0">
                <a:latin typeface="Times New Roman"/>
                <a:cs typeface="Times New Roman"/>
              </a:rPr>
              <a:t>. »</a:t>
            </a:r>
            <a:endParaRPr lang="fr-FR" sz="1400" dirty="0" smtClean="0">
              <a:latin typeface="Times New Roman"/>
              <a:cs typeface="Times New Roman"/>
            </a:endParaRPr>
          </a:p>
          <a:p>
            <a:pPr algn="r"/>
            <a:r>
              <a:rPr lang="fr-FR" sz="1100" dirty="0">
                <a:latin typeface="Times New Roman"/>
                <a:cs typeface="Times New Roman"/>
                <a:hlinkClick r:id="rId3"/>
              </a:rPr>
              <a:t>https://www.nps.gov/jame/learn/historyculture/the-first-legislative-</a:t>
            </a:r>
            <a:r>
              <a:rPr lang="fr-FR" sz="1100" dirty="0" smtClean="0">
                <a:latin typeface="Times New Roman"/>
                <a:cs typeface="Times New Roman"/>
                <a:hlinkClick r:id="rId3"/>
              </a:rPr>
              <a:t>assembly.htm</a:t>
            </a:r>
            <a:endParaRPr lang="fr-FR" sz="1100" dirty="0" smtClean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163" y="445567"/>
            <a:ext cx="592987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u="sng" dirty="0" smtClean="0">
                <a:latin typeface="Times New Roman"/>
                <a:cs typeface="Times New Roman"/>
              </a:rPr>
              <a:t>Doc 1. The Virginia Charter </a:t>
            </a:r>
          </a:p>
          <a:p>
            <a:pPr algn="just"/>
            <a:r>
              <a:rPr lang="fr-FR" sz="1400" b="1" dirty="0" smtClean="0">
                <a:latin typeface="Times New Roman"/>
                <a:cs typeface="Times New Roman"/>
              </a:rPr>
              <a:t>« The </a:t>
            </a:r>
            <a:r>
              <a:rPr lang="fr-FR" sz="1400" b="1" dirty="0">
                <a:latin typeface="Times New Roman"/>
                <a:cs typeface="Times New Roman"/>
              </a:rPr>
              <a:t>colonies and the plantations </a:t>
            </a:r>
            <a:r>
              <a:rPr lang="fr-FR" sz="1400" b="1" dirty="0" err="1">
                <a:latin typeface="Times New Roman"/>
                <a:cs typeface="Times New Roman"/>
              </a:rPr>
              <a:t>shall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enjoy</a:t>
            </a:r>
            <a:r>
              <a:rPr lang="fr-FR" sz="1400" b="1" dirty="0">
                <a:latin typeface="Times New Roman"/>
                <a:cs typeface="Times New Roman"/>
              </a:rPr>
              <a:t> the use of the gold, </a:t>
            </a:r>
            <a:r>
              <a:rPr lang="fr-FR" sz="1400" b="1" dirty="0" err="1">
                <a:latin typeface="Times New Roman"/>
                <a:cs typeface="Times New Roman"/>
              </a:rPr>
              <a:t>silver</a:t>
            </a:r>
            <a:r>
              <a:rPr lang="fr-FR" sz="1400" b="1" dirty="0">
                <a:latin typeface="Times New Roman"/>
                <a:cs typeface="Times New Roman"/>
              </a:rPr>
              <a:t>, and </a:t>
            </a:r>
            <a:r>
              <a:rPr lang="fr-FR" sz="1400" b="1" dirty="0" err="1">
                <a:latin typeface="Times New Roman"/>
                <a:cs typeface="Times New Roman"/>
              </a:rPr>
              <a:t>copper</a:t>
            </a:r>
            <a:r>
              <a:rPr lang="fr-FR" sz="1400" b="1" dirty="0">
                <a:latin typeface="Times New Roman"/>
                <a:cs typeface="Times New Roman"/>
              </a:rPr>
              <a:t> to </a:t>
            </a:r>
            <a:r>
              <a:rPr lang="fr-FR" sz="1400" b="1" dirty="0" err="1">
                <a:latin typeface="Times New Roman"/>
                <a:cs typeface="Times New Roman"/>
              </a:rPr>
              <a:t>be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found</a:t>
            </a:r>
            <a:r>
              <a:rPr lang="fr-FR" sz="1400" b="1" dirty="0">
                <a:latin typeface="Times New Roman"/>
                <a:cs typeface="Times New Roman"/>
              </a:rPr>
              <a:t>.  </a:t>
            </a:r>
            <a:r>
              <a:rPr lang="fr-FR" sz="1400" b="1" dirty="0" err="1">
                <a:latin typeface="Times New Roman"/>
                <a:cs typeface="Times New Roman"/>
              </a:rPr>
              <a:t>They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shall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give</a:t>
            </a:r>
            <a:r>
              <a:rPr lang="fr-FR" sz="1400" b="1" dirty="0">
                <a:latin typeface="Times New Roman"/>
                <a:cs typeface="Times New Roman"/>
              </a:rPr>
              <a:t> 1/5 of the gold and </a:t>
            </a:r>
            <a:r>
              <a:rPr lang="fr-FR" sz="1400" b="1" dirty="0" err="1">
                <a:latin typeface="Times New Roman"/>
                <a:cs typeface="Times New Roman"/>
              </a:rPr>
              <a:t>silver</a:t>
            </a:r>
            <a:r>
              <a:rPr lang="fr-FR" sz="1400" b="1" dirty="0">
                <a:latin typeface="Times New Roman"/>
                <a:cs typeface="Times New Roman"/>
              </a:rPr>
              <a:t>, and 1/15 of the </a:t>
            </a:r>
            <a:r>
              <a:rPr lang="fr-FR" sz="1400" b="1" dirty="0" err="1">
                <a:latin typeface="Times New Roman"/>
                <a:cs typeface="Times New Roman"/>
              </a:rPr>
              <a:t>copper</a:t>
            </a:r>
            <a:r>
              <a:rPr lang="fr-FR" sz="1400" b="1" dirty="0">
                <a:latin typeface="Times New Roman"/>
                <a:cs typeface="Times New Roman"/>
              </a:rPr>
              <a:t> to us, </a:t>
            </a:r>
            <a:r>
              <a:rPr lang="fr-FR" sz="1400" b="1" dirty="0" err="1">
                <a:latin typeface="Times New Roman"/>
                <a:cs typeface="Times New Roman"/>
              </a:rPr>
              <a:t>our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heirs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successors</a:t>
            </a:r>
            <a:r>
              <a:rPr lang="fr-FR" sz="1400" b="1" dirty="0">
                <a:latin typeface="Times New Roman"/>
                <a:cs typeface="Times New Roman"/>
              </a:rPr>
              <a:t>, as </a:t>
            </a:r>
            <a:r>
              <a:rPr lang="fr-FR" sz="1400" b="1" dirty="0" err="1">
                <a:latin typeface="Times New Roman"/>
                <a:cs typeface="Times New Roman"/>
              </a:rPr>
              <a:t>well</a:t>
            </a:r>
            <a:r>
              <a:rPr lang="fr-FR" sz="1400" b="1" dirty="0">
                <a:latin typeface="Times New Roman"/>
                <a:cs typeface="Times New Roman"/>
              </a:rPr>
              <a:t> as </a:t>
            </a:r>
            <a:r>
              <a:rPr lang="fr-FR" sz="1400" b="1" dirty="0" err="1">
                <a:latin typeface="Times New Roman"/>
                <a:cs typeface="Times New Roman"/>
              </a:rPr>
              <a:t>any</a:t>
            </a:r>
            <a:r>
              <a:rPr lang="fr-FR" sz="1400" b="1" dirty="0">
                <a:latin typeface="Times New Roman"/>
                <a:cs typeface="Times New Roman"/>
              </a:rPr>
              <a:t> profit </a:t>
            </a:r>
            <a:r>
              <a:rPr lang="fr-FR" sz="1400" b="1" dirty="0" err="1">
                <a:latin typeface="Times New Roman"/>
                <a:cs typeface="Times New Roman"/>
              </a:rPr>
              <a:t>from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this</a:t>
            </a:r>
            <a:r>
              <a:rPr lang="fr-FR" sz="1400" b="1" dirty="0" smtClean="0">
                <a:latin typeface="Times New Roman"/>
                <a:cs typeface="Times New Roman"/>
              </a:rPr>
              <a:t>. (</a:t>
            </a:r>
            <a:r>
              <a:rPr lang="mr-IN" sz="1400" b="1" dirty="0" smtClean="0">
                <a:latin typeface="Times New Roman"/>
                <a:cs typeface="Times New Roman"/>
              </a:rPr>
              <a:t>…</a:t>
            </a:r>
            <a:r>
              <a:rPr lang="fr-FR" sz="1400" b="1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r>
              <a:rPr lang="fr-FR" sz="1400" b="1" dirty="0" smtClean="0">
                <a:latin typeface="Times New Roman"/>
                <a:cs typeface="Times New Roman"/>
              </a:rPr>
              <a:t>The </a:t>
            </a:r>
            <a:r>
              <a:rPr lang="fr-FR" sz="1400" b="1" dirty="0" err="1">
                <a:latin typeface="Times New Roman"/>
                <a:cs typeface="Times New Roman"/>
              </a:rPr>
              <a:t>colonists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their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deputies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ministers</a:t>
            </a:r>
            <a:r>
              <a:rPr lang="fr-FR" sz="1400" b="1" dirty="0">
                <a:latin typeface="Times New Roman"/>
                <a:cs typeface="Times New Roman"/>
              </a:rPr>
              <a:t>, and traders </a:t>
            </a:r>
            <a:r>
              <a:rPr lang="fr-FR" sz="1400" b="1" dirty="0" err="1">
                <a:latin typeface="Times New Roman"/>
                <a:cs typeface="Times New Roman"/>
              </a:rPr>
              <a:t>may</a:t>
            </a:r>
            <a:r>
              <a:rPr lang="fr-FR" sz="1400" b="1" dirty="0">
                <a:latin typeface="Times New Roman"/>
                <a:cs typeface="Times New Roman"/>
              </a:rPr>
              <a:t> transport </a:t>
            </a:r>
            <a:r>
              <a:rPr lang="fr-FR" sz="1400" b="1" dirty="0" err="1">
                <a:latin typeface="Times New Roman"/>
                <a:cs typeface="Times New Roman"/>
              </a:rPr>
              <a:t>goods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property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armor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ammunition</a:t>
            </a:r>
            <a:r>
              <a:rPr lang="fr-FR" sz="1400" b="1" dirty="0">
                <a:latin typeface="Times New Roman"/>
                <a:cs typeface="Times New Roman"/>
              </a:rPr>
              <a:t>, and </a:t>
            </a:r>
            <a:r>
              <a:rPr lang="fr-FR" sz="1400" b="1" dirty="0" err="1">
                <a:latin typeface="Times New Roman"/>
                <a:cs typeface="Times New Roman"/>
              </a:rPr>
              <a:t>furniture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that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is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needed</a:t>
            </a:r>
            <a:r>
              <a:rPr lang="fr-FR" sz="1400" b="1" dirty="0">
                <a:latin typeface="Times New Roman"/>
                <a:cs typeface="Times New Roman"/>
              </a:rPr>
              <a:t> for </a:t>
            </a:r>
            <a:r>
              <a:rPr lang="fr-FR" sz="1400" b="1" dirty="0" err="1">
                <a:latin typeface="Times New Roman"/>
                <a:cs typeface="Times New Roman"/>
              </a:rPr>
              <a:t>their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dress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defense</a:t>
            </a:r>
            <a:r>
              <a:rPr lang="fr-FR" sz="1400" b="1" dirty="0">
                <a:latin typeface="Times New Roman"/>
                <a:cs typeface="Times New Roman"/>
              </a:rPr>
              <a:t> in respect of the plantations, out of </a:t>
            </a:r>
            <a:r>
              <a:rPr lang="fr-FR" sz="1400" b="1" dirty="0" err="1">
                <a:latin typeface="Times New Roman"/>
                <a:cs typeface="Times New Roman"/>
              </a:rPr>
              <a:t>England</a:t>
            </a:r>
            <a:r>
              <a:rPr lang="fr-FR" sz="1400" b="1" dirty="0">
                <a:latin typeface="Times New Roman"/>
                <a:cs typeface="Times New Roman"/>
              </a:rPr>
              <a:t> and Ireland and all </a:t>
            </a:r>
            <a:r>
              <a:rPr lang="fr-FR" sz="1400" b="1" dirty="0" err="1">
                <a:latin typeface="Times New Roman"/>
                <a:cs typeface="Times New Roman"/>
              </a:rPr>
              <a:t>other</a:t>
            </a:r>
            <a:r>
              <a:rPr lang="fr-FR" sz="1400" b="1" dirty="0">
                <a:latin typeface="Times New Roman"/>
                <a:cs typeface="Times New Roman"/>
              </a:rPr>
              <a:t> British holding </a:t>
            </a:r>
            <a:r>
              <a:rPr lang="fr-FR" sz="1400" b="1" dirty="0" err="1">
                <a:latin typeface="Times New Roman"/>
                <a:cs typeface="Times New Roman"/>
              </a:rPr>
              <a:t>from</a:t>
            </a:r>
            <a:r>
              <a:rPr lang="fr-FR" sz="1400" b="1" dirty="0">
                <a:latin typeface="Times New Roman"/>
                <a:cs typeface="Times New Roman"/>
              </a:rPr>
              <a:t> time to </a:t>
            </a:r>
            <a:r>
              <a:rPr lang="fr-FR" sz="1400" b="1" dirty="0" smtClean="0">
                <a:latin typeface="Times New Roman"/>
                <a:cs typeface="Times New Roman"/>
              </a:rPr>
              <a:t>time (</a:t>
            </a:r>
            <a:r>
              <a:rPr lang="mr-IN" sz="1400" b="1" dirty="0" smtClean="0">
                <a:latin typeface="Times New Roman"/>
                <a:cs typeface="Times New Roman"/>
              </a:rPr>
              <a:t>…</a:t>
            </a:r>
            <a:r>
              <a:rPr lang="fr-FR" sz="1400" b="1" dirty="0" smtClean="0">
                <a:latin typeface="Times New Roman"/>
                <a:cs typeface="Times New Roman"/>
              </a:rPr>
              <a:t>). The </a:t>
            </a:r>
            <a:r>
              <a:rPr lang="fr-FR" sz="1400" b="1" dirty="0" err="1">
                <a:latin typeface="Times New Roman"/>
                <a:cs typeface="Times New Roman"/>
              </a:rPr>
              <a:t>colonists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shall</a:t>
            </a:r>
            <a:r>
              <a:rPr lang="fr-FR" sz="1400" b="1" dirty="0">
                <a:latin typeface="Times New Roman"/>
                <a:cs typeface="Times New Roman"/>
              </a:rPr>
              <a:t> have all the lands, </a:t>
            </a:r>
            <a:r>
              <a:rPr lang="fr-FR" sz="1400" b="1" dirty="0" err="1">
                <a:latin typeface="Times New Roman"/>
                <a:cs typeface="Times New Roman"/>
              </a:rPr>
              <a:t>woods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soil</a:t>
            </a:r>
            <a:r>
              <a:rPr lang="fr-FR" sz="1400" b="1" dirty="0">
                <a:latin typeface="Times New Roman"/>
                <a:cs typeface="Times New Roman"/>
              </a:rPr>
              <a:t>, grounds, </a:t>
            </a:r>
            <a:r>
              <a:rPr lang="fr-FR" sz="1400" b="1" dirty="0" err="1">
                <a:latin typeface="Times New Roman"/>
                <a:cs typeface="Times New Roman"/>
              </a:rPr>
              <a:t>havens</a:t>
            </a:r>
            <a:r>
              <a:rPr lang="fr-FR" sz="1400" b="1" dirty="0">
                <a:latin typeface="Times New Roman"/>
                <a:cs typeface="Times New Roman"/>
              </a:rPr>
              <a:t>, ports, mines, </a:t>
            </a:r>
            <a:r>
              <a:rPr lang="fr-FR" sz="1400" b="1" dirty="0" err="1">
                <a:latin typeface="Times New Roman"/>
                <a:cs typeface="Times New Roman"/>
              </a:rPr>
              <a:t>minerals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marshes</a:t>
            </a:r>
            <a:r>
              <a:rPr lang="fr-FR" sz="1400" b="1" dirty="0">
                <a:latin typeface="Times New Roman"/>
                <a:cs typeface="Times New Roman"/>
              </a:rPr>
              <a:t>, waters, </a:t>
            </a:r>
            <a:r>
              <a:rPr lang="fr-FR" sz="1400" b="1" dirty="0" err="1">
                <a:latin typeface="Times New Roman"/>
                <a:cs typeface="Times New Roman"/>
              </a:rPr>
              <a:t>fishing</a:t>
            </a:r>
            <a:r>
              <a:rPr lang="fr-FR" sz="1400" b="1" dirty="0">
                <a:latin typeface="Times New Roman"/>
                <a:cs typeface="Times New Roman"/>
              </a:rPr>
              <a:t>, </a:t>
            </a:r>
            <a:r>
              <a:rPr lang="fr-FR" sz="1400" b="1" dirty="0" err="1">
                <a:latin typeface="Times New Roman"/>
                <a:cs typeface="Times New Roman"/>
              </a:rPr>
              <a:t>commodities</a:t>
            </a:r>
            <a:r>
              <a:rPr lang="fr-FR" sz="1400" b="1" dirty="0">
                <a:latin typeface="Times New Roman"/>
                <a:cs typeface="Times New Roman"/>
              </a:rPr>
              <a:t>, and </a:t>
            </a:r>
            <a:r>
              <a:rPr lang="fr-FR" sz="1400" b="1" dirty="0" err="1">
                <a:latin typeface="Times New Roman"/>
                <a:cs typeface="Times New Roman"/>
              </a:rPr>
              <a:t>inheritable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property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whatsoever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smtClean="0">
                <a:latin typeface="Times New Roman"/>
                <a:cs typeface="Times New Roman"/>
              </a:rPr>
              <a:t>(</a:t>
            </a:r>
            <a:r>
              <a:rPr lang="mr-IN" sz="1400" b="1" dirty="0" smtClean="0">
                <a:latin typeface="Times New Roman"/>
                <a:cs typeface="Times New Roman"/>
              </a:rPr>
              <a:t>…</a:t>
            </a:r>
            <a:r>
              <a:rPr lang="fr-FR" sz="1400" b="1" dirty="0" smtClean="0">
                <a:latin typeface="Times New Roman"/>
                <a:cs typeface="Times New Roman"/>
              </a:rPr>
              <a:t>). </a:t>
            </a:r>
            <a:r>
              <a:rPr lang="fr-FR" sz="1400" b="1" dirty="0" err="1" smtClean="0">
                <a:latin typeface="Times New Roman"/>
                <a:cs typeface="Times New Roman"/>
              </a:rPr>
              <a:t>We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>
                <a:latin typeface="Times New Roman"/>
                <a:cs typeface="Times New Roman"/>
              </a:rPr>
              <a:t>and </a:t>
            </a:r>
            <a:r>
              <a:rPr lang="fr-FR" sz="1400" b="1" dirty="0" err="1">
                <a:latin typeface="Times New Roman"/>
                <a:cs typeface="Times New Roman"/>
              </a:rPr>
              <a:t>our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heirs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successors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declare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that</a:t>
            </a:r>
            <a:r>
              <a:rPr lang="fr-FR" sz="1400" b="1" dirty="0">
                <a:latin typeface="Times New Roman"/>
                <a:cs typeface="Times New Roman"/>
              </a:rPr>
              <a:t> all people </a:t>
            </a:r>
            <a:r>
              <a:rPr lang="fr-FR" sz="1400" b="1" dirty="0" err="1">
                <a:latin typeface="Times New Roman"/>
                <a:cs typeface="Times New Roman"/>
              </a:rPr>
              <a:t>born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within</a:t>
            </a:r>
            <a:r>
              <a:rPr lang="fr-FR" sz="1400" b="1" dirty="0">
                <a:latin typeface="Times New Roman"/>
                <a:cs typeface="Times New Roman"/>
              </a:rPr>
              <a:t> and </a:t>
            </a:r>
            <a:r>
              <a:rPr lang="fr-FR" sz="1400" b="1" dirty="0" err="1">
                <a:latin typeface="Times New Roman"/>
                <a:cs typeface="Times New Roman"/>
              </a:rPr>
              <a:t>inhabit</a:t>
            </a:r>
            <a:r>
              <a:rPr lang="fr-FR" sz="1400" b="1" dirty="0">
                <a:latin typeface="Times New Roman"/>
                <a:cs typeface="Times New Roman"/>
              </a:rPr>
              <a:t> the colonies and plantations </a:t>
            </a:r>
            <a:r>
              <a:rPr lang="fr-FR" sz="1400" b="1" dirty="0" err="1">
                <a:latin typeface="Times New Roman"/>
                <a:cs typeface="Times New Roman"/>
              </a:rPr>
              <a:t>shall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enjoy</a:t>
            </a:r>
            <a:r>
              <a:rPr lang="fr-FR" sz="1400" b="1" dirty="0">
                <a:latin typeface="Times New Roman"/>
                <a:cs typeface="Times New Roman"/>
              </a:rPr>
              <a:t> all the </a:t>
            </a:r>
            <a:r>
              <a:rPr lang="fr-FR" sz="1400" b="1" dirty="0" err="1">
                <a:latin typeface="Times New Roman"/>
                <a:cs typeface="Times New Roman"/>
              </a:rPr>
              <a:t>liberties</a:t>
            </a:r>
            <a:r>
              <a:rPr lang="fr-FR" sz="1400" b="1" dirty="0">
                <a:latin typeface="Times New Roman"/>
                <a:cs typeface="Times New Roman"/>
              </a:rPr>
              <a:t>, franchises, and </a:t>
            </a:r>
            <a:r>
              <a:rPr lang="fr-FR" sz="1400" b="1" dirty="0" err="1">
                <a:latin typeface="Times New Roman"/>
                <a:cs typeface="Times New Roman"/>
              </a:rPr>
              <a:t>immunities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within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any</a:t>
            </a:r>
            <a:r>
              <a:rPr lang="fr-FR" sz="1400" b="1" dirty="0">
                <a:latin typeface="Times New Roman"/>
                <a:cs typeface="Times New Roman"/>
              </a:rPr>
              <a:t> of </a:t>
            </a:r>
            <a:r>
              <a:rPr lang="fr-FR" sz="1400" b="1" dirty="0" err="1">
                <a:latin typeface="Times New Roman"/>
                <a:cs typeface="Times New Roman"/>
              </a:rPr>
              <a:t>Britain's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>
                <a:latin typeface="Times New Roman"/>
                <a:cs typeface="Times New Roman"/>
              </a:rPr>
              <a:t>other</a:t>
            </a:r>
            <a:r>
              <a:rPr lang="fr-FR" sz="1400" b="1" dirty="0">
                <a:latin typeface="Times New Roman"/>
                <a:cs typeface="Times New Roman"/>
              </a:rPr>
              <a:t> dominions</a:t>
            </a:r>
            <a:r>
              <a:rPr lang="fr-FR" sz="1400" b="1" dirty="0" smtClean="0">
                <a:latin typeface="Times New Roman"/>
                <a:cs typeface="Times New Roman"/>
              </a:rPr>
              <a:t>. »</a:t>
            </a:r>
          </a:p>
          <a:p>
            <a:pPr algn="r"/>
            <a:r>
              <a:rPr lang="fr-FR" sz="1200" b="1" i="1" dirty="0" smtClean="0">
                <a:latin typeface="Times New Roman"/>
                <a:cs typeface="Times New Roman"/>
              </a:rPr>
              <a:t>Charter of the Virginia </a:t>
            </a:r>
            <a:r>
              <a:rPr lang="fr-FR" sz="1200" b="1" i="1" dirty="0" err="1" smtClean="0">
                <a:latin typeface="Times New Roman"/>
                <a:cs typeface="Times New Roman"/>
              </a:rPr>
              <a:t>company</a:t>
            </a:r>
            <a:r>
              <a:rPr lang="fr-FR" sz="1200" b="1" i="1" dirty="0" smtClean="0">
                <a:latin typeface="Times New Roman"/>
                <a:cs typeface="Times New Roman"/>
              </a:rPr>
              <a:t>, </a:t>
            </a:r>
            <a:r>
              <a:rPr lang="fr-FR" sz="1200" b="1" i="1" dirty="0" err="1" smtClean="0">
                <a:latin typeface="Times New Roman"/>
                <a:cs typeface="Times New Roman"/>
              </a:rPr>
              <a:t>signed</a:t>
            </a:r>
            <a:r>
              <a:rPr lang="fr-FR" sz="1200" b="1" i="1" dirty="0" smtClean="0">
                <a:latin typeface="Times New Roman"/>
                <a:cs typeface="Times New Roman"/>
              </a:rPr>
              <a:t> by King James I on April 10, 1606</a:t>
            </a:r>
            <a:endParaRPr lang="fr-FR" sz="1200" b="1" i="1" dirty="0"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38186"/>
            <a:ext cx="5798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8000"/>
                </a:solidFill>
                <a:latin typeface="Times New Roman"/>
                <a:cs typeface="Times New Roman"/>
              </a:rPr>
              <a:t>C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. The « first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seeds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of American </a:t>
            </a:r>
            <a:r>
              <a:rPr lang="fr-FR" b="1" dirty="0" err="1" smtClean="0">
                <a:solidFill>
                  <a:srgbClr val="008000"/>
                </a:solidFill>
                <a:latin typeface="Times New Roman"/>
                <a:cs typeface="Times New Roman"/>
              </a:rPr>
              <a:t>constitutional</a:t>
            </a:r>
            <a:r>
              <a:rPr lang="fr-FR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 values » 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142" y="192414"/>
            <a:ext cx="2672285" cy="2672285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148495" y="3014506"/>
            <a:ext cx="296414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fr-FR" sz="1400" b="1" dirty="0" smtClean="0">
                <a:latin typeface="Times New Roman"/>
                <a:cs typeface="Times New Roman"/>
              </a:rPr>
              <a:t>QUESTIONS</a:t>
            </a:r>
          </a:p>
          <a:p>
            <a:pPr marL="342900" indent="-342900" algn="just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What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is</a:t>
            </a:r>
            <a:r>
              <a:rPr lang="fr-FR" sz="1400" b="1" dirty="0" smtClean="0">
                <a:latin typeface="Times New Roman"/>
                <a:cs typeface="Times New Roman"/>
              </a:rPr>
              <a:t> the main </a:t>
            </a:r>
            <a:r>
              <a:rPr lang="fr-FR" sz="1400" b="1" dirty="0" err="1" smtClean="0">
                <a:latin typeface="Times New Roman"/>
                <a:cs typeface="Times New Roman"/>
              </a:rPr>
              <a:t>topic</a:t>
            </a:r>
            <a:r>
              <a:rPr lang="fr-FR" sz="1400" b="1" dirty="0" smtClean="0">
                <a:latin typeface="Times New Roman"/>
                <a:cs typeface="Times New Roman"/>
              </a:rPr>
              <a:t> of the first Charter?</a:t>
            </a:r>
          </a:p>
          <a:p>
            <a:pPr marL="342900" indent="-342900" algn="just">
              <a:buAutoNum type="arabicPeriod"/>
            </a:pPr>
            <a:r>
              <a:rPr lang="fr-FR" sz="1400" b="1" dirty="0" err="1" smtClean="0">
                <a:latin typeface="Times New Roman"/>
                <a:cs typeface="Times New Roman"/>
              </a:rPr>
              <a:t>What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specific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rights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were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guaranteed</a:t>
            </a:r>
            <a:r>
              <a:rPr lang="fr-FR" sz="1400" b="1" dirty="0" smtClean="0">
                <a:latin typeface="Times New Roman"/>
                <a:cs typeface="Times New Roman"/>
              </a:rPr>
              <a:t> by the </a:t>
            </a:r>
            <a:r>
              <a:rPr lang="fr-FR" sz="1400" b="1" dirty="0" err="1" smtClean="0">
                <a:latin typeface="Times New Roman"/>
                <a:cs typeface="Times New Roman"/>
              </a:rPr>
              <a:t>king</a:t>
            </a:r>
            <a:r>
              <a:rPr lang="fr-FR" sz="1400" b="1" dirty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through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these</a:t>
            </a:r>
            <a:r>
              <a:rPr lang="fr-FR" sz="1400" b="1" dirty="0" smtClean="0">
                <a:latin typeface="Times New Roman"/>
                <a:cs typeface="Times New Roman"/>
              </a:rPr>
              <a:t> </a:t>
            </a:r>
            <a:r>
              <a:rPr lang="fr-FR" sz="1400" b="1" dirty="0" err="1" smtClean="0">
                <a:latin typeface="Times New Roman"/>
                <a:cs typeface="Times New Roman"/>
              </a:rPr>
              <a:t>two</a:t>
            </a:r>
            <a:r>
              <a:rPr lang="fr-FR" sz="1400" b="1" dirty="0" smtClean="0">
                <a:latin typeface="Times New Roman"/>
                <a:cs typeface="Times New Roman"/>
              </a:rPr>
              <a:t> charters?</a:t>
            </a:r>
            <a:endParaRPr lang="fr-FR" sz="1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6955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918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imes New Roman"/>
                <a:cs typeface="Times New Roman"/>
              </a:rPr>
              <a:t>CONCLUSION: </a:t>
            </a:r>
            <a:r>
              <a:rPr lang="fr-FR" b="1" dirty="0">
                <a:latin typeface="Times New Roman"/>
                <a:cs typeface="Times New Roman"/>
              </a:rPr>
              <a:t>E</a:t>
            </a:r>
            <a:r>
              <a:rPr lang="fr-FR" b="1" dirty="0" smtClean="0">
                <a:latin typeface="Times New Roman"/>
                <a:cs typeface="Times New Roman"/>
              </a:rPr>
              <a:t>stablishment and expansion of the British power </a:t>
            </a:r>
            <a:r>
              <a:rPr lang="fr-FR" b="1" dirty="0" err="1" smtClean="0">
                <a:latin typeface="Times New Roman"/>
                <a:cs typeface="Times New Roman"/>
              </a:rPr>
              <a:t>overseas</a:t>
            </a:r>
            <a:r>
              <a:rPr lang="fr-FR" b="1" dirty="0" smtClean="0">
                <a:latin typeface="Times New Roman"/>
                <a:cs typeface="Times New Roman"/>
              </a:rPr>
              <a:t> in the 17th c.</a:t>
            </a:r>
            <a:endParaRPr lang="fr-FR" b="1" dirty="0">
              <a:latin typeface="Times New Roman"/>
              <a:cs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506" y="711293"/>
            <a:ext cx="3589047" cy="1801561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287" y="3228883"/>
            <a:ext cx="4093522" cy="3445043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93" y="553908"/>
            <a:ext cx="4455163" cy="6120018"/>
          </a:xfrm>
          <a:prstGeom prst="rect">
            <a:avLst/>
          </a:prstGeom>
          <a:ln w="38100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3797846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2025</Words>
  <Application>Microsoft Macintosh PowerPoint</Application>
  <PresentationFormat>Présentation à l'écran (4:3)</PresentationFormat>
  <Paragraphs>149</Paragraphs>
  <Slides>15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RENAISSANCE, HUMANISM, PROTESTANTISM - AND OPENING TO THE ATLANTIC OCEAN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PALERME</dc:title>
  <dc:creator>Aurélie MOUILLARD</dc:creator>
  <cp:lastModifiedBy>Aurélie MOUILLARD</cp:lastModifiedBy>
  <cp:revision>81</cp:revision>
  <dcterms:created xsi:type="dcterms:W3CDTF">2019-07-03T20:57:12Z</dcterms:created>
  <dcterms:modified xsi:type="dcterms:W3CDTF">2020-05-08T15:01:29Z</dcterms:modified>
</cp:coreProperties>
</file>