
<file path=[Content_Types].xml><?xml version="1.0" encoding="utf-8"?>
<Types xmlns="http://schemas.openxmlformats.org/package/2006/content-types">
  <Default Extension="xml" ContentType="application/xml"/>
  <Default Extension="jpeg" ContentType="image/jpeg"/>
  <Default Extension="tiff" ContentType="image/tif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4" r:id="rId4"/>
    <p:sldId id="258" r:id="rId5"/>
    <p:sldId id="276" r:id="rId6"/>
    <p:sldId id="261" r:id="rId7"/>
    <p:sldId id="277" r:id="rId8"/>
    <p:sldId id="259" r:id="rId9"/>
    <p:sldId id="272" r:id="rId10"/>
    <p:sldId id="263" r:id="rId11"/>
    <p:sldId id="271" r:id="rId12"/>
    <p:sldId id="264" r:id="rId13"/>
    <p:sldId id="275" r:id="rId14"/>
    <p:sldId id="270" r:id="rId15"/>
    <p:sldId id="260" r:id="rId16"/>
    <p:sldId id="267" r:id="rId17"/>
    <p:sldId id="265" r:id="rId18"/>
    <p:sldId id="266" r:id="rId19"/>
    <p:sldId id="268" r:id="rId20"/>
    <p:sldId id="269" r:id="rId21"/>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4"/>
  </p:normalViewPr>
  <p:slideViewPr>
    <p:cSldViewPr snapToGrid="0" snapToObjects="1">
      <p:cViewPr varScale="1">
        <p:scale>
          <a:sx n="70" d="100"/>
          <a:sy n="70" d="100"/>
        </p:scale>
        <p:origin x="-205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C00ED417-6AC6-A54D-BC8C-1C9918515E26}" type="datetimeFigureOut">
              <a:rPr lang="fr-FR" smtClean="0"/>
              <a:t>22/03/20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510662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00ED417-6AC6-A54D-BC8C-1C9918515E26}" type="datetimeFigureOut">
              <a:rPr lang="fr-FR" smtClean="0"/>
              <a:t>22/03/20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2860502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C00ED417-6AC6-A54D-BC8C-1C9918515E26}" type="datetimeFigureOut">
              <a:rPr lang="fr-FR" smtClean="0"/>
              <a:t>22/03/20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2896399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00ED417-6AC6-A54D-BC8C-1C9918515E26}" type="datetimeFigureOut">
              <a:rPr lang="fr-FR" smtClean="0"/>
              <a:t>22/03/20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3896732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00ED417-6AC6-A54D-BC8C-1C9918515E26}" type="datetimeFigureOut">
              <a:rPr lang="fr-FR" smtClean="0"/>
              <a:t>22/03/20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2503194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C00ED417-6AC6-A54D-BC8C-1C9918515E26}" type="datetimeFigureOut">
              <a:rPr lang="fr-FR" smtClean="0"/>
              <a:t>22/03/20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2010677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00ED417-6AC6-A54D-BC8C-1C9918515E26}" type="datetimeFigureOut">
              <a:rPr lang="fr-FR" smtClean="0"/>
              <a:t>22/03/20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598742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C00ED417-6AC6-A54D-BC8C-1C9918515E26}" type="datetimeFigureOut">
              <a:rPr lang="fr-FR" smtClean="0"/>
              <a:t>22/03/20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1995637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C00ED417-6AC6-A54D-BC8C-1C9918515E26}" type="datetimeFigureOut">
              <a:rPr lang="fr-FR" smtClean="0"/>
              <a:t>22/03/20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2832167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00ED417-6AC6-A54D-BC8C-1C9918515E26}" type="datetimeFigureOut">
              <a:rPr lang="fr-FR" smtClean="0"/>
              <a:t>22/03/20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900821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00ED417-6AC6-A54D-BC8C-1C9918515E26}" type="datetimeFigureOut">
              <a:rPr lang="fr-FR" smtClean="0"/>
              <a:t>22/03/20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CCD2C0E-F881-3343-AFBC-3AB7BEDBFF5A}" type="slidenum">
              <a:rPr lang="fr-FR" smtClean="0"/>
              <a:t>‹#›</a:t>
            </a:fld>
            <a:endParaRPr lang="fr-FR"/>
          </a:p>
        </p:txBody>
      </p:sp>
    </p:spTree>
    <p:extLst>
      <p:ext uri="{BB962C8B-B14F-4D97-AF65-F5344CB8AC3E}">
        <p14:creationId xmlns:p14="http://schemas.microsoft.com/office/powerpoint/2010/main" val="114909096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0ED417-6AC6-A54D-BC8C-1C9918515E26}" type="datetimeFigureOut">
              <a:rPr lang="fr-FR" smtClean="0"/>
              <a:t>22/03/20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CD2C0E-F881-3343-AFBC-3AB7BEDBFF5A}" type="slidenum">
              <a:rPr lang="fr-FR" smtClean="0"/>
              <a:t>‹#›</a:t>
            </a:fld>
            <a:endParaRPr lang="fr-FR"/>
          </a:p>
        </p:txBody>
      </p:sp>
    </p:spTree>
    <p:extLst>
      <p:ext uri="{BB962C8B-B14F-4D97-AF65-F5344CB8AC3E}">
        <p14:creationId xmlns:p14="http://schemas.microsoft.com/office/powerpoint/2010/main" val="1104496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history.state.gov/milestones/1937-1945/potsdam-conf" TargetMode="External"/><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nytimes.com" TargetMode="External"/><Relationship Id="rId4" Type="http://schemas.openxmlformats.org/officeDocument/2006/relationships/image" Target="../media/image7.jpe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png"/><Relationship Id="rId5" Type="http://schemas.openxmlformats.org/officeDocument/2006/relationships/image" Target="../media/image11.gif"/><Relationship Id="rId6" Type="http://schemas.openxmlformats.org/officeDocument/2006/relationships/hyperlink" Target="http://www.johndclare.net" TargetMode="External"/><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jpeg"/><Relationship Id="rId5" Type="http://schemas.openxmlformats.org/officeDocument/2006/relationships/hyperlink" Target="https://www.cartoons.ac.uk/search/cartoon_item/artist=Nicholas%20Garland" TargetMode="External"/><Relationship Id="rId6" Type="http://schemas.openxmlformats.org/officeDocument/2006/relationships/hyperlink" Target="https://www.cartoons.ac.uk/search/cartoon_item/publication=Daily%20Telegraph" TargetMode="External"/><Relationship Id="rId7" Type="http://schemas.openxmlformats.org/officeDocument/2006/relationships/hyperlink" Target="https://www.cartoons.ac.uk/search/cartoon_item/day_from=03?month_from=01&amp;year_from=1986" TargetMode="External"/><Relationship Id="rId8" Type="http://schemas.openxmlformats.org/officeDocument/2006/relationships/hyperlink" Target="http://en.wikipedia.org/wiki/Chapter_VII_of_the_United_Nations_Charter%23Article_51" TargetMode="External"/><Relationship Id="rId9" Type="http://schemas.openxmlformats.org/officeDocument/2006/relationships/hyperlink" Target="http://en.wikipedia.org/wiki/Customary_international_law" TargetMode="External"/><Relationship Id="rId10" Type="http://schemas.openxmlformats.org/officeDocument/2006/relationships/hyperlink" Target="http://en.wikipedia.org/wiki/Public_international_law" TargetMode="External"/><Relationship Id="rId11" Type="http://schemas.openxmlformats.org/officeDocument/2006/relationships/hyperlink" Target="http://en.wikipedia.org/wiki/International_Court_of_Justice" TargetMode="External"/><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336160" y="141415"/>
            <a:ext cx="8487536" cy="1077872"/>
          </a:xfrm>
        </p:spPr>
        <p:txBody>
          <a:bodyPr>
            <a:normAutofit fontScale="90000"/>
          </a:bodyPr>
          <a:lstStyle/>
          <a:p>
            <a:r>
              <a:rPr lang="fr-FR" sz="4000" b="1" dirty="0">
                <a:solidFill>
                  <a:srgbClr val="800000"/>
                </a:solidFill>
                <a:latin typeface="Times New Roman"/>
                <a:cs typeface="Times New Roman"/>
              </a:rPr>
              <a:t>THE USA AND THE WORLD FROM 1945 TO 2003</a:t>
            </a:r>
          </a:p>
        </p:txBody>
      </p:sp>
      <p:pic>
        <p:nvPicPr>
          <p:cNvPr id="3" name="Image 2"/>
          <p:cNvPicPr>
            <a:picLocks noChangeAspect="1"/>
          </p:cNvPicPr>
          <p:nvPr/>
        </p:nvPicPr>
        <p:blipFill>
          <a:blip r:embed="rId3"/>
          <a:stretch>
            <a:fillRect/>
          </a:stretch>
        </p:blipFill>
        <p:spPr>
          <a:xfrm>
            <a:off x="188500" y="1689621"/>
            <a:ext cx="8807840" cy="4954410"/>
          </a:xfrm>
          <a:prstGeom prst="rect">
            <a:avLst/>
          </a:prstGeom>
          <a:ln w="38100">
            <a:solidFill>
              <a:srgbClr val="800000"/>
            </a:solidFill>
          </a:ln>
        </p:spPr>
      </p:pic>
    </p:spTree>
    <p:extLst>
      <p:ext uri="{BB962C8B-B14F-4D97-AF65-F5344CB8AC3E}">
        <p14:creationId xmlns:p14="http://schemas.microsoft.com/office/powerpoint/2010/main" val="150948843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259271" y="40417"/>
            <a:ext cx="8564425" cy="2246769"/>
          </a:xfrm>
          <a:prstGeom prst="rect">
            <a:avLst/>
          </a:prstGeom>
        </p:spPr>
        <p:txBody>
          <a:bodyPr wrap="square">
            <a:spAutoFit/>
          </a:bodyPr>
          <a:lstStyle/>
          <a:p>
            <a:pPr algn="just"/>
            <a:r>
              <a:rPr lang="fr-FR" sz="2800" b="1" i="1" dirty="0">
                <a:solidFill>
                  <a:srgbClr val="800000"/>
                </a:solidFill>
                <a:latin typeface="Times New Roman"/>
                <a:cs typeface="Times New Roman"/>
              </a:rPr>
              <a:t>To </a:t>
            </a:r>
            <a:r>
              <a:rPr lang="fr-FR" sz="2800" b="1" i="1" dirty="0" err="1">
                <a:solidFill>
                  <a:srgbClr val="800000"/>
                </a:solidFill>
                <a:latin typeface="Times New Roman"/>
                <a:cs typeface="Times New Roman"/>
              </a:rPr>
              <a:t>what</a:t>
            </a:r>
            <a:r>
              <a:rPr lang="fr-FR" sz="2800" b="1" i="1" dirty="0">
                <a:solidFill>
                  <a:srgbClr val="800000"/>
                </a:solidFill>
                <a:latin typeface="Times New Roman"/>
                <a:cs typeface="Times New Roman"/>
              </a:rPr>
              <a:t> </a:t>
            </a:r>
            <a:r>
              <a:rPr lang="fr-FR" sz="2800" b="1" i="1" dirty="0" err="1">
                <a:solidFill>
                  <a:srgbClr val="800000"/>
                </a:solidFill>
                <a:latin typeface="Times New Roman"/>
                <a:cs typeface="Times New Roman"/>
              </a:rPr>
              <a:t>extent</a:t>
            </a:r>
            <a:r>
              <a:rPr lang="fr-FR" sz="2800" b="1" i="1" dirty="0">
                <a:solidFill>
                  <a:srgbClr val="800000"/>
                </a:solidFill>
                <a:latin typeface="Times New Roman"/>
                <a:cs typeface="Times New Roman"/>
              </a:rPr>
              <a:t> </a:t>
            </a:r>
            <a:r>
              <a:rPr lang="fr-FR" sz="2800" b="1" i="1" dirty="0" err="1">
                <a:solidFill>
                  <a:srgbClr val="800000"/>
                </a:solidFill>
                <a:latin typeface="Times New Roman"/>
                <a:cs typeface="Times New Roman"/>
              </a:rPr>
              <a:t>can</a:t>
            </a:r>
            <a:r>
              <a:rPr lang="fr-FR" sz="2800" b="1" i="1" dirty="0">
                <a:solidFill>
                  <a:srgbClr val="800000"/>
                </a:solidFill>
                <a:latin typeface="Times New Roman"/>
                <a:cs typeface="Times New Roman"/>
              </a:rPr>
              <a:t> </a:t>
            </a:r>
            <a:r>
              <a:rPr lang="fr-FR" sz="2800" b="1" i="1" dirty="0" err="1">
                <a:solidFill>
                  <a:srgbClr val="800000"/>
                </a:solidFill>
                <a:latin typeface="Times New Roman"/>
                <a:cs typeface="Times New Roman"/>
              </a:rPr>
              <a:t>we</a:t>
            </a:r>
            <a:r>
              <a:rPr lang="fr-FR" sz="2800" b="1" i="1" dirty="0">
                <a:solidFill>
                  <a:srgbClr val="800000"/>
                </a:solidFill>
                <a:latin typeface="Times New Roman"/>
                <a:cs typeface="Times New Roman"/>
              </a:rPr>
              <a:t> </a:t>
            </a:r>
            <a:r>
              <a:rPr lang="fr-FR" sz="2800" b="1" i="1" dirty="0" err="1">
                <a:solidFill>
                  <a:srgbClr val="800000"/>
                </a:solidFill>
                <a:latin typeface="Times New Roman"/>
                <a:cs typeface="Times New Roman"/>
              </a:rPr>
              <a:t>consider</a:t>
            </a:r>
            <a:r>
              <a:rPr lang="fr-FR" sz="2800" b="1" i="1" dirty="0">
                <a:solidFill>
                  <a:srgbClr val="800000"/>
                </a:solidFill>
                <a:latin typeface="Times New Roman"/>
                <a:cs typeface="Times New Roman"/>
              </a:rPr>
              <a:t> </a:t>
            </a:r>
            <a:r>
              <a:rPr lang="fr-FR" sz="2800" b="1" i="1" dirty="0" err="1">
                <a:solidFill>
                  <a:srgbClr val="800000"/>
                </a:solidFill>
                <a:latin typeface="Times New Roman"/>
                <a:cs typeface="Times New Roman"/>
              </a:rPr>
              <a:t>that</a:t>
            </a:r>
            <a:r>
              <a:rPr lang="fr-FR" sz="2800" b="1" i="1" dirty="0">
                <a:solidFill>
                  <a:srgbClr val="800000"/>
                </a:solidFill>
                <a:latin typeface="Times New Roman"/>
                <a:cs typeface="Times New Roman"/>
              </a:rPr>
              <a:t> the American </a:t>
            </a:r>
            <a:r>
              <a:rPr lang="fr-FR" sz="2800" b="1" i="1" dirty="0" err="1">
                <a:solidFill>
                  <a:srgbClr val="800000"/>
                </a:solidFill>
                <a:latin typeface="Times New Roman"/>
                <a:cs typeface="Times New Roman"/>
              </a:rPr>
              <a:t>foreign</a:t>
            </a:r>
            <a:r>
              <a:rPr lang="fr-FR" sz="2800" b="1" i="1" dirty="0">
                <a:solidFill>
                  <a:srgbClr val="800000"/>
                </a:solidFill>
                <a:latin typeface="Times New Roman"/>
                <a:cs typeface="Times New Roman"/>
              </a:rPr>
              <a:t> </a:t>
            </a:r>
            <a:r>
              <a:rPr lang="fr-FR" sz="2800" b="1" i="1" dirty="0" err="1">
                <a:solidFill>
                  <a:srgbClr val="800000"/>
                </a:solidFill>
                <a:latin typeface="Times New Roman"/>
                <a:cs typeface="Times New Roman"/>
              </a:rPr>
              <a:t>policy</a:t>
            </a:r>
            <a:r>
              <a:rPr lang="fr-FR" sz="2800" b="1" i="1" dirty="0">
                <a:solidFill>
                  <a:srgbClr val="800000"/>
                </a:solidFill>
                <a:latin typeface="Times New Roman"/>
                <a:cs typeface="Times New Roman"/>
              </a:rPr>
              <a:t> has been </a:t>
            </a:r>
            <a:r>
              <a:rPr lang="fr-FR" sz="2800" b="1" i="1" dirty="0" err="1">
                <a:solidFill>
                  <a:srgbClr val="800000"/>
                </a:solidFill>
                <a:latin typeface="Times New Roman"/>
                <a:cs typeface="Times New Roman"/>
              </a:rPr>
              <a:t>dominated</a:t>
            </a:r>
            <a:r>
              <a:rPr lang="fr-FR" sz="2800" b="1" i="1" dirty="0">
                <a:solidFill>
                  <a:srgbClr val="800000"/>
                </a:solidFill>
                <a:latin typeface="Times New Roman"/>
                <a:cs typeface="Times New Roman"/>
              </a:rPr>
              <a:t> by </a:t>
            </a:r>
            <a:r>
              <a:rPr lang="fr-FR" sz="2800" b="1" i="1" dirty="0" err="1">
                <a:solidFill>
                  <a:srgbClr val="800000"/>
                </a:solidFill>
                <a:latin typeface="Times New Roman"/>
                <a:cs typeface="Times New Roman"/>
              </a:rPr>
              <a:t>interventionism</a:t>
            </a:r>
            <a:r>
              <a:rPr lang="fr-FR" sz="2800" b="1" i="1" dirty="0">
                <a:solidFill>
                  <a:srgbClr val="800000"/>
                </a:solidFill>
                <a:latin typeface="Times New Roman"/>
                <a:cs typeface="Times New Roman"/>
              </a:rPr>
              <a:t> </a:t>
            </a:r>
            <a:r>
              <a:rPr lang="fr-FR" sz="2800" b="1" i="1" dirty="0" err="1">
                <a:solidFill>
                  <a:srgbClr val="800000"/>
                </a:solidFill>
                <a:latin typeface="Times New Roman"/>
                <a:cs typeface="Times New Roman"/>
              </a:rPr>
              <a:t>theories</a:t>
            </a:r>
            <a:r>
              <a:rPr lang="fr-FR" sz="2800" b="1" i="1" dirty="0">
                <a:solidFill>
                  <a:srgbClr val="800000"/>
                </a:solidFill>
                <a:latin typeface="Times New Roman"/>
                <a:cs typeface="Times New Roman"/>
              </a:rPr>
              <a:t> </a:t>
            </a:r>
            <a:r>
              <a:rPr lang="fr-FR" sz="2800" b="1" i="1" dirty="0" err="1">
                <a:solidFill>
                  <a:srgbClr val="800000"/>
                </a:solidFill>
                <a:latin typeface="Times New Roman"/>
                <a:cs typeface="Times New Roman"/>
              </a:rPr>
              <a:t>since</a:t>
            </a:r>
            <a:r>
              <a:rPr lang="fr-FR" sz="2800" b="1" i="1" dirty="0">
                <a:solidFill>
                  <a:srgbClr val="800000"/>
                </a:solidFill>
                <a:latin typeface="Times New Roman"/>
                <a:cs typeface="Times New Roman"/>
              </a:rPr>
              <a:t> the end of WWII ?</a:t>
            </a:r>
          </a:p>
          <a:p>
            <a:pPr algn="just"/>
            <a:r>
              <a:rPr lang="fr-FR" sz="2800" b="1" i="1" dirty="0">
                <a:solidFill>
                  <a:srgbClr val="800000"/>
                </a:solidFill>
                <a:latin typeface="Times New Roman"/>
                <a:cs typeface="Times New Roman"/>
              </a:rPr>
              <a:t>How have the notions of leadership and power </a:t>
            </a:r>
            <a:r>
              <a:rPr lang="fr-FR" sz="2800" b="1" i="1" dirty="0" err="1">
                <a:solidFill>
                  <a:srgbClr val="800000"/>
                </a:solidFill>
                <a:latin typeface="Times New Roman"/>
                <a:cs typeface="Times New Roman"/>
              </a:rPr>
              <a:t>evolved</a:t>
            </a:r>
            <a:r>
              <a:rPr lang="fr-FR" sz="2800" b="1" i="1" dirty="0">
                <a:solidFill>
                  <a:srgbClr val="800000"/>
                </a:solidFill>
                <a:latin typeface="Times New Roman"/>
                <a:cs typeface="Times New Roman"/>
              </a:rPr>
              <a:t> in the American </a:t>
            </a:r>
            <a:r>
              <a:rPr lang="fr-FR" sz="2800" b="1" i="1" dirty="0" err="1">
                <a:solidFill>
                  <a:srgbClr val="800000"/>
                </a:solidFill>
                <a:latin typeface="Times New Roman"/>
                <a:cs typeface="Times New Roman"/>
              </a:rPr>
              <a:t>foreign</a:t>
            </a:r>
            <a:r>
              <a:rPr lang="fr-FR" sz="2800" b="1" i="1" dirty="0">
                <a:solidFill>
                  <a:srgbClr val="800000"/>
                </a:solidFill>
                <a:latin typeface="Times New Roman"/>
                <a:cs typeface="Times New Roman"/>
              </a:rPr>
              <a:t> </a:t>
            </a:r>
            <a:r>
              <a:rPr lang="fr-FR" sz="2800" b="1" i="1" dirty="0" err="1">
                <a:solidFill>
                  <a:srgbClr val="800000"/>
                </a:solidFill>
                <a:latin typeface="Times New Roman"/>
                <a:cs typeface="Times New Roman"/>
              </a:rPr>
              <a:t>policy</a:t>
            </a:r>
            <a:r>
              <a:rPr lang="fr-FR" sz="2800" b="1" i="1" dirty="0">
                <a:solidFill>
                  <a:srgbClr val="800000"/>
                </a:solidFill>
                <a:latin typeface="Times New Roman"/>
                <a:cs typeface="Times New Roman"/>
              </a:rPr>
              <a:t> </a:t>
            </a:r>
            <a:r>
              <a:rPr lang="fr-FR" sz="2800" b="1" i="1" dirty="0" err="1">
                <a:solidFill>
                  <a:srgbClr val="800000"/>
                </a:solidFill>
                <a:latin typeface="Times New Roman"/>
                <a:cs typeface="Times New Roman"/>
              </a:rPr>
              <a:t>since</a:t>
            </a:r>
            <a:r>
              <a:rPr lang="fr-FR" sz="2800" b="1" i="1" dirty="0">
                <a:solidFill>
                  <a:srgbClr val="800000"/>
                </a:solidFill>
                <a:latin typeface="Times New Roman"/>
                <a:cs typeface="Times New Roman"/>
              </a:rPr>
              <a:t> 1945 ?</a:t>
            </a:r>
            <a:endParaRPr lang="fr-FR" sz="2800" b="1" dirty="0">
              <a:solidFill>
                <a:srgbClr val="800000"/>
              </a:solidFill>
              <a:latin typeface="Times New Roman"/>
              <a:cs typeface="Times New Roman"/>
            </a:endParaRPr>
          </a:p>
        </p:txBody>
      </p:sp>
      <p:pic>
        <p:nvPicPr>
          <p:cNvPr id="2" name="Image 1">
            <a:extLst>
              <a:ext uri="{FF2B5EF4-FFF2-40B4-BE49-F238E27FC236}">
                <a16:creationId xmlns:a16="http://schemas.microsoft.com/office/drawing/2014/main" xmlns="" id="{507567B4-93B2-954D-9269-625ED5825F96}"/>
              </a:ext>
            </a:extLst>
          </p:cNvPr>
          <p:cNvPicPr>
            <a:picLocks noChangeAspect="1"/>
          </p:cNvPicPr>
          <p:nvPr/>
        </p:nvPicPr>
        <p:blipFill>
          <a:blip r:embed="rId3"/>
          <a:stretch>
            <a:fillRect/>
          </a:stretch>
        </p:blipFill>
        <p:spPr>
          <a:xfrm>
            <a:off x="1736290" y="2565971"/>
            <a:ext cx="5610386" cy="4143054"/>
          </a:xfrm>
          <a:prstGeom prst="rect">
            <a:avLst/>
          </a:prstGeom>
          <a:ln w="38100">
            <a:solidFill>
              <a:schemeClr val="accent2">
                <a:lumMod val="75000"/>
              </a:schemeClr>
            </a:solidFill>
          </a:ln>
        </p:spPr>
      </p:pic>
      <p:sp>
        <p:nvSpPr>
          <p:cNvPr id="5" name="Rectangle 4">
            <a:extLst>
              <a:ext uri="{FF2B5EF4-FFF2-40B4-BE49-F238E27FC236}">
                <a16:creationId xmlns:a16="http://schemas.microsoft.com/office/drawing/2014/main" xmlns="" id="{2159FF70-5F3E-6644-ACB9-D29C0C1B7278}"/>
              </a:ext>
            </a:extLst>
          </p:cNvPr>
          <p:cNvSpPr/>
          <p:nvPr/>
        </p:nvSpPr>
        <p:spPr>
          <a:xfrm>
            <a:off x="7299788" y="6011457"/>
            <a:ext cx="1864760" cy="738664"/>
          </a:xfrm>
          <a:prstGeom prst="rect">
            <a:avLst/>
          </a:prstGeom>
        </p:spPr>
        <p:txBody>
          <a:bodyPr wrap="square">
            <a:spAutoFit/>
          </a:bodyPr>
          <a:lstStyle/>
          <a:p>
            <a:pPr algn="ctr"/>
            <a:r>
              <a:rPr lang="fr-FR" sz="1400" b="1" i="1" dirty="0">
                <a:solidFill>
                  <a:srgbClr val="000000"/>
                </a:solidFill>
                <a:latin typeface="Times New Roman" panose="02020603050405020304" pitchFamily="18" charset="0"/>
              </a:rPr>
              <a:t>John </a:t>
            </a:r>
            <a:r>
              <a:rPr lang="fr-FR" sz="1400" b="1" i="1" dirty="0" err="1">
                <a:solidFill>
                  <a:srgbClr val="000000"/>
                </a:solidFill>
                <a:latin typeface="Times New Roman" panose="02020603050405020304" pitchFamily="18" charset="0"/>
              </a:rPr>
              <a:t>Gast</a:t>
            </a:r>
            <a:r>
              <a:rPr lang="fr-FR" sz="1400" b="1" i="1" dirty="0">
                <a:solidFill>
                  <a:srgbClr val="000000"/>
                </a:solidFill>
                <a:latin typeface="Times New Roman" panose="02020603050405020304" pitchFamily="18" charset="0"/>
              </a:rPr>
              <a:t> - "American Progress," (1872)</a:t>
            </a:r>
            <a:endParaRPr lang="fr-FR" sz="1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17555183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0" y="482600"/>
            <a:ext cx="9144000" cy="5880410"/>
          </a:xfrm>
          <a:prstGeom prst="rect">
            <a:avLst/>
          </a:prstGeom>
        </p:spPr>
      </p:pic>
    </p:spTree>
    <p:extLst>
      <p:ext uri="{BB962C8B-B14F-4D97-AF65-F5344CB8AC3E}">
        <p14:creationId xmlns:p14="http://schemas.microsoft.com/office/powerpoint/2010/main" val="381111411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0"/>
            <a:ext cx="7505480" cy="461665"/>
          </a:xfrm>
          <a:prstGeom prst="rect">
            <a:avLst/>
          </a:prstGeom>
          <a:noFill/>
        </p:spPr>
        <p:txBody>
          <a:bodyPr wrap="none" rtlCol="0">
            <a:spAutoFit/>
          </a:bodyPr>
          <a:lstStyle/>
          <a:p>
            <a:r>
              <a:rPr lang="fr-FR" sz="2400" b="1" dirty="0">
                <a:latin typeface="Times New Roman"/>
                <a:cs typeface="Times New Roman"/>
              </a:rPr>
              <a:t>I. The USA as the leader of the Free World (1945-1950s)</a:t>
            </a:r>
          </a:p>
        </p:txBody>
      </p:sp>
      <p:sp>
        <p:nvSpPr>
          <p:cNvPr id="3" name="ZoneTexte 2"/>
          <p:cNvSpPr txBox="1"/>
          <p:nvPr/>
        </p:nvSpPr>
        <p:spPr>
          <a:xfrm>
            <a:off x="0" y="461665"/>
            <a:ext cx="6212633" cy="400110"/>
          </a:xfrm>
          <a:prstGeom prst="rect">
            <a:avLst/>
          </a:prstGeom>
          <a:noFill/>
        </p:spPr>
        <p:txBody>
          <a:bodyPr wrap="none" rtlCol="0">
            <a:spAutoFit/>
          </a:bodyPr>
          <a:lstStyle/>
          <a:p>
            <a:r>
              <a:rPr lang="fr-FR" sz="2000" b="1" i="1" dirty="0">
                <a:latin typeface="Times New Roman"/>
                <a:cs typeface="Times New Roman"/>
              </a:rPr>
              <a:t>A. Occupation and reconstruction of </a:t>
            </a:r>
            <a:r>
              <a:rPr lang="fr-FR" sz="2000" b="1" i="1" dirty="0" err="1">
                <a:latin typeface="Times New Roman"/>
                <a:cs typeface="Times New Roman"/>
              </a:rPr>
              <a:t>Japan</a:t>
            </a:r>
            <a:r>
              <a:rPr lang="fr-FR" sz="2000" b="1" i="1" dirty="0">
                <a:latin typeface="Times New Roman"/>
                <a:cs typeface="Times New Roman"/>
              </a:rPr>
              <a:t> (1945-1952)</a:t>
            </a:r>
          </a:p>
        </p:txBody>
      </p:sp>
      <p:sp>
        <p:nvSpPr>
          <p:cNvPr id="4" name="Rectangle 3"/>
          <p:cNvSpPr/>
          <p:nvPr/>
        </p:nvSpPr>
        <p:spPr>
          <a:xfrm>
            <a:off x="112408" y="939568"/>
            <a:ext cx="6207547" cy="5478422"/>
          </a:xfrm>
          <a:prstGeom prst="rect">
            <a:avLst/>
          </a:prstGeom>
        </p:spPr>
        <p:txBody>
          <a:bodyPr wrap="square">
            <a:spAutoFit/>
          </a:bodyPr>
          <a:lstStyle/>
          <a:p>
            <a:pPr algn="just"/>
            <a:r>
              <a:rPr lang="fr-FR" sz="1400" b="1" dirty="0" err="1">
                <a:latin typeface="Times New Roman"/>
                <a:cs typeface="Times New Roman"/>
              </a:rPr>
              <a:t>Between</a:t>
            </a:r>
            <a:r>
              <a:rPr lang="fr-FR" sz="1400" b="1" dirty="0">
                <a:latin typeface="Times New Roman"/>
                <a:cs typeface="Times New Roman"/>
              </a:rPr>
              <a:t> 1945 and 1952, the U.S. </a:t>
            </a:r>
            <a:r>
              <a:rPr lang="fr-FR" sz="1400" b="1" dirty="0" err="1">
                <a:latin typeface="Times New Roman"/>
                <a:cs typeface="Times New Roman"/>
              </a:rPr>
              <a:t>occupying</a:t>
            </a:r>
            <a:r>
              <a:rPr lang="fr-FR" sz="1400" b="1" dirty="0">
                <a:latin typeface="Times New Roman"/>
                <a:cs typeface="Times New Roman"/>
              </a:rPr>
              <a:t> forces, </a:t>
            </a:r>
            <a:r>
              <a:rPr lang="fr-FR" sz="1400" b="1" dirty="0" err="1">
                <a:latin typeface="Times New Roman"/>
                <a:cs typeface="Times New Roman"/>
              </a:rPr>
              <a:t>led</a:t>
            </a:r>
            <a:r>
              <a:rPr lang="fr-FR" sz="1400" b="1" dirty="0">
                <a:latin typeface="Times New Roman"/>
                <a:cs typeface="Times New Roman"/>
              </a:rPr>
              <a:t> by General Douglas A. </a:t>
            </a:r>
            <a:r>
              <a:rPr lang="fr-FR" sz="1400" b="1" dirty="0" err="1">
                <a:latin typeface="Times New Roman"/>
                <a:cs typeface="Times New Roman"/>
              </a:rPr>
              <a:t>MacArthur</a:t>
            </a:r>
            <a:r>
              <a:rPr lang="fr-FR" sz="1400" b="1" dirty="0">
                <a:latin typeface="Times New Roman"/>
                <a:cs typeface="Times New Roman"/>
              </a:rPr>
              <a:t>, </a:t>
            </a:r>
            <a:r>
              <a:rPr lang="fr-FR" sz="1400" b="1" dirty="0" err="1">
                <a:latin typeface="Times New Roman"/>
                <a:cs typeface="Times New Roman"/>
              </a:rPr>
              <a:t>enacted</a:t>
            </a:r>
            <a:r>
              <a:rPr lang="fr-FR" sz="1400" b="1" dirty="0">
                <a:latin typeface="Times New Roman"/>
                <a:cs typeface="Times New Roman"/>
              </a:rPr>
              <a:t> </a:t>
            </a:r>
            <a:r>
              <a:rPr lang="fr-FR" sz="1400" b="1" dirty="0" err="1">
                <a:latin typeface="Times New Roman"/>
                <a:cs typeface="Times New Roman"/>
              </a:rPr>
              <a:t>widespread</a:t>
            </a:r>
            <a:r>
              <a:rPr lang="fr-FR" sz="1400" b="1" dirty="0">
                <a:latin typeface="Times New Roman"/>
                <a:cs typeface="Times New Roman"/>
              </a:rPr>
              <a:t> </a:t>
            </a:r>
            <a:r>
              <a:rPr lang="fr-FR" sz="1400" b="1" dirty="0" err="1">
                <a:latin typeface="Times New Roman"/>
                <a:cs typeface="Times New Roman"/>
              </a:rPr>
              <a:t>military</a:t>
            </a:r>
            <a:r>
              <a:rPr lang="fr-FR" sz="1400" b="1" dirty="0">
                <a:latin typeface="Times New Roman"/>
                <a:cs typeface="Times New Roman"/>
              </a:rPr>
              <a:t>, </a:t>
            </a:r>
            <a:r>
              <a:rPr lang="fr-FR" sz="1400" b="1" dirty="0" err="1">
                <a:latin typeface="Times New Roman"/>
                <a:cs typeface="Times New Roman"/>
              </a:rPr>
              <a:t>political</a:t>
            </a:r>
            <a:r>
              <a:rPr lang="fr-FR" sz="1400" b="1" dirty="0">
                <a:latin typeface="Times New Roman"/>
                <a:cs typeface="Times New Roman"/>
              </a:rPr>
              <a:t>, </a:t>
            </a:r>
            <a:r>
              <a:rPr lang="fr-FR" sz="1400" b="1" dirty="0" err="1">
                <a:latin typeface="Times New Roman"/>
                <a:cs typeface="Times New Roman"/>
              </a:rPr>
              <a:t>economic</a:t>
            </a:r>
            <a:r>
              <a:rPr lang="fr-FR" sz="1400" b="1" dirty="0">
                <a:latin typeface="Times New Roman"/>
                <a:cs typeface="Times New Roman"/>
              </a:rPr>
              <a:t>, and social </a:t>
            </a:r>
            <a:r>
              <a:rPr lang="fr-FR" sz="1400" b="1" dirty="0" err="1">
                <a:latin typeface="Times New Roman"/>
                <a:cs typeface="Times New Roman"/>
              </a:rPr>
              <a:t>reforms</a:t>
            </a:r>
            <a:r>
              <a:rPr lang="fr-FR" sz="1400" b="1" dirty="0">
                <a:latin typeface="Times New Roman"/>
                <a:cs typeface="Times New Roman"/>
              </a:rPr>
              <a:t>. (…)</a:t>
            </a:r>
          </a:p>
          <a:p>
            <a:pPr algn="just"/>
            <a:r>
              <a:rPr lang="fr-FR" sz="1400" b="1" dirty="0">
                <a:latin typeface="Times New Roman"/>
                <a:cs typeface="Times New Roman"/>
              </a:rPr>
              <a:t>In the </a:t>
            </a:r>
            <a:r>
              <a:rPr lang="fr-FR" sz="1400" b="1" dirty="0">
                <a:latin typeface="Times New Roman"/>
                <a:cs typeface="Times New Roman"/>
                <a:hlinkClick r:id="rId3"/>
              </a:rPr>
              <a:t>Potsdam Declaration</a:t>
            </a:r>
            <a:r>
              <a:rPr lang="fr-FR" sz="1400" b="1" dirty="0">
                <a:latin typeface="Times New Roman"/>
                <a:cs typeface="Times New Roman"/>
              </a:rPr>
              <a:t>, </a:t>
            </a:r>
            <a:r>
              <a:rPr lang="fr-FR" sz="1400" b="1" dirty="0" err="1">
                <a:latin typeface="Times New Roman"/>
                <a:cs typeface="Times New Roman"/>
              </a:rPr>
              <a:t>they</a:t>
            </a:r>
            <a:r>
              <a:rPr lang="fr-FR" sz="1400" b="1" dirty="0">
                <a:latin typeface="Times New Roman"/>
                <a:cs typeface="Times New Roman"/>
              </a:rPr>
              <a:t> </a:t>
            </a:r>
            <a:r>
              <a:rPr lang="fr-FR" sz="1400" b="1" dirty="0" err="1">
                <a:latin typeface="Times New Roman"/>
                <a:cs typeface="Times New Roman"/>
              </a:rPr>
              <a:t>called</a:t>
            </a:r>
            <a:r>
              <a:rPr lang="fr-FR" sz="1400" b="1" dirty="0">
                <a:latin typeface="Times New Roman"/>
                <a:cs typeface="Times New Roman"/>
              </a:rPr>
              <a:t> for </a:t>
            </a:r>
            <a:r>
              <a:rPr lang="fr-FR" sz="1400" b="1" dirty="0" err="1">
                <a:latin typeface="Times New Roman"/>
                <a:cs typeface="Times New Roman"/>
              </a:rPr>
              <a:t>Japan’s</a:t>
            </a:r>
            <a:r>
              <a:rPr lang="fr-FR" sz="1400" b="1" dirty="0">
                <a:latin typeface="Times New Roman"/>
                <a:cs typeface="Times New Roman"/>
              </a:rPr>
              <a:t> </a:t>
            </a:r>
            <a:r>
              <a:rPr lang="fr-FR" sz="1400" b="1" dirty="0" err="1">
                <a:latin typeface="Times New Roman"/>
                <a:cs typeface="Times New Roman"/>
              </a:rPr>
              <a:t>unconditional</a:t>
            </a:r>
            <a:r>
              <a:rPr lang="fr-FR" sz="1400" b="1" dirty="0">
                <a:latin typeface="Times New Roman"/>
                <a:cs typeface="Times New Roman"/>
              </a:rPr>
              <a:t> </a:t>
            </a:r>
            <a:r>
              <a:rPr lang="fr-FR" sz="1400" b="1" dirty="0" err="1">
                <a:latin typeface="Times New Roman"/>
                <a:cs typeface="Times New Roman"/>
              </a:rPr>
              <a:t>surrender</a:t>
            </a:r>
            <a:r>
              <a:rPr lang="fr-FR" sz="1400" b="1" dirty="0">
                <a:latin typeface="Times New Roman"/>
                <a:cs typeface="Times New Roman"/>
              </a:rPr>
              <a:t>; by August of 1945, </a:t>
            </a:r>
            <a:r>
              <a:rPr lang="fr-FR" sz="1400" b="1" dirty="0" err="1">
                <a:latin typeface="Times New Roman"/>
                <a:cs typeface="Times New Roman"/>
              </a:rPr>
              <a:t>that</a:t>
            </a:r>
            <a:r>
              <a:rPr lang="fr-FR" sz="1400" b="1" dirty="0">
                <a:latin typeface="Times New Roman"/>
                <a:cs typeface="Times New Roman"/>
              </a:rPr>
              <a:t> objective </a:t>
            </a:r>
            <a:r>
              <a:rPr lang="fr-FR" sz="1400" b="1" dirty="0" err="1">
                <a:latin typeface="Times New Roman"/>
                <a:cs typeface="Times New Roman"/>
              </a:rPr>
              <a:t>had</a:t>
            </a:r>
            <a:r>
              <a:rPr lang="fr-FR" sz="1400" b="1" dirty="0">
                <a:latin typeface="Times New Roman"/>
                <a:cs typeface="Times New Roman"/>
              </a:rPr>
              <a:t> been </a:t>
            </a:r>
            <a:r>
              <a:rPr lang="fr-FR" sz="1400" b="1" dirty="0" err="1">
                <a:latin typeface="Times New Roman"/>
                <a:cs typeface="Times New Roman"/>
              </a:rPr>
              <a:t>achieved</a:t>
            </a:r>
            <a:r>
              <a:rPr lang="fr-FR" sz="1400" b="1" dirty="0">
                <a:latin typeface="Times New Roman"/>
                <a:cs typeface="Times New Roman"/>
              </a:rPr>
              <a:t>. In </a:t>
            </a:r>
            <a:r>
              <a:rPr lang="fr-FR" sz="1400" b="1" dirty="0" err="1">
                <a:latin typeface="Times New Roman"/>
                <a:cs typeface="Times New Roman"/>
              </a:rPr>
              <a:t>September</a:t>
            </a:r>
            <a:r>
              <a:rPr lang="fr-FR" sz="1400" b="1" dirty="0">
                <a:latin typeface="Times New Roman"/>
                <a:cs typeface="Times New Roman"/>
              </a:rPr>
              <a:t>, 1945, General Douglas </a:t>
            </a:r>
            <a:r>
              <a:rPr lang="fr-FR" sz="1400" b="1" dirty="0" err="1">
                <a:latin typeface="Times New Roman"/>
                <a:cs typeface="Times New Roman"/>
              </a:rPr>
              <a:t>MacArthur</a:t>
            </a:r>
            <a:r>
              <a:rPr lang="fr-FR" sz="1400" b="1" dirty="0">
                <a:latin typeface="Times New Roman"/>
                <a:cs typeface="Times New Roman"/>
              </a:rPr>
              <a:t> </a:t>
            </a:r>
            <a:r>
              <a:rPr lang="fr-FR" sz="1400" b="1" dirty="0" err="1">
                <a:latin typeface="Times New Roman"/>
                <a:cs typeface="Times New Roman"/>
              </a:rPr>
              <a:t>took</a:t>
            </a:r>
            <a:r>
              <a:rPr lang="fr-FR" sz="1400" b="1" dirty="0">
                <a:latin typeface="Times New Roman"/>
                <a:cs typeface="Times New Roman"/>
              </a:rPr>
              <a:t> charge of the </a:t>
            </a:r>
            <a:r>
              <a:rPr lang="fr-FR" sz="1400" b="1" dirty="0" err="1">
                <a:latin typeface="Times New Roman"/>
                <a:cs typeface="Times New Roman"/>
              </a:rPr>
              <a:t>Supreme</a:t>
            </a:r>
            <a:r>
              <a:rPr lang="fr-FR" sz="1400" b="1" dirty="0">
                <a:latin typeface="Times New Roman"/>
                <a:cs typeface="Times New Roman"/>
              </a:rPr>
              <a:t> Command of </a:t>
            </a:r>
            <a:r>
              <a:rPr lang="fr-FR" sz="1400" b="1" dirty="0" err="1">
                <a:latin typeface="Times New Roman"/>
                <a:cs typeface="Times New Roman"/>
              </a:rPr>
              <a:t>Allied</a:t>
            </a:r>
            <a:r>
              <a:rPr lang="fr-FR" sz="1400" b="1" dirty="0">
                <a:latin typeface="Times New Roman"/>
                <a:cs typeface="Times New Roman"/>
              </a:rPr>
              <a:t> </a:t>
            </a:r>
            <a:r>
              <a:rPr lang="fr-FR" sz="1400" b="1" dirty="0" err="1">
                <a:latin typeface="Times New Roman"/>
                <a:cs typeface="Times New Roman"/>
              </a:rPr>
              <a:t>Powers</a:t>
            </a:r>
            <a:r>
              <a:rPr lang="fr-FR" sz="1400" b="1" dirty="0">
                <a:latin typeface="Times New Roman"/>
                <a:cs typeface="Times New Roman"/>
              </a:rPr>
              <a:t> (SCAP) and </a:t>
            </a:r>
            <a:r>
              <a:rPr lang="fr-FR" sz="1400" b="1" dirty="0" err="1">
                <a:latin typeface="Times New Roman"/>
                <a:cs typeface="Times New Roman"/>
              </a:rPr>
              <a:t>began</a:t>
            </a:r>
            <a:r>
              <a:rPr lang="fr-FR" sz="1400" b="1" dirty="0">
                <a:latin typeface="Times New Roman"/>
                <a:cs typeface="Times New Roman"/>
              </a:rPr>
              <a:t> the </a:t>
            </a:r>
            <a:r>
              <a:rPr lang="fr-FR" sz="1400" b="1" dirty="0" err="1">
                <a:latin typeface="Times New Roman"/>
                <a:cs typeface="Times New Roman"/>
              </a:rPr>
              <a:t>work</a:t>
            </a:r>
            <a:r>
              <a:rPr lang="fr-FR" sz="1400" b="1" dirty="0">
                <a:latin typeface="Times New Roman"/>
                <a:cs typeface="Times New Roman"/>
              </a:rPr>
              <a:t> of </a:t>
            </a:r>
            <a:r>
              <a:rPr lang="fr-FR" sz="1400" b="1" dirty="0" err="1">
                <a:latin typeface="Times New Roman"/>
                <a:cs typeface="Times New Roman"/>
              </a:rPr>
              <a:t>rebuilding</a:t>
            </a:r>
            <a:r>
              <a:rPr lang="fr-FR" sz="1400" b="1" dirty="0">
                <a:latin typeface="Times New Roman"/>
                <a:cs typeface="Times New Roman"/>
              </a:rPr>
              <a:t> </a:t>
            </a:r>
            <a:r>
              <a:rPr lang="fr-FR" sz="1400" b="1" dirty="0" err="1">
                <a:latin typeface="Times New Roman"/>
                <a:cs typeface="Times New Roman"/>
              </a:rPr>
              <a:t>Japan</a:t>
            </a:r>
            <a:r>
              <a:rPr lang="fr-FR" sz="1400" b="1" dirty="0">
                <a:latin typeface="Times New Roman"/>
                <a:cs typeface="Times New Roman"/>
              </a:rPr>
              <a:t>. (…)</a:t>
            </a:r>
          </a:p>
          <a:p>
            <a:pPr algn="just"/>
            <a:r>
              <a:rPr lang="fr-FR" sz="1400" b="1" dirty="0">
                <a:latin typeface="Times New Roman"/>
                <a:cs typeface="Times New Roman"/>
              </a:rPr>
              <a:t>The first phase, </a:t>
            </a:r>
            <a:r>
              <a:rPr lang="fr-FR" sz="1400" b="1" dirty="0" err="1">
                <a:latin typeface="Times New Roman"/>
                <a:cs typeface="Times New Roman"/>
              </a:rPr>
              <a:t>roughly</a:t>
            </a:r>
            <a:r>
              <a:rPr lang="fr-FR" sz="1400" b="1" dirty="0">
                <a:latin typeface="Times New Roman"/>
                <a:cs typeface="Times New Roman"/>
              </a:rPr>
              <a:t> </a:t>
            </a:r>
            <a:r>
              <a:rPr lang="fr-FR" sz="1400" b="1" dirty="0" err="1">
                <a:latin typeface="Times New Roman"/>
                <a:cs typeface="Times New Roman"/>
              </a:rPr>
              <a:t>from</a:t>
            </a:r>
            <a:r>
              <a:rPr lang="fr-FR" sz="1400" b="1" dirty="0">
                <a:latin typeface="Times New Roman"/>
                <a:cs typeface="Times New Roman"/>
              </a:rPr>
              <a:t> the end of the </a:t>
            </a:r>
            <a:r>
              <a:rPr lang="fr-FR" sz="1400" b="1" dirty="0" err="1">
                <a:latin typeface="Times New Roman"/>
                <a:cs typeface="Times New Roman"/>
              </a:rPr>
              <a:t>war</a:t>
            </a:r>
            <a:r>
              <a:rPr lang="fr-FR" sz="1400" b="1" dirty="0">
                <a:latin typeface="Times New Roman"/>
                <a:cs typeface="Times New Roman"/>
              </a:rPr>
              <a:t> in 1945 </a:t>
            </a:r>
            <a:r>
              <a:rPr lang="fr-FR" sz="1400" b="1" dirty="0" err="1">
                <a:latin typeface="Times New Roman"/>
                <a:cs typeface="Times New Roman"/>
              </a:rPr>
              <a:t>through</a:t>
            </a:r>
            <a:r>
              <a:rPr lang="fr-FR" sz="1400" b="1" dirty="0">
                <a:latin typeface="Times New Roman"/>
                <a:cs typeface="Times New Roman"/>
              </a:rPr>
              <a:t> 1947, </a:t>
            </a:r>
            <a:r>
              <a:rPr lang="fr-FR" sz="1400" b="1" dirty="0" err="1">
                <a:latin typeface="Times New Roman"/>
                <a:cs typeface="Times New Roman"/>
              </a:rPr>
              <a:t>involved</a:t>
            </a:r>
            <a:r>
              <a:rPr lang="fr-FR" sz="1400" b="1" dirty="0">
                <a:latin typeface="Times New Roman"/>
                <a:cs typeface="Times New Roman"/>
              </a:rPr>
              <a:t> the </a:t>
            </a:r>
            <a:r>
              <a:rPr lang="fr-FR" sz="1400" b="1" dirty="0" err="1">
                <a:latin typeface="Times New Roman"/>
                <a:cs typeface="Times New Roman"/>
              </a:rPr>
              <a:t>most</a:t>
            </a:r>
            <a:r>
              <a:rPr lang="fr-FR" sz="1400" b="1" dirty="0">
                <a:latin typeface="Times New Roman"/>
                <a:cs typeface="Times New Roman"/>
              </a:rPr>
              <a:t> </a:t>
            </a:r>
            <a:r>
              <a:rPr lang="fr-FR" sz="1400" b="1" dirty="0" err="1">
                <a:latin typeface="Times New Roman"/>
                <a:cs typeface="Times New Roman"/>
              </a:rPr>
              <a:t>fundamental</a:t>
            </a:r>
            <a:r>
              <a:rPr lang="fr-FR" sz="1400" b="1" dirty="0">
                <a:latin typeface="Times New Roman"/>
                <a:cs typeface="Times New Roman"/>
              </a:rPr>
              <a:t> changes for the </a:t>
            </a:r>
            <a:r>
              <a:rPr lang="fr-FR" sz="1400" b="1" dirty="0" err="1">
                <a:latin typeface="Times New Roman"/>
                <a:cs typeface="Times New Roman"/>
              </a:rPr>
              <a:t>Japanese</a:t>
            </a:r>
            <a:r>
              <a:rPr lang="fr-FR" sz="1400" b="1" dirty="0">
                <a:latin typeface="Times New Roman"/>
                <a:cs typeface="Times New Roman"/>
              </a:rPr>
              <a:t> </a:t>
            </a:r>
            <a:r>
              <a:rPr lang="fr-FR" sz="1400" b="1" dirty="0" err="1">
                <a:latin typeface="Times New Roman"/>
                <a:cs typeface="Times New Roman"/>
              </a:rPr>
              <a:t>Government</a:t>
            </a:r>
            <a:r>
              <a:rPr lang="fr-FR" sz="1400" b="1" dirty="0">
                <a:latin typeface="Times New Roman"/>
                <a:cs typeface="Times New Roman"/>
              </a:rPr>
              <a:t> and society. The Allies </a:t>
            </a:r>
            <a:r>
              <a:rPr lang="fr-FR" sz="1400" b="1" dirty="0" err="1">
                <a:latin typeface="Times New Roman"/>
                <a:cs typeface="Times New Roman"/>
              </a:rPr>
              <a:t>punished</a:t>
            </a:r>
            <a:r>
              <a:rPr lang="fr-FR" sz="1400" b="1" dirty="0">
                <a:latin typeface="Times New Roman"/>
                <a:cs typeface="Times New Roman"/>
              </a:rPr>
              <a:t> </a:t>
            </a:r>
            <a:r>
              <a:rPr lang="fr-FR" sz="1400" b="1" dirty="0" err="1">
                <a:latin typeface="Times New Roman"/>
                <a:cs typeface="Times New Roman"/>
              </a:rPr>
              <a:t>Japan</a:t>
            </a:r>
            <a:r>
              <a:rPr lang="fr-FR" sz="1400" b="1" dirty="0">
                <a:latin typeface="Times New Roman"/>
                <a:cs typeface="Times New Roman"/>
              </a:rPr>
              <a:t> for </a:t>
            </a:r>
            <a:r>
              <a:rPr lang="fr-FR" sz="1400" b="1" dirty="0" err="1">
                <a:latin typeface="Times New Roman"/>
                <a:cs typeface="Times New Roman"/>
              </a:rPr>
              <a:t>its</a:t>
            </a:r>
            <a:r>
              <a:rPr lang="fr-FR" sz="1400" b="1" dirty="0">
                <a:latin typeface="Times New Roman"/>
                <a:cs typeface="Times New Roman"/>
              </a:rPr>
              <a:t> </a:t>
            </a:r>
            <a:r>
              <a:rPr lang="fr-FR" sz="1400" b="1" dirty="0" err="1">
                <a:latin typeface="Times New Roman"/>
                <a:cs typeface="Times New Roman"/>
              </a:rPr>
              <a:t>past</a:t>
            </a:r>
            <a:r>
              <a:rPr lang="fr-FR" sz="1400" b="1" dirty="0">
                <a:latin typeface="Times New Roman"/>
                <a:cs typeface="Times New Roman"/>
              </a:rPr>
              <a:t> </a:t>
            </a:r>
            <a:r>
              <a:rPr lang="fr-FR" sz="1400" b="1" dirty="0" err="1">
                <a:latin typeface="Times New Roman"/>
                <a:cs typeface="Times New Roman"/>
              </a:rPr>
              <a:t>militarism</a:t>
            </a:r>
            <a:r>
              <a:rPr lang="fr-FR" sz="1400" b="1" dirty="0">
                <a:latin typeface="Times New Roman"/>
                <a:cs typeface="Times New Roman"/>
              </a:rPr>
              <a:t> and expansion by </a:t>
            </a:r>
            <a:r>
              <a:rPr lang="fr-FR" sz="1400" b="1" dirty="0" err="1">
                <a:latin typeface="Times New Roman"/>
                <a:cs typeface="Times New Roman"/>
              </a:rPr>
              <a:t>convening</a:t>
            </a:r>
            <a:r>
              <a:rPr lang="fr-FR" sz="1400" b="1" dirty="0">
                <a:latin typeface="Times New Roman"/>
                <a:cs typeface="Times New Roman"/>
              </a:rPr>
              <a:t> </a:t>
            </a:r>
            <a:r>
              <a:rPr lang="fr-FR" sz="1400" b="1" dirty="0" err="1">
                <a:latin typeface="Times New Roman"/>
                <a:cs typeface="Times New Roman"/>
              </a:rPr>
              <a:t>war</a:t>
            </a:r>
            <a:r>
              <a:rPr lang="fr-FR" sz="1400" b="1" dirty="0">
                <a:latin typeface="Times New Roman"/>
                <a:cs typeface="Times New Roman"/>
              </a:rPr>
              <a:t> crimes trials in Tokyo. </a:t>
            </a:r>
            <a:r>
              <a:rPr lang="fr-FR" sz="1400" b="1" dirty="0" err="1">
                <a:latin typeface="Times New Roman"/>
                <a:cs typeface="Times New Roman"/>
              </a:rPr>
              <a:t>At</a:t>
            </a:r>
            <a:r>
              <a:rPr lang="fr-FR" sz="1400" b="1" dirty="0">
                <a:latin typeface="Times New Roman"/>
                <a:cs typeface="Times New Roman"/>
              </a:rPr>
              <a:t> the </a:t>
            </a:r>
            <a:r>
              <a:rPr lang="fr-FR" sz="1400" b="1" dirty="0" err="1">
                <a:latin typeface="Times New Roman"/>
                <a:cs typeface="Times New Roman"/>
              </a:rPr>
              <a:t>same</a:t>
            </a:r>
            <a:r>
              <a:rPr lang="fr-FR" sz="1400" b="1" dirty="0">
                <a:latin typeface="Times New Roman"/>
                <a:cs typeface="Times New Roman"/>
              </a:rPr>
              <a:t> time, SCAP </a:t>
            </a:r>
            <a:r>
              <a:rPr lang="fr-FR" sz="1400" b="1" dirty="0" err="1">
                <a:latin typeface="Times New Roman"/>
                <a:cs typeface="Times New Roman"/>
              </a:rPr>
              <a:t>dismantled</a:t>
            </a:r>
            <a:r>
              <a:rPr lang="fr-FR" sz="1400" b="1" dirty="0">
                <a:latin typeface="Times New Roman"/>
                <a:cs typeface="Times New Roman"/>
              </a:rPr>
              <a:t> the </a:t>
            </a:r>
            <a:r>
              <a:rPr lang="fr-FR" sz="1400" b="1" dirty="0" err="1">
                <a:latin typeface="Times New Roman"/>
                <a:cs typeface="Times New Roman"/>
              </a:rPr>
              <a:t>Japanese</a:t>
            </a:r>
            <a:r>
              <a:rPr lang="fr-FR" sz="1400" b="1" dirty="0">
                <a:latin typeface="Times New Roman"/>
                <a:cs typeface="Times New Roman"/>
              </a:rPr>
              <a:t> </a:t>
            </a:r>
            <a:r>
              <a:rPr lang="fr-FR" sz="1400" b="1" dirty="0" err="1">
                <a:latin typeface="Times New Roman"/>
                <a:cs typeface="Times New Roman"/>
              </a:rPr>
              <a:t>Army</a:t>
            </a:r>
            <a:r>
              <a:rPr lang="fr-FR" sz="1400" b="1" dirty="0">
                <a:latin typeface="Times New Roman"/>
                <a:cs typeface="Times New Roman"/>
              </a:rPr>
              <a:t> and </a:t>
            </a:r>
            <a:r>
              <a:rPr lang="fr-FR" sz="1400" b="1" dirty="0" err="1">
                <a:latin typeface="Times New Roman"/>
                <a:cs typeface="Times New Roman"/>
              </a:rPr>
              <a:t>banned</a:t>
            </a:r>
            <a:r>
              <a:rPr lang="fr-FR" sz="1400" b="1" dirty="0">
                <a:latin typeface="Times New Roman"/>
                <a:cs typeface="Times New Roman"/>
              </a:rPr>
              <a:t> former </a:t>
            </a:r>
            <a:r>
              <a:rPr lang="fr-FR" sz="1400" b="1" dirty="0" err="1">
                <a:latin typeface="Times New Roman"/>
                <a:cs typeface="Times New Roman"/>
              </a:rPr>
              <a:t>military</a:t>
            </a:r>
            <a:r>
              <a:rPr lang="fr-FR" sz="1400" b="1" dirty="0">
                <a:latin typeface="Times New Roman"/>
                <a:cs typeface="Times New Roman"/>
              </a:rPr>
              <a:t> </a:t>
            </a:r>
            <a:r>
              <a:rPr lang="fr-FR" sz="1400" b="1" dirty="0" err="1">
                <a:latin typeface="Times New Roman"/>
                <a:cs typeface="Times New Roman"/>
              </a:rPr>
              <a:t>officers</a:t>
            </a:r>
            <a:r>
              <a:rPr lang="fr-FR" sz="1400" b="1" dirty="0">
                <a:latin typeface="Times New Roman"/>
                <a:cs typeface="Times New Roman"/>
              </a:rPr>
              <a:t> </a:t>
            </a:r>
            <a:r>
              <a:rPr lang="fr-FR" sz="1400" b="1" dirty="0" err="1">
                <a:latin typeface="Times New Roman"/>
                <a:cs typeface="Times New Roman"/>
              </a:rPr>
              <a:t>from</a:t>
            </a:r>
            <a:r>
              <a:rPr lang="fr-FR" sz="1400" b="1" dirty="0">
                <a:latin typeface="Times New Roman"/>
                <a:cs typeface="Times New Roman"/>
              </a:rPr>
              <a:t> </a:t>
            </a:r>
            <a:r>
              <a:rPr lang="fr-FR" sz="1400" b="1" dirty="0" err="1">
                <a:latin typeface="Times New Roman"/>
                <a:cs typeface="Times New Roman"/>
              </a:rPr>
              <a:t>taking</a:t>
            </a:r>
            <a:r>
              <a:rPr lang="fr-FR" sz="1400" b="1" dirty="0">
                <a:latin typeface="Times New Roman"/>
                <a:cs typeface="Times New Roman"/>
              </a:rPr>
              <a:t> </a:t>
            </a:r>
            <a:r>
              <a:rPr lang="fr-FR" sz="1400" b="1" dirty="0" err="1">
                <a:latin typeface="Times New Roman"/>
                <a:cs typeface="Times New Roman"/>
              </a:rPr>
              <a:t>roles</a:t>
            </a:r>
            <a:r>
              <a:rPr lang="fr-FR" sz="1400" b="1" dirty="0">
                <a:latin typeface="Times New Roman"/>
                <a:cs typeface="Times New Roman"/>
              </a:rPr>
              <a:t> of </a:t>
            </a:r>
            <a:r>
              <a:rPr lang="fr-FR" sz="1400" b="1" dirty="0" err="1">
                <a:latin typeface="Times New Roman"/>
                <a:cs typeface="Times New Roman"/>
              </a:rPr>
              <a:t>political</a:t>
            </a:r>
            <a:r>
              <a:rPr lang="fr-FR" sz="1400" b="1" dirty="0">
                <a:latin typeface="Times New Roman"/>
                <a:cs typeface="Times New Roman"/>
              </a:rPr>
              <a:t> leadership in the new </a:t>
            </a:r>
            <a:r>
              <a:rPr lang="fr-FR" sz="1400" b="1" dirty="0" err="1">
                <a:latin typeface="Times New Roman"/>
                <a:cs typeface="Times New Roman"/>
              </a:rPr>
              <a:t>government</a:t>
            </a:r>
            <a:r>
              <a:rPr lang="fr-FR" sz="1400" b="1" dirty="0">
                <a:latin typeface="Times New Roman"/>
                <a:cs typeface="Times New Roman"/>
              </a:rPr>
              <a:t>. </a:t>
            </a:r>
          </a:p>
          <a:p>
            <a:pPr algn="just"/>
            <a:r>
              <a:rPr lang="fr-FR" sz="1400" b="1" dirty="0">
                <a:latin typeface="Times New Roman"/>
                <a:cs typeface="Times New Roman"/>
              </a:rPr>
              <a:t>In the </a:t>
            </a:r>
            <a:r>
              <a:rPr lang="fr-FR" sz="1400" b="1" dirty="0" err="1">
                <a:latin typeface="Times New Roman"/>
                <a:cs typeface="Times New Roman"/>
              </a:rPr>
              <a:t>economic</a:t>
            </a:r>
            <a:r>
              <a:rPr lang="fr-FR" sz="1400" b="1" dirty="0">
                <a:latin typeface="Times New Roman"/>
                <a:cs typeface="Times New Roman"/>
              </a:rPr>
              <a:t> </a:t>
            </a:r>
            <a:r>
              <a:rPr lang="fr-FR" sz="1400" b="1" dirty="0" err="1">
                <a:latin typeface="Times New Roman"/>
                <a:cs typeface="Times New Roman"/>
              </a:rPr>
              <a:t>field</a:t>
            </a:r>
            <a:r>
              <a:rPr lang="fr-FR" sz="1400" b="1" dirty="0">
                <a:latin typeface="Times New Roman"/>
                <a:cs typeface="Times New Roman"/>
              </a:rPr>
              <a:t>, SCAP </a:t>
            </a:r>
            <a:r>
              <a:rPr lang="fr-FR" sz="1400" b="1" dirty="0" err="1">
                <a:latin typeface="Times New Roman"/>
                <a:cs typeface="Times New Roman"/>
              </a:rPr>
              <a:t>introduced</a:t>
            </a:r>
            <a:r>
              <a:rPr lang="fr-FR" sz="1400" b="1" dirty="0">
                <a:latin typeface="Times New Roman"/>
                <a:cs typeface="Times New Roman"/>
              </a:rPr>
              <a:t> land </a:t>
            </a:r>
            <a:r>
              <a:rPr lang="fr-FR" sz="1400" b="1" dirty="0" err="1">
                <a:latin typeface="Times New Roman"/>
                <a:cs typeface="Times New Roman"/>
              </a:rPr>
              <a:t>reform</a:t>
            </a:r>
            <a:r>
              <a:rPr lang="fr-FR" sz="1400" b="1" dirty="0">
                <a:latin typeface="Times New Roman"/>
                <a:cs typeface="Times New Roman"/>
              </a:rPr>
              <a:t>, </a:t>
            </a:r>
            <a:r>
              <a:rPr lang="fr-FR" sz="1400" b="1" dirty="0" err="1">
                <a:latin typeface="Times New Roman"/>
                <a:cs typeface="Times New Roman"/>
              </a:rPr>
              <a:t>designed</a:t>
            </a:r>
            <a:r>
              <a:rPr lang="fr-FR" sz="1400" b="1" dirty="0">
                <a:latin typeface="Times New Roman"/>
                <a:cs typeface="Times New Roman"/>
              </a:rPr>
              <a:t> to </a:t>
            </a:r>
            <a:r>
              <a:rPr lang="fr-FR" sz="1400" b="1" dirty="0" err="1">
                <a:latin typeface="Times New Roman"/>
                <a:cs typeface="Times New Roman"/>
              </a:rPr>
              <a:t>benefit</a:t>
            </a:r>
            <a:r>
              <a:rPr lang="fr-FR" sz="1400" b="1" dirty="0">
                <a:latin typeface="Times New Roman"/>
                <a:cs typeface="Times New Roman"/>
              </a:rPr>
              <a:t> the </a:t>
            </a:r>
            <a:r>
              <a:rPr lang="fr-FR" sz="1400" b="1" dirty="0" err="1">
                <a:latin typeface="Times New Roman"/>
                <a:cs typeface="Times New Roman"/>
              </a:rPr>
              <a:t>majority</a:t>
            </a:r>
            <a:r>
              <a:rPr lang="fr-FR" sz="1400" b="1" dirty="0">
                <a:latin typeface="Times New Roman"/>
                <a:cs typeface="Times New Roman"/>
              </a:rPr>
              <a:t> tenant </a:t>
            </a:r>
            <a:r>
              <a:rPr lang="fr-FR" sz="1400" b="1" dirty="0" err="1">
                <a:latin typeface="Times New Roman"/>
                <a:cs typeface="Times New Roman"/>
              </a:rPr>
              <a:t>farmers</a:t>
            </a:r>
            <a:r>
              <a:rPr lang="fr-FR" sz="1400" b="1" dirty="0">
                <a:latin typeface="Times New Roman"/>
                <a:cs typeface="Times New Roman"/>
              </a:rPr>
              <a:t> and </a:t>
            </a:r>
            <a:r>
              <a:rPr lang="fr-FR" sz="1400" b="1" dirty="0" err="1">
                <a:latin typeface="Times New Roman"/>
                <a:cs typeface="Times New Roman"/>
              </a:rPr>
              <a:t>reduce</a:t>
            </a:r>
            <a:r>
              <a:rPr lang="fr-FR" sz="1400" b="1" dirty="0">
                <a:latin typeface="Times New Roman"/>
                <a:cs typeface="Times New Roman"/>
              </a:rPr>
              <a:t> the power of </a:t>
            </a:r>
            <a:r>
              <a:rPr lang="fr-FR" sz="1400" b="1" dirty="0" err="1">
                <a:latin typeface="Times New Roman"/>
                <a:cs typeface="Times New Roman"/>
              </a:rPr>
              <a:t>rich</a:t>
            </a:r>
            <a:r>
              <a:rPr lang="fr-FR" sz="1400" b="1" dirty="0">
                <a:latin typeface="Times New Roman"/>
                <a:cs typeface="Times New Roman"/>
              </a:rPr>
              <a:t> </a:t>
            </a:r>
            <a:r>
              <a:rPr lang="fr-FR" sz="1400" b="1" dirty="0" err="1">
                <a:latin typeface="Times New Roman"/>
                <a:cs typeface="Times New Roman"/>
              </a:rPr>
              <a:t>landowners</a:t>
            </a:r>
            <a:r>
              <a:rPr lang="fr-FR" sz="1400" b="1" dirty="0">
                <a:latin typeface="Times New Roman"/>
                <a:cs typeface="Times New Roman"/>
              </a:rPr>
              <a:t>, </a:t>
            </a:r>
            <a:r>
              <a:rPr lang="fr-FR" sz="1400" b="1" dirty="0" err="1">
                <a:latin typeface="Times New Roman"/>
                <a:cs typeface="Times New Roman"/>
              </a:rPr>
              <a:t>many</a:t>
            </a:r>
            <a:r>
              <a:rPr lang="fr-FR" sz="1400" b="1" dirty="0">
                <a:latin typeface="Times New Roman"/>
                <a:cs typeface="Times New Roman"/>
              </a:rPr>
              <a:t> of </a:t>
            </a:r>
            <a:r>
              <a:rPr lang="fr-FR" sz="1400" b="1" dirty="0" err="1">
                <a:latin typeface="Times New Roman"/>
                <a:cs typeface="Times New Roman"/>
              </a:rPr>
              <a:t>whom</a:t>
            </a:r>
            <a:r>
              <a:rPr lang="fr-FR" sz="1400" b="1" dirty="0">
                <a:latin typeface="Times New Roman"/>
                <a:cs typeface="Times New Roman"/>
              </a:rPr>
              <a:t> </a:t>
            </a:r>
            <a:r>
              <a:rPr lang="fr-FR" sz="1400" b="1" dirty="0" err="1">
                <a:latin typeface="Times New Roman"/>
                <a:cs typeface="Times New Roman"/>
              </a:rPr>
              <a:t>had</a:t>
            </a:r>
            <a:r>
              <a:rPr lang="fr-FR" sz="1400" b="1" dirty="0">
                <a:latin typeface="Times New Roman"/>
                <a:cs typeface="Times New Roman"/>
              </a:rPr>
              <a:t> </a:t>
            </a:r>
            <a:r>
              <a:rPr lang="fr-FR" sz="1400" b="1" dirty="0" err="1">
                <a:latin typeface="Times New Roman"/>
                <a:cs typeface="Times New Roman"/>
              </a:rPr>
              <a:t>advocated</a:t>
            </a:r>
            <a:r>
              <a:rPr lang="fr-FR" sz="1400" b="1" dirty="0">
                <a:latin typeface="Times New Roman"/>
                <a:cs typeface="Times New Roman"/>
              </a:rPr>
              <a:t> for </a:t>
            </a:r>
            <a:r>
              <a:rPr lang="fr-FR" sz="1400" b="1" dirty="0" err="1">
                <a:latin typeface="Times New Roman"/>
                <a:cs typeface="Times New Roman"/>
              </a:rPr>
              <a:t>war</a:t>
            </a:r>
            <a:r>
              <a:rPr lang="fr-FR" sz="1400" b="1" dirty="0">
                <a:latin typeface="Times New Roman"/>
                <a:cs typeface="Times New Roman"/>
              </a:rPr>
              <a:t> and </a:t>
            </a:r>
            <a:r>
              <a:rPr lang="fr-FR" sz="1400" b="1" dirty="0" err="1">
                <a:latin typeface="Times New Roman"/>
                <a:cs typeface="Times New Roman"/>
              </a:rPr>
              <a:t>supported</a:t>
            </a:r>
            <a:r>
              <a:rPr lang="fr-FR" sz="1400" b="1" dirty="0">
                <a:latin typeface="Times New Roman"/>
                <a:cs typeface="Times New Roman"/>
              </a:rPr>
              <a:t> </a:t>
            </a:r>
            <a:r>
              <a:rPr lang="fr-FR" sz="1400" b="1" dirty="0" err="1">
                <a:latin typeface="Times New Roman"/>
                <a:cs typeface="Times New Roman"/>
              </a:rPr>
              <a:t>Japanese</a:t>
            </a:r>
            <a:r>
              <a:rPr lang="fr-FR" sz="1400" b="1" dirty="0">
                <a:latin typeface="Times New Roman"/>
                <a:cs typeface="Times New Roman"/>
              </a:rPr>
              <a:t> </a:t>
            </a:r>
            <a:r>
              <a:rPr lang="fr-FR" sz="1400" b="1" dirty="0" err="1">
                <a:latin typeface="Times New Roman"/>
                <a:cs typeface="Times New Roman"/>
              </a:rPr>
              <a:t>expansionism</a:t>
            </a:r>
            <a:r>
              <a:rPr lang="fr-FR" sz="1400" b="1" dirty="0">
                <a:latin typeface="Times New Roman"/>
                <a:cs typeface="Times New Roman"/>
              </a:rPr>
              <a:t> in the 1930s. </a:t>
            </a:r>
            <a:r>
              <a:rPr lang="fr-FR" sz="1400" b="1" dirty="0" err="1">
                <a:latin typeface="Times New Roman"/>
                <a:cs typeface="Times New Roman"/>
              </a:rPr>
              <a:t>MacArthur</a:t>
            </a:r>
            <a:r>
              <a:rPr lang="fr-FR" sz="1400" b="1" dirty="0">
                <a:latin typeface="Times New Roman"/>
                <a:cs typeface="Times New Roman"/>
              </a:rPr>
              <a:t> </a:t>
            </a:r>
            <a:r>
              <a:rPr lang="fr-FR" sz="1400" b="1" dirty="0" err="1">
                <a:latin typeface="Times New Roman"/>
                <a:cs typeface="Times New Roman"/>
              </a:rPr>
              <a:t>also</a:t>
            </a:r>
            <a:r>
              <a:rPr lang="fr-FR" sz="1400" b="1" dirty="0">
                <a:latin typeface="Times New Roman"/>
                <a:cs typeface="Times New Roman"/>
              </a:rPr>
              <a:t> </a:t>
            </a:r>
            <a:r>
              <a:rPr lang="fr-FR" sz="1400" b="1" dirty="0" err="1">
                <a:latin typeface="Times New Roman"/>
                <a:cs typeface="Times New Roman"/>
              </a:rPr>
              <a:t>tried</a:t>
            </a:r>
            <a:r>
              <a:rPr lang="fr-FR" sz="1400" b="1" dirty="0">
                <a:latin typeface="Times New Roman"/>
                <a:cs typeface="Times New Roman"/>
              </a:rPr>
              <a:t> to break up the large </a:t>
            </a:r>
            <a:r>
              <a:rPr lang="fr-FR" sz="1400" b="1" dirty="0" err="1">
                <a:latin typeface="Times New Roman"/>
                <a:cs typeface="Times New Roman"/>
              </a:rPr>
              <a:t>Japanese</a:t>
            </a:r>
            <a:r>
              <a:rPr lang="fr-FR" sz="1400" b="1" dirty="0">
                <a:latin typeface="Times New Roman"/>
                <a:cs typeface="Times New Roman"/>
              </a:rPr>
              <a:t> business </a:t>
            </a:r>
            <a:r>
              <a:rPr lang="fr-FR" sz="1400" b="1" dirty="0" err="1">
                <a:latin typeface="Times New Roman"/>
                <a:cs typeface="Times New Roman"/>
              </a:rPr>
              <a:t>conglomerates</a:t>
            </a:r>
            <a:r>
              <a:rPr lang="fr-FR" sz="1400" b="1" dirty="0">
                <a:latin typeface="Times New Roman"/>
                <a:cs typeface="Times New Roman"/>
              </a:rPr>
              <a:t>, or zaibatsu, as part of the effort to </a:t>
            </a:r>
            <a:r>
              <a:rPr lang="fr-FR" sz="1400" b="1" dirty="0" err="1">
                <a:latin typeface="Times New Roman"/>
                <a:cs typeface="Times New Roman"/>
              </a:rPr>
              <a:t>transform</a:t>
            </a:r>
            <a:r>
              <a:rPr lang="fr-FR" sz="1400" b="1" dirty="0">
                <a:latin typeface="Times New Roman"/>
                <a:cs typeface="Times New Roman"/>
              </a:rPr>
              <a:t> the </a:t>
            </a:r>
            <a:r>
              <a:rPr lang="fr-FR" sz="1400" b="1" dirty="0" err="1">
                <a:latin typeface="Times New Roman"/>
                <a:cs typeface="Times New Roman"/>
              </a:rPr>
              <a:t>economy</a:t>
            </a:r>
            <a:r>
              <a:rPr lang="fr-FR" sz="1400" b="1" dirty="0">
                <a:latin typeface="Times New Roman"/>
                <a:cs typeface="Times New Roman"/>
              </a:rPr>
              <a:t> </a:t>
            </a:r>
            <a:r>
              <a:rPr lang="fr-FR" sz="1400" b="1" dirty="0" err="1">
                <a:latin typeface="Times New Roman"/>
                <a:cs typeface="Times New Roman"/>
              </a:rPr>
              <a:t>into</a:t>
            </a:r>
            <a:r>
              <a:rPr lang="fr-FR" sz="1400" b="1" dirty="0">
                <a:latin typeface="Times New Roman"/>
                <a:cs typeface="Times New Roman"/>
              </a:rPr>
              <a:t> a free </a:t>
            </a:r>
            <a:r>
              <a:rPr lang="fr-FR" sz="1400" b="1" dirty="0" err="1">
                <a:latin typeface="Times New Roman"/>
                <a:cs typeface="Times New Roman"/>
              </a:rPr>
              <a:t>market</a:t>
            </a:r>
            <a:r>
              <a:rPr lang="fr-FR" sz="1400" b="1" dirty="0">
                <a:latin typeface="Times New Roman"/>
                <a:cs typeface="Times New Roman"/>
              </a:rPr>
              <a:t> </a:t>
            </a:r>
            <a:r>
              <a:rPr lang="fr-FR" sz="1400" b="1" dirty="0" err="1">
                <a:latin typeface="Times New Roman"/>
                <a:cs typeface="Times New Roman"/>
              </a:rPr>
              <a:t>capitalist</a:t>
            </a:r>
            <a:r>
              <a:rPr lang="fr-FR" sz="1400" b="1" dirty="0">
                <a:latin typeface="Times New Roman"/>
                <a:cs typeface="Times New Roman"/>
              </a:rPr>
              <a:t> system. </a:t>
            </a:r>
          </a:p>
          <a:p>
            <a:pPr algn="just"/>
            <a:r>
              <a:rPr lang="fr-FR" sz="1400" b="1" dirty="0">
                <a:latin typeface="Times New Roman"/>
                <a:cs typeface="Times New Roman"/>
              </a:rPr>
              <a:t>In 1947, </a:t>
            </a:r>
            <a:r>
              <a:rPr lang="fr-FR" sz="1400" b="1" dirty="0" err="1">
                <a:latin typeface="Times New Roman"/>
                <a:cs typeface="Times New Roman"/>
              </a:rPr>
              <a:t>Allied</a:t>
            </a:r>
            <a:r>
              <a:rPr lang="fr-FR" sz="1400" b="1" dirty="0">
                <a:latin typeface="Times New Roman"/>
                <a:cs typeface="Times New Roman"/>
              </a:rPr>
              <a:t> </a:t>
            </a:r>
            <a:r>
              <a:rPr lang="fr-FR" sz="1400" b="1" dirty="0" err="1">
                <a:latin typeface="Times New Roman"/>
                <a:cs typeface="Times New Roman"/>
              </a:rPr>
              <a:t>advisors</a:t>
            </a:r>
            <a:r>
              <a:rPr lang="fr-FR" sz="1400" b="1" dirty="0">
                <a:latin typeface="Times New Roman"/>
                <a:cs typeface="Times New Roman"/>
              </a:rPr>
              <a:t> </a:t>
            </a:r>
            <a:r>
              <a:rPr lang="fr-FR" sz="1400" b="1" dirty="0" err="1">
                <a:latin typeface="Times New Roman"/>
                <a:cs typeface="Times New Roman"/>
              </a:rPr>
              <a:t>essentially</a:t>
            </a:r>
            <a:r>
              <a:rPr lang="fr-FR" sz="1400" b="1" dirty="0">
                <a:latin typeface="Times New Roman"/>
                <a:cs typeface="Times New Roman"/>
              </a:rPr>
              <a:t> </a:t>
            </a:r>
            <a:r>
              <a:rPr lang="fr-FR" sz="1400" b="1" dirty="0" err="1">
                <a:latin typeface="Times New Roman"/>
                <a:cs typeface="Times New Roman"/>
              </a:rPr>
              <a:t>dictated</a:t>
            </a:r>
            <a:r>
              <a:rPr lang="fr-FR" sz="1400" b="1" dirty="0">
                <a:latin typeface="Times New Roman"/>
                <a:cs typeface="Times New Roman"/>
              </a:rPr>
              <a:t> a new constitution to </a:t>
            </a:r>
            <a:r>
              <a:rPr lang="fr-FR" sz="1400" b="1" dirty="0" err="1">
                <a:latin typeface="Times New Roman"/>
                <a:cs typeface="Times New Roman"/>
              </a:rPr>
              <a:t>Japan’s</a:t>
            </a:r>
            <a:r>
              <a:rPr lang="fr-FR" sz="1400" b="1" dirty="0">
                <a:latin typeface="Times New Roman"/>
                <a:cs typeface="Times New Roman"/>
              </a:rPr>
              <a:t> leaders. </a:t>
            </a:r>
            <a:r>
              <a:rPr lang="fr-FR" sz="1400" b="1" dirty="0" err="1">
                <a:latin typeface="Times New Roman"/>
                <a:cs typeface="Times New Roman"/>
              </a:rPr>
              <a:t>Some</a:t>
            </a:r>
            <a:r>
              <a:rPr lang="fr-FR" sz="1400" b="1" dirty="0">
                <a:latin typeface="Times New Roman"/>
                <a:cs typeface="Times New Roman"/>
              </a:rPr>
              <a:t> of the </a:t>
            </a:r>
            <a:r>
              <a:rPr lang="fr-FR" sz="1400" b="1" dirty="0" err="1">
                <a:latin typeface="Times New Roman"/>
                <a:cs typeface="Times New Roman"/>
              </a:rPr>
              <a:t>most</a:t>
            </a:r>
            <a:r>
              <a:rPr lang="fr-FR" sz="1400" b="1" dirty="0">
                <a:latin typeface="Times New Roman"/>
                <a:cs typeface="Times New Roman"/>
              </a:rPr>
              <a:t> </a:t>
            </a:r>
            <a:r>
              <a:rPr lang="fr-FR" sz="1400" b="1" dirty="0" err="1">
                <a:latin typeface="Times New Roman"/>
                <a:cs typeface="Times New Roman"/>
              </a:rPr>
              <a:t>profound</a:t>
            </a:r>
            <a:r>
              <a:rPr lang="fr-FR" sz="1400" b="1" dirty="0">
                <a:latin typeface="Times New Roman"/>
                <a:cs typeface="Times New Roman"/>
              </a:rPr>
              <a:t> changes in the document </a:t>
            </a:r>
            <a:r>
              <a:rPr lang="fr-FR" sz="1400" b="1" dirty="0" err="1">
                <a:latin typeface="Times New Roman"/>
                <a:cs typeface="Times New Roman"/>
              </a:rPr>
              <a:t>included</a:t>
            </a:r>
            <a:r>
              <a:rPr lang="fr-FR" sz="1400" b="1" dirty="0">
                <a:latin typeface="Times New Roman"/>
                <a:cs typeface="Times New Roman"/>
              </a:rPr>
              <a:t> </a:t>
            </a:r>
            <a:r>
              <a:rPr lang="fr-FR" sz="1400" b="1" dirty="0" err="1">
                <a:latin typeface="Times New Roman"/>
                <a:cs typeface="Times New Roman"/>
              </a:rPr>
              <a:t>downgrading</a:t>
            </a:r>
            <a:r>
              <a:rPr lang="fr-FR" sz="1400" b="1" dirty="0">
                <a:latin typeface="Times New Roman"/>
                <a:cs typeface="Times New Roman"/>
              </a:rPr>
              <a:t> the </a:t>
            </a:r>
            <a:r>
              <a:rPr lang="fr-FR" sz="1400" b="1" dirty="0" err="1">
                <a:latin typeface="Times New Roman"/>
                <a:cs typeface="Times New Roman"/>
              </a:rPr>
              <a:t>emperor’s</a:t>
            </a:r>
            <a:r>
              <a:rPr lang="fr-FR" sz="1400" b="1" dirty="0">
                <a:latin typeface="Times New Roman"/>
                <a:cs typeface="Times New Roman"/>
              </a:rPr>
              <a:t> </a:t>
            </a:r>
            <a:r>
              <a:rPr lang="fr-FR" sz="1400" b="1" dirty="0" err="1">
                <a:latin typeface="Times New Roman"/>
                <a:cs typeface="Times New Roman"/>
              </a:rPr>
              <a:t>status</a:t>
            </a:r>
            <a:r>
              <a:rPr lang="fr-FR" sz="1400" b="1" dirty="0">
                <a:latin typeface="Times New Roman"/>
                <a:cs typeface="Times New Roman"/>
              </a:rPr>
              <a:t> to </a:t>
            </a:r>
            <a:r>
              <a:rPr lang="fr-FR" sz="1400" b="1" dirty="0" err="1">
                <a:latin typeface="Times New Roman"/>
                <a:cs typeface="Times New Roman"/>
              </a:rPr>
              <a:t>that</a:t>
            </a:r>
            <a:r>
              <a:rPr lang="fr-FR" sz="1400" b="1" dirty="0">
                <a:latin typeface="Times New Roman"/>
                <a:cs typeface="Times New Roman"/>
              </a:rPr>
              <a:t> of a </a:t>
            </a:r>
            <a:r>
              <a:rPr lang="fr-FR" sz="1400" b="1" dirty="0" err="1">
                <a:latin typeface="Times New Roman"/>
                <a:cs typeface="Times New Roman"/>
              </a:rPr>
              <a:t>figurehead</a:t>
            </a:r>
            <a:r>
              <a:rPr lang="fr-FR" sz="1400" b="1" dirty="0">
                <a:latin typeface="Times New Roman"/>
                <a:cs typeface="Times New Roman"/>
              </a:rPr>
              <a:t> </a:t>
            </a:r>
            <a:r>
              <a:rPr lang="fr-FR" sz="1400" b="1" dirty="0" err="1">
                <a:latin typeface="Times New Roman"/>
                <a:cs typeface="Times New Roman"/>
              </a:rPr>
              <a:t>without</a:t>
            </a:r>
            <a:r>
              <a:rPr lang="fr-FR" sz="1400" b="1" dirty="0">
                <a:latin typeface="Times New Roman"/>
                <a:cs typeface="Times New Roman"/>
              </a:rPr>
              <a:t> </a:t>
            </a:r>
            <a:r>
              <a:rPr lang="fr-FR" sz="1400" b="1" dirty="0" err="1">
                <a:latin typeface="Times New Roman"/>
                <a:cs typeface="Times New Roman"/>
              </a:rPr>
              <a:t>political</a:t>
            </a:r>
            <a:r>
              <a:rPr lang="fr-FR" sz="1400" b="1" dirty="0">
                <a:latin typeface="Times New Roman"/>
                <a:cs typeface="Times New Roman"/>
              </a:rPr>
              <a:t> control and </a:t>
            </a:r>
            <a:r>
              <a:rPr lang="fr-FR" sz="1400" b="1" dirty="0" err="1">
                <a:latin typeface="Times New Roman"/>
                <a:cs typeface="Times New Roman"/>
              </a:rPr>
              <a:t>placing</a:t>
            </a:r>
            <a:r>
              <a:rPr lang="fr-FR" sz="1400" b="1" dirty="0">
                <a:latin typeface="Times New Roman"/>
                <a:cs typeface="Times New Roman"/>
              </a:rPr>
              <a:t> more power in the </a:t>
            </a:r>
            <a:r>
              <a:rPr lang="fr-FR" sz="1400" b="1" dirty="0" err="1">
                <a:latin typeface="Times New Roman"/>
                <a:cs typeface="Times New Roman"/>
              </a:rPr>
              <a:t>parliamentary</a:t>
            </a:r>
            <a:r>
              <a:rPr lang="fr-FR" sz="1400" b="1" dirty="0">
                <a:latin typeface="Times New Roman"/>
                <a:cs typeface="Times New Roman"/>
              </a:rPr>
              <a:t> system, </a:t>
            </a:r>
            <a:r>
              <a:rPr lang="fr-FR" sz="1400" b="1" dirty="0" err="1">
                <a:latin typeface="Times New Roman"/>
                <a:cs typeface="Times New Roman"/>
              </a:rPr>
              <a:t>promoting</a:t>
            </a:r>
            <a:r>
              <a:rPr lang="fr-FR" sz="1400" b="1" dirty="0">
                <a:latin typeface="Times New Roman"/>
                <a:cs typeface="Times New Roman"/>
              </a:rPr>
              <a:t> </a:t>
            </a:r>
            <a:r>
              <a:rPr lang="fr-FR" sz="1400" b="1" dirty="0" err="1">
                <a:latin typeface="Times New Roman"/>
                <a:cs typeface="Times New Roman"/>
              </a:rPr>
              <a:t>greater</a:t>
            </a:r>
            <a:r>
              <a:rPr lang="fr-FR" sz="1400" b="1" dirty="0">
                <a:latin typeface="Times New Roman"/>
                <a:cs typeface="Times New Roman"/>
              </a:rPr>
              <a:t> </a:t>
            </a:r>
            <a:r>
              <a:rPr lang="fr-FR" sz="1400" b="1" dirty="0" err="1">
                <a:latin typeface="Times New Roman"/>
                <a:cs typeface="Times New Roman"/>
              </a:rPr>
              <a:t>rights</a:t>
            </a:r>
            <a:r>
              <a:rPr lang="fr-FR" sz="1400" b="1" dirty="0">
                <a:latin typeface="Times New Roman"/>
                <a:cs typeface="Times New Roman"/>
              </a:rPr>
              <a:t> and </a:t>
            </a:r>
            <a:r>
              <a:rPr lang="fr-FR" sz="1400" b="1" dirty="0" err="1">
                <a:latin typeface="Times New Roman"/>
                <a:cs typeface="Times New Roman"/>
              </a:rPr>
              <a:t>privileges</a:t>
            </a:r>
            <a:r>
              <a:rPr lang="fr-FR" sz="1400" b="1" dirty="0">
                <a:latin typeface="Times New Roman"/>
                <a:cs typeface="Times New Roman"/>
              </a:rPr>
              <a:t> for </a:t>
            </a:r>
            <a:r>
              <a:rPr lang="fr-FR" sz="1400" b="1" dirty="0" err="1">
                <a:latin typeface="Times New Roman"/>
                <a:cs typeface="Times New Roman"/>
              </a:rPr>
              <a:t>women</a:t>
            </a:r>
            <a:r>
              <a:rPr lang="fr-FR" sz="1400" b="1" dirty="0">
                <a:latin typeface="Times New Roman"/>
                <a:cs typeface="Times New Roman"/>
              </a:rPr>
              <a:t>, and </a:t>
            </a:r>
            <a:r>
              <a:rPr lang="fr-FR" sz="1400" b="1" dirty="0" err="1">
                <a:latin typeface="Times New Roman"/>
                <a:cs typeface="Times New Roman"/>
              </a:rPr>
              <a:t>renouncing</a:t>
            </a:r>
            <a:r>
              <a:rPr lang="fr-FR" sz="1400" b="1" dirty="0">
                <a:latin typeface="Times New Roman"/>
                <a:cs typeface="Times New Roman"/>
              </a:rPr>
              <a:t> the right to </a:t>
            </a:r>
            <a:r>
              <a:rPr lang="fr-FR" sz="1400" b="1" dirty="0" err="1">
                <a:latin typeface="Times New Roman"/>
                <a:cs typeface="Times New Roman"/>
              </a:rPr>
              <a:t>wage</a:t>
            </a:r>
            <a:r>
              <a:rPr lang="fr-FR" sz="1400" b="1" dirty="0">
                <a:latin typeface="Times New Roman"/>
                <a:cs typeface="Times New Roman"/>
              </a:rPr>
              <a:t> </a:t>
            </a:r>
            <a:r>
              <a:rPr lang="fr-FR" sz="1400" b="1" dirty="0" err="1">
                <a:latin typeface="Times New Roman"/>
                <a:cs typeface="Times New Roman"/>
              </a:rPr>
              <a:t>war</a:t>
            </a:r>
            <a:r>
              <a:rPr lang="fr-FR" sz="1400" b="1" dirty="0">
                <a:latin typeface="Times New Roman"/>
                <a:cs typeface="Times New Roman"/>
              </a:rPr>
              <a:t>, </a:t>
            </a:r>
            <a:r>
              <a:rPr lang="fr-FR" sz="1400" b="1" dirty="0" err="1">
                <a:latin typeface="Times New Roman"/>
                <a:cs typeface="Times New Roman"/>
              </a:rPr>
              <a:t>which</a:t>
            </a:r>
            <a:r>
              <a:rPr lang="fr-FR" sz="1400" b="1" dirty="0">
                <a:latin typeface="Times New Roman"/>
                <a:cs typeface="Times New Roman"/>
              </a:rPr>
              <a:t> </a:t>
            </a:r>
            <a:r>
              <a:rPr lang="fr-FR" sz="1400" b="1" dirty="0" err="1">
                <a:latin typeface="Times New Roman"/>
                <a:cs typeface="Times New Roman"/>
              </a:rPr>
              <a:t>involved</a:t>
            </a:r>
            <a:r>
              <a:rPr lang="fr-FR" sz="1400" b="1" dirty="0">
                <a:latin typeface="Times New Roman"/>
                <a:cs typeface="Times New Roman"/>
              </a:rPr>
              <a:t> </a:t>
            </a:r>
            <a:r>
              <a:rPr lang="fr-FR" sz="1400" b="1" dirty="0" err="1">
                <a:latin typeface="Times New Roman"/>
                <a:cs typeface="Times New Roman"/>
              </a:rPr>
              <a:t>eliminating</a:t>
            </a:r>
            <a:r>
              <a:rPr lang="fr-FR" sz="1400" b="1" dirty="0">
                <a:latin typeface="Times New Roman"/>
                <a:cs typeface="Times New Roman"/>
              </a:rPr>
              <a:t> all non-</a:t>
            </a:r>
            <a:r>
              <a:rPr lang="fr-FR" sz="1400" b="1" dirty="0" err="1">
                <a:latin typeface="Times New Roman"/>
                <a:cs typeface="Times New Roman"/>
              </a:rPr>
              <a:t>defensive</a:t>
            </a:r>
            <a:r>
              <a:rPr lang="fr-FR" sz="1400" b="1" dirty="0">
                <a:latin typeface="Times New Roman"/>
                <a:cs typeface="Times New Roman"/>
              </a:rPr>
              <a:t> </a:t>
            </a:r>
            <a:r>
              <a:rPr lang="fr-FR" sz="1400" b="1" dirty="0" err="1">
                <a:latin typeface="Times New Roman"/>
                <a:cs typeface="Times New Roman"/>
              </a:rPr>
              <a:t>armed</a:t>
            </a:r>
            <a:r>
              <a:rPr lang="fr-FR" sz="1400" b="1" dirty="0">
                <a:latin typeface="Times New Roman"/>
                <a:cs typeface="Times New Roman"/>
              </a:rPr>
              <a:t> forces.</a:t>
            </a:r>
          </a:p>
        </p:txBody>
      </p:sp>
      <p:pic>
        <p:nvPicPr>
          <p:cNvPr id="5" name="Image 4"/>
          <p:cNvPicPr/>
          <p:nvPr/>
        </p:nvPicPr>
        <p:blipFill>
          <a:blip r:embed="rId4">
            <a:extLst>
              <a:ext uri="{28A0092B-C50C-407E-A947-70E740481C1C}">
                <a14:useLocalDpi xmlns:a14="http://schemas.microsoft.com/office/drawing/2010/main" val="0"/>
              </a:ext>
            </a:extLst>
          </a:blip>
          <a:srcRect/>
          <a:stretch>
            <a:fillRect/>
          </a:stretch>
        </p:blipFill>
        <p:spPr bwMode="auto">
          <a:xfrm>
            <a:off x="7205930" y="461666"/>
            <a:ext cx="1646382" cy="2195902"/>
          </a:xfrm>
          <a:prstGeom prst="rect">
            <a:avLst/>
          </a:prstGeom>
          <a:noFill/>
          <a:ln w="38100">
            <a:solidFill>
              <a:srgbClr val="800000"/>
            </a:solidFill>
          </a:ln>
        </p:spPr>
      </p:pic>
      <p:pic>
        <p:nvPicPr>
          <p:cNvPr id="6" name="Image 5"/>
          <p:cNvPicPr/>
          <p:nvPr/>
        </p:nvPicPr>
        <p:blipFill>
          <a:blip r:embed="rId5">
            <a:extLst>
              <a:ext uri="{28A0092B-C50C-407E-A947-70E740481C1C}">
                <a14:useLocalDpi xmlns:a14="http://schemas.microsoft.com/office/drawing/2010/main" val="0"/>
              </a:ext>
            </a:extLst>
          </a:blip>
          <a:srcRect/>
          <a:stretch>
            <a:fillRect/>
          </a:stretch>
        </p:blipFill>
        <p:spPr bwMode="auto">
          <a:xfrm>
            <a:off x="7202291" y="3959245"/>
            <a:ext cx="1941709" cy="2458745"/>
          </a:xfrm>
          <a:prstGeom prst="rect">
            <a:avLst/>
          </a:prstGeom>
          <a:noFill/>
          <a:ln w="38100">
            <a:solidFill>
              <a:srgbClr val="800000"/>
            </a:solidFill>
          </a:ln>
        </p:spPr>
      </p:pic>
      <p:sp>
        <p:nvSpPr>
          <p:cNvPr id="7" name="Zone de texte 4"/>
          <p:cNvSpPr txBox="1"/>
          <p:nvPr/>
        </p:nvSpPr>
        <p:spPr>
          <a:xfrm>
            <a:off x="6319955" y="2865128"/>
            <a:ext cx="2857500" cy="8001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fr-FR" sz="1000" b="1" dirty="0" err="1">
                <a:effectLst/>
                <a:latin typeface="Times New Roman"/>
                <a:ea typeface="ＭＳ 明朝"/>
                <a:cs typeface="Times New Roman"/>
              </a:rPr>
              <a:t>Japanese</a:t>
            </a:r>
            <a:r>
              <a:rPr lang="fr-FR" sz="1000" b="1" dirty="0">
                <a:effectLst/>
                <a:latin typeface="Times New Roman"/>
                <a:ea typeface="ＭＳ 明朝"/>
                <a:cs typeface="Times New Roman"/>
              </a:rPr>
              <a:t> </a:t>
            </a:r>
            <a:r>
              <a:rPr lang="fr-FR" sz="1000" b="1" dirty="0" err="1">
                <a:effectLst/>
                <a:latin typeface="Times New Roman"/>
                <a:ea typeface="ＭＳ 明朝"/>
                <a:cs typeface="Times New Roman"/>
              </a:rPr>
              <a:t>children</a:t>
            </a:r>
            <a:r>
              <a:rPr lang="fr-FR" sz="1000" b="1" dirty="0">
                <a:effectLst/>
                <a:latin typeface="Times New Roman"/>
                <a:ea typeface="ＭＳ 明朝"/>
                <a:cs typeface="Times New Roman"/>
              </a:rPr>
              <a:t>, </a:t>
            </a:r>
            <a:r>
              <a:rPr lang="fr-FR" sz="1000" b="1" dirty="0" err="1">
                <a:effectLst/>
                <a:latin typeface="Times New Roman"/>
                <a:ea typeface="ＭＳ 明朝"/>
                <a:cs typeface="Times New Roman"/>
              </a:rPr>
              <a:t>seeing</a:t>
            </a:r>
            <a:r>
              <a:rPr lang="fr-FR" sz="1000" b="1" dirty="0">
                <a:effectLst/>
                <a:latin typeface="Times New Roman"/>
                <a:ea typeface="ＭＳ 明朝"/>
                <a:cs typeface="Times New Roman"/>
              </a:rPr>
              <a:t> a Marine for the first time, </a:t>
            </a:r>
          </a:p>
          <a:p>
            <a:pPr algn="just">
              <a:spcAft>
                <a:spcPts val="0"/>
              </a:spcAft>
            </a:pPr>
            <a:r>
              <a:rPr lang="fr-FR" sz="1000" b="1" dirty="0" err="1">
                <a:effectLst/>
                <a:latin typeface="Times New Roman"/>
                <a:ea typeface="ＭＳ 明朝"/>
                <a:cs typeface="Times New Roman"/>
              </a:rPr>
              <a:t>eagerly</a:t>
            </a:r>
            <a:r>
              <a:rPr lang="fr-FR" sz="1000" b="1" dirty="0">
                <a:effectLst/>
                <a:latin typeface="Times New Roman"/>
                <a:ea typeface="ＭＳ 明朝"/>
                <a:cs typeface="Times New Roman"/>
              </a:rPr>
              <a:t> </a:t>
            </a:r>
            <a:r>
              <a:rPr lang="fr-FR" sz="1000" b="1" dirty="0" err="1">
                <a:effectLst/>
                <a:latin typeface="Times New Roman"/>
                <a:ea typeface="ＭＳ 明朝"/>
                <a:cs typeface="Times New Roman"/>
              </a:rPr>
              <a:t>reach</a:t>
            </a:r>
            <a:r>
              <a:rPr lang="fr-FR" sz="1000" b="1" dirty="0">
                <a:effectLst/>
                <a:latin typeface="Times New Roman"/>
                <a:ea typeface="ＭＳ 明朝"/>
                <a:cs typeface="Times New Roman"/>
              </a:rPr>
              <a:t> or </a:t>
            </a:r>
            <a:r>
              <a:rPr lang="fr-FR" sz="1000" b="1" dirty="0" err="1">
                <a:effectLst/>
                <a:latin typeface="Times New Roman"/>
                <a:ea typeface="ＭＳ 明朝"/>
                <a:cs typeface="Times New Roman"/>
              </a:rPr>
              <a:t>chocolates</a:t>
            </a:r>
            <a:r>
              <a:rPr lang="fr-FR" sz="1000" b="1" dirty="0">
                <a:effectLst/>
                <a:latin typeface="Times New Roman"/>
                <a:ea typeface="ＭＳ 明朝"/>
                <a:cs typeface="Times New Roman"/>
              </a:rPr>
              <a:t> </a:t>
            </a:r>
            <a:r>
              <a:rPr lang="fr-FR" sz="1000" b="1" dirty="0" err="1">
                <a:effectLst/>
                <a:latin typeface="Times New Roman"/>
                <a:ea typeface="ＭＳ 明朝"/>
                <a:cs typeface="Times New Roman"/>
              </a:rPr>
              <a:t>offered</a:t>
            </a:r>
            <a:r>
              <a:rPr lang="fr-FR" sz="1000" b="1" dirty="0">
                <a:effectLst/>
                <a:latin typeface="Times New Roman"/>
                <a:ea typeface="ＭＳ 明朝"/>
                <a:cs typeface="Times New Roman"/>
              </a:rPr>
              <a:t> </a:t>
            </a:r>
            <a:r>
              <a:rPr lang="fr-FR" sz="1000" b="1" dirty="0" err="1">
                <a:effectLst/>
                <a:latin typeface="Times New Roman"/>
                <a:ea typeface="ＭＳ 明朝"/>
                <a:cs typeface="Times New Roman"/>
              </a:rPr>
              <a:t>them</a:t>
            </a:r>
            <a:r>
              <a:rPr lang="fr-FR" sz="1000" b="1" dirty="0">
                <a:effectLst/>
                <a:latin typeface="Times New Roman"/>
                <a:ea typeface="ＭＳ 明朝"/>
                <a:cs typeface="Times New Roman"/>
              </a:rPr>
              <a:t> by </a:t>
            </a:r>
            <a:r>
              <a:rPr lang="fr-FR" sz="1000" b="1" dirty="0" err="1">
                <a:effectLst/>
                <a:latin typeface="Times New Roman"/>
                <a:ea typeface="ＭＳ 明朝"/>
                <a:cs typeface="Times New Roman"/>
              </a:rPr>
              <a:t>SSgt</a:t>
            </a:r>
            <a:r>
              <a:rPr lang="fr-FR" sz="1000" b="1" dirty="0">
                <a:effectLst/>
                <a:latin typeface="Times New Roman"/>
                <a:ea typeface="ＭＳ 明朝"/>
                <a:cs typeface="Times New Roman"/>
              </a:rPr>
              <a:t> Henry </a:t>
            </a:r>
          </a:p>
          <a:p>
            <a:pPr algn="just">
              <a:spcAft>
                <a:spcPts val="0"/>
              </a:spcAft>
            </a:pPr>
            <a:r>
              <a:rPr lang="fr-FR" sz="1000" b="1" dirty="0">
                <a:effectLst/>
                <a:latin typeface="Times New Roman"/>
                <a:ea typeface="ＭＳ 明朝"/>
                <a:cs typeface="Times New Roman"/>
              </a:rPr>
              <a:t>A. Weaver, III. </a:t>
            </a:r>
            <a:r>
              <a:rPr lang="fr-FR" sz="1000" b="1" i="1" dirty="0">
                <a:effectLst/>
                <a:latin typeface="Times New Roman"/>
                <a:ea typeface="ＭＳ 明朝"/>
                <a:cs typeface="Times New Roman"/>
              </a:rPr>
              <a:t>National Archives Photo 127-N-139887</a:t>
            </a:r>
            <a:endParaRPr lang="fr-FR" sz="1000" b="1" dirty="0">
              <a:effectLst/>
              <a:latin typeface="Times New Roman"/>
              <a:ea typeface="ＭＳ 明朝"/>
              <a:cs typeface="Times New Roman"/>
            </a:endParaRPr>
          </a:p>
          <a:p>
            <a:pPr>
              <a:spcAft>
                <a:spcPts val="0"/>
              </a:spcAft>
            </a:pPr>
            <a:r>
              <a:rPr lang="fr-FR" sz="1200" dirty="0">
                <a:effectLst/>
                <a:ea typeface="ＭＳ 明朝"/>
                <a:cs typeface="Times New Roman"/>
              </a:rPr>
              <a:t> </a:t>
            </a:r>
          </a:p>
        </p:txBody>
      </p:sp>
      <p:sp>
        <p:nvSpPr>
          <p:cNvPr id="8" name="Zone de texte 3"/>
          <p:cNvSpPr txBox="1"/>
          <p:nvPr/>
        </p:nvSpPr>
        <p:spPr>
          <a:xfrm>
            <a:off x="5539003" y="5725204"/>
            <a:ext cx="2743200" cy="10287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fr-FR" sz="1000" b="1" dirty="0" err="1">
                <a:effectLst/>
                <a:latin typeface="Times New Roman"/>
                <a:ea typeface="ＭＳ 明朝"/>
                <a:cs typeface="Times New Roman"/>
              </a:rPr>
              <a:t>Drawing</a:t>
            </a:r>
            <a:r>
              <a:rPr lang="fr-FR" sz="1000" b="1" dirty="0">
                <a:effectLst/>
                <a:latin typeface="Times New Roman"/>
                <a:ea typeface="ＭＳ 明朝"/>
                <a:cs typeface="Times New Roman"/>
              </a:rPr>
              <a:t> </a:t>
            </a:r>
            <a:r>
              <a:rPr lang="fr-FR" sz="1000" b="1" dirty="0" err="1">
                <a:effectLst/>
                <a:latin typeface="Times New Roman"/>
                <a:ea typeface="ＭＳ 明朝"/>
                <a:cs typeface="Times New Roman"/>
              </a:rPr>
              <a:t>from</a:t>
            </a:r>
            <a:r>
              <a:rPr lang="fr-FR" sz="1000" b="1" dirty="0">
                <a:effectLst/>
                <a:latin typeface="Times New Roman"/>
                <a:ea typeface="ＭＳ 明朝"/>
                <a:cs typeface="Times New Roman"/>
              </a:rPr>
              <a:t> a </a:t>
            </a:r>
            <a:r>
              <a:rPr lang="fr-FR" sz="1000" b="1" dirty="0" err="1">
                <a:effectLst/>
                <a:latin typeface="Times New Roman"/>
                <a:ea typeface="ＭＳ 明朝"/>
                <a:cs typeface="Times New Roman"/>
              </a:rPr>
              <a:t>booklet</a:t>
            </a:r>
            <a:r>
              <a:rPr lang="fr-FR" sz="1000" b="1" dirty="0">
                <a:effectLst/>
                <a:latin typeface="Times New Roman"/>
                <a:ea typeface="ＭＳ 明朝"/>
                <a:cs typeface="Times New Roman"/>
              </a:rPr>
              <a:t>, </a:t>
            </a:r>
            <a:r>
              <a:rPr lang="fr-FR" sz="1000" b="1" i="1" dirty="0">
                <a:effectLst/>
                <a:latin typeface="Times New Roman"/>
                <a:ea typeface="ＭＳ 明朝"/>
                <a:cs typeface="Times New Roman"/>
              </a:rPr>
              <a:t>The Story of the New Constitution</a:t>
            </a:r>
            <a:r>
              <a:rPr lang="fr-FR" sz="1000" b="1" dirty="0">
                <a:effectLst/>
                <a:latin typeface="Times New Roman"/>
                <a:ea typeface="ＭＳ 明朝"/>
                <a:cs typeface="Times New Roman"/>
              </a:rPr>
              <a:t>, </a:t>
            </a:r>
            <a:r>
              <a:rPr lang="fr-FR" sz="1000" b="1" dirty="0" err="1">
                <a:effectLst/>
                <a:latin typeface="Times New Roman"/>
                <a:ea typeface="ＭＳ 明朝"/>
                <a:cs typeface="Times New Roman"/>
              </a:rPr>
              <a:t>issued</a:t>
            </a:r>
            <a:r>
              <a:rPr lang="fr-FR" sz="1000" b="1" dirty="0">
                <a:effectLst/>
                <a:latin typeface="Times New Roman"/>
                <a:ea typeface="ＭＳ 明朝"/>
                <a:cs typeface="Times New Roman"/>
              </a:rPr>
              <a:t> by the </a:t>
            </a:r>
            <a:r>
              <a:rPr lang="fr-FR" sz="1000" b="1" dirty="0" err="1">
                <a:effectLst/>
                <a:latin typeface="Times New Roman"/>
                <a:ea typeface="ＭＳ 明朝"/>
                <a:cs typeface="Times New Roman"/>
              </a:rPr>
              <a:t>Ministry</a:t>
            </a:r>
            <a:r>
              <a:rPr lang="fr-FR" sz="1000" b="1" dirty="0">
                <a:effectLst/>
                <a:latin typeface="Times New Roman"/>
                <a:ea typeface="ＭＳ 明朝"/>
                <a:cs typeface="Times New Roman"/>
              </a:rPr>
              <a:t> of Education in 1947, and </a:t>
            </a:r>
            <a:r>
              <a:rPr lang="fr-FR" sz="1000" b="1" dirty="0" err="1">
                <a:effectLst/>
                <a:latin typeface="Times New Roman"/>
                <a:ea typeface="ＭＳ 明朝"/>
                <a:cs typeface="Times New Roman"/>
              </a:rPr>
              <a:t>used</a:t>
            </a:r>
            <a:r>
              <a:rPr lang="fr-FR" sz="1000" b="1" dirty="0">
                <a:effectLst/>
                <a:latin typeface="Times New Roman"/>
                <a:ea typeface="ＭＳ 明朝"/>
                <a:cs typeface="Times New Roman"/>
              </a:rPr>
              <a:t> in a middle-</a:t>
            </a:r>
            <a:r>
              <a:rPr lang="fr-FR" sz="1000" b="1" dirty="0" err="1">
                <a:effectLst/>
                <a:latin typeface="Times New Roman"/>
                <a:ea typeface="ＭＳ 明朝"/>
                <a:cs typeface="Times New Roman"/>
              </a:rPr>
              <a:t>school</a:t>
            </a:r>
            <a:r>
              <a:rPr lang="fr-FR" sz="1000" b="1" dirty="0">
                <a:effectLst/>
                <a:latin typeface="Times New Roman"/>
                <a:ea typeface="ＭＳ 明朝"/>
                <a:cs typeface="Times New Roman"/>
              </a:rPr>
              <a:t> </a:t>
            </a:r>
            <a:r>
              <a:rPr lang="fr-FR" sz="1000" b="1" dirty="0" err="1">
                <a:effectLst/>
                <a:latin typeface="Times New Roman"/>
                <a:ea typeface="ＭＳ 明朝"/>
                <a:cs typeface="Times New Roman"/>
              </a:rPr>
              <a:t>text</a:t>
            </a:r>
            <a:r>
              <a:rPr lang="fr-FR" sz="1000" b="1" dirty="0">
                <a:effectLst/>
                <a:latin typeface="Times New Roman"/>
                <a:ea typeface="ＭＳ 明朝"/>
                <a:cs typeface="Times New Roman"/>
              </a:rPr>
              <a:t> to </a:t>
            </a:r>
            <a:r>
              <a:rPr lang="fr-FR" sz="1000" b="1" dirty="0" err="1">
                <a:effectLst/>
                <a:latin typeface="Times New Roman"/>
                <a:ea typeface="ＭＳ 明朝"/>
                <a:cs typeface="Times New Roman"/>
              </a:rPr>
              <a:t>illustrate</a:t>
            </a:r>
            <a:r>
              <a:rPr lang="fr-FR" sz="1000" b="1" dirty="0">
                <a:effectLst/>
                <a:latin typeface="Times New Roman"/>
                <a:ea typeface="ＭＳ 明朝"/>
                <a:cs typeface="Times New Roman"/>
              </a:rPr>
              <a:t> the “</a:t>
            </a:r>
            <a:r>
              <a:rPr lang="fr-FR" sz="1000" b="1" dirty="0" err="1">
                <a:effectLst/>
                <a:latin typeface="Times New Roman"/>
                <a:ea typeface="ＭＳ 明朝"/>
                <a:cs typeface="Times New Roman"/>
              </a:rPr>
              <a:t>renunciation</a:t>
            </a:r>
            <a:r>
              <a:rPr lang="fr-FR" sz="1000" b="1" dirty="0">
                <a:effectLst/>
                <a:latin typeface="Times New Roman"/>
                <a:ea typeface="ＭＳ 明朝"/>
                <a:cs typeface="Times New Roman"/>
              </a:rPr>
              <a:t> of </a:t>
            </a:r>
            <a:r>
              <a:rPr lang="fr-FR" sz="1000" b="1" dirty="0" err="1">
                <a:effectLst/>
                <a:latin typeface="Times New Roman"/>
                <a:ea typeface="ＭＳ 明朝"/>
                <a:cs typeface="Times New Roman"/>
              </a:rPr>
              <a:t>war</a:t>
            </a:r>
            <a:r>
              <a:rPr lang="fr-FR" sz="1000" b="1" dirty="0">
                <a:effectLst/>
                <a:latin typeface="Times New Roman"/>
                <a:ea typeface="ＭＳ 明朝"/>
                <a:cs typeface="Times New Roman"/>
              </a:rPr>
              <a:t>.” </a:t>
            </a:r>
            <a:r>
              <a:rPr lang="fr-FR" sz="1000" b="1" dirty="0" err="1">
                <a:effectLst/>
                <a:latin typeface="Times New Roman"/>
                <a:ea typeface="ＭＳ 明朝"/>
                <a:cs typeface="Times New Roman"/>
              </a:rPr>
              <a:t>Reproduced</a:t>
            </a:r>
            <a:r>
              <a:rPr lang="fr-FR" sz="1000" b="1" dirty="0">
                <a:effectLst/>
                <a:latin typeface="Times New Roman"/>
                <a:ea typeface="ＭＳ 明朝"/>
                <a:cs typeface="Times New Roman"/>
              </a:rPr>
              <a:t> and </a:t>
            </a:r>
            <a:r>
              <a:rPr lang="fr-FR" sz="1000" b="1" dirty="0" err="1">
                <a:effectLst/>
                <a:latin typeface="Times New Roman"/>
                <a:ea typeface="ＭＳ 明朝"/>
                <a:cs typeface="Times New Roman"/>
              </a:rPr>
              <a:t>discussed</a:t>
            </a:r>
            <a:r>
              <a:rPr lang="fr-FR" sz="1000" b="1" dirty="0">
                <a:effectLst/>
                <a:latin typeface="Times New Roman"/>
                <a:ea typeface="ＭＳ 明朝"/>
                <a:cs typeface="Times New Roman"/>
              </a:rPr>
              <a:t> in John </a:t>
            </a:r>
            <a:r>
              <a:rPr lang="fr-FR" sz="1000" b="1" dirty="0" err="1">
                <a:effectLst/>
                <a:latin typeface="Times New Roman"/>
                <a:ea typeface="ＭＳ 明朝"/>
                <a:cs typeface="Times New Roman"/>
              </a:rPr>
              <a:t>Dower</a:t>
            </a:r>
            <a:r>
              <a:rPr lang="fr-FR" sz="1000" b="1" dirty="0">
                <a:effectLst/>
                <a:latin typeface="Times New Roman"/>
                <a:ea typeface="ＭＳ 明朝"/>
                <a:cs typeface="Times New Roman"/>
              </a:rPr>
              <a:t>, </a:t>
            </a:r>
            <a:r>
              <a:rPr lang="fr-FR" sz="1000" b="1" i="1" dirty="0" err="1">
                <a:effectLst/>
                <a:latin typeface="Times New Roman"/>
                <a:ea typeface="ＭＳ 明朝"/>
                <a:cs typeface="Times New Roman"/>
              </a:rPr>
              <a:t>Embracing</a:t>
            </a:r>
            <a:r>
              <a:rPr lang="fr-FR" sz="1000" b="1" i="1" dirty="0">
                <a:effectLst/>
                <a:latin typeface="Times New Roman"/>
                <a:ea typeface="ＭＳ 明朝"/>
                <a:cs typeface="Times New Roman"/>
              </a:rPr>
              <a:t> </a:t>
            </a:r>
            <a:r>
              <a:rPr lang="fr-FR" sz="1000" b="1" i="1" dirty="0" err="1">
                <a:effectLst/>
                <a:latin typeface="Times New Roman"/>
                <a:ea typeface="ＭＳ 明朝"/>
                <a:cs typeface="Times New Roman"/>
              </a:rPr>
              <a:t>Defeat</a:t>
            </a:r>
            <a:r>
              <a:rPr lang="fr-FR" sz="1000" b="1" dirty="0">
                <a:effectLst/>
                <a:latin typeface="Times New Roman"/>
                <a:ea typeface="ＭＳ 明朝"/>
                <a:cs typeface="Times New Roman"/>
              </a:rPr>
              <a:t>, p. 399.</a:t>
            </a:r>
            <a:endParaRPr lang="fr-FR" sz="1200" b="1" dirty="0">
              <a:effectLst/>
              <a:ea typeface="ＭＳ 明朝"/>
              <a:cs typeface="Times New Roman"/>
            </a:endParaRPr>
          </a:p>
        </p:txBody>
      </p:sp>
    </p:spTree>
    <p:extLst>
      <p:ext uri="{BB962C8B-B14F-4D97-AF65-F5344CB8AC3E}">
        <p14:creationId xmlns:p14="http://schemas.microsoft.com/office/powerpoint/2010/main" val="370990086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35527" y="595745"/>
            <a:ext cx="8215746" cy="1661993"/>
          </a:xfrm>
          <a:prstGeom prst="rect">
            <a:avLst/>
          </a:prstGeom>
          <a:noFill/>
        </p:spPr>
        <p:txBody>
          <a:bodyPr wrap="square" rtlCol="0">
            <a:spAutoFit/>
          </a:bodyPr>
          <a:lstStyle/>
          <a:p>
            <a:pPr marL="342900" indent="-342900">
              <a:buAutoNum type="arabicPeriod"/>
            </a:pPr>
            <a:r>
              <a:rPr lang="fr-FR" sz="2800" b="1" dirty="0" err="1" smtClean="0"/>
              <a:t>Why</a:t>
            </a:r>
            <a:r>
              <a:rPr lang="fr-FR" sz="2800" b="1" dirty="0" smtClean="0"/>
              <a:t> </a:t>
            </a:r>
            <a:r>
              <a:rPr lang="fr-FR" sz="2800" b="1" dirty="0" err="1" smtClean="0"/>
              <a:t>was</a:t>
            </a:r>
            <a:r>
              <a:rPr lang="fr-FR" sz="2800" b="1" dirty="0" smtClean="0"/>
              <a:t> </a:t>
            </a:r>
            <a:r>
              <a:rPr lang="fr-FR" sz="2800" b="1" dirty="0" err="1" smtClean="0"/>
              <a:t>Japan</a:t>
            </a:r>
            <a:r>
              <a:rPr lang="fr-FR" sz="2800" b="1" dirty="0" smtClean="0"/>
              <a:t> </a:t>
            </a:r>
            <a:r>
              <a:rPr lang="fr-FR" sz="2800" b="1" dirty="0" err="1" smtClean="0"/>
              <a:t>occupied</a:t>
            </a:r>
            <a:r>
              <a:rPr lang="fr-FR" sz="2800" b="1" dirty="0" smtClean="0"/>
              <a:t> by the USA ?</a:t>
            </a:r>
          </a:p>
          <a:p>
            <a:pPr marL="342900" indent="-342900">
              <a:buAutoNum type="arabicPeriod"/>
            </a:pPr>
            <a:r>
              <a:rPr lang="fr-FR" sz="2800" b="1" dirty="0" smtClean="0"/>
              <a:t>How </a:t>
            </a:r>
            <a:r>
              <a:rPr lang="fr-FR" sz="2800" b="1" dirty="0" err="1" smtClean="0"/>
              <a:t>did</a:t>
            </a:r>
            <a:r>
              <a:rPr lang="fr-FR" sz="2800" b="1" dirty="0" smtClean="0"/>
              <a:t> </a:t>
            </a:r>
            <a:r>
              <a:rPr lang="fr-FR" sz="2800" b="1" dirty="0" err="1" smtClean="0"/>
              <a:t>this</a:t>
            </a:r>
            <a:r>
              <a:rPr lang="fr-FR" sz="2800" b="1" dirty="0" smtClean="0"/>
              <a:t> </a:t>
            </a:r>
            <a:r>
              <a:rPr lang="fr-FR" sz="2800" b="1" dirty="0" err="1" smtClean="0"/>
              <a:t>military</a:t>
            </a:r>
            <a:r>
              <a:rPr lang="fr-FR" sz="2800" b="1" dirty="0" smtClean="0"/>
              <a:t> occupation </a:t>
            </a:r>
            <a:r>
              <a:rPr lang="fr-FR" sz="2800" b="1" dirty="0" err="1" smtClean="0"/>
              <a:t>happen</a:t>
            </a:r>
            <a:r>
              <a:rPr lang="fr-FR" sz="2800" b="1" dirty="0" smtClean="0"/>
              <a:t>?</a:t>
            </a:r>
          </a:p>
          <a:p>
            <a:pPr marL="342900" indent="-342900">
              <a:buAutoNum type="arabicPeriod"/>
            </a:pPr>
            <a:r>
              <a:rPr lang="fr-FR" sz="2800" b="1" dirty="0" err="1" smtClean="0"/>
              <a:t>What</a:t>
            </a:r>
            <a:r>
              <a:rPr lang="fr-FR" sz="2800" b="1" dirty="0" smtClean="0"/>
              <a:t> </a:t>
            </a:r>
            <a:r>
              <a:rPr lang="fr-FR" sz="2800" b="1" dirty="0" err="1" smtClean="0"/>
              <a:t>were</a:t>
            </a:r>
            <a:r>
              <a:rPr lang="fr-FR" sz="2800" b="1" dirty="0" smtClean="0"/>
              <a:t> the </a:t>
            </a:r>
            <a:r>
              <a:rPr lang="fr-FR" sz="2800" b="1" dirty="0" err="1" smtClean="0"/>
              <a:t>political</a:t>
            </a:r>
            <a:r>
              <a:rPr lang="fr-FR" sz="2800" b="1" dirty="0" smtClean="0"/>
              <a:t> (</a:t>
            </a:r>
            <a:r>
              <a:rPr lang="fr-FR" sz="2800" b="1" dirty="0" err="1" smtClean="0"/>
              <a:t>economic</a:t>
            </a:r>
            <a:r>
              <a:rPr lang="fr-FR" sz="2800" b="1" dirty="0" smtClean="0"/>
              <a:t>) </a:t>
            </a:r>
            <a:r>
              <a:rPr lang="fr-FR" sz="2800" b="1" dirty="0" err="1" smtClean="0"/>
              <a:t>consequences</a:t>
            </a:r>
            <a:r>
              <a:rPr lang="fr-FR" sz="2800" b="1" dirty="0" smtClean="0"/>
              <a:t> ?</a:t>
            </a:r>
          </a:p>
          <a:p>
            <a:endParaRPr lang="fr-FR" dirty="0"/>
          </a:p>
        </p:txBody>
      </p:sp>
    </p:spTree>
    <p:extLst>
      <p:ext uri="{BB962C8B-B14F-4D97-AF65-F5344CB8AC3E}">
        <p14:creationId xmlns:p14="http://schemas.microsoft.com/office/powerpoint/2010/main" val="293809157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77788"/>
            <a:ext cx="7820962" cy="400110"/>
          </a:xfrm>
          <a:prstGeom prst="rect">
            <a:avLst/>
          </a:prstGeom>
          <a:noFill/>
        </p:spPr>
        <p:txBody>
          <a:bodyPr wrap="none" rtlCol="0">
            <a:spAutoFit/>
          </a:bodyPr>
          <a:lstStyle/>
          <a:p>
            <a:r>
              <a:rPr lang="fr-FR" sz="2000" b="1" i="1" dirty="0">
                <a:latin typeface="Times New Roman"/>
                <a:cs typeface="Times New Roman"/>
              </a:rPr>
              <a:t>B. « Dollar </a:t>
            </a:r>
            <a:r>
              <a:rPr lang="fr-FR" sz="2000" b="1" i="1" dirty="0" err="1">
                <a:latin typeface="Times New Roman"/>
                <a:cs typeface="Times New Roman"/>
              </a:rPr>
              <a:t>diplomacy</a:t>
            </a:r>
            <a:r>
              <a:rPr lang="fr-FR" sz="2000" b="1" i="1" dirty="0">
                <a:latin typeface="Times New Roman"/>
                <a:cs typeface="Times New Roman"/>
              </a:rPr>
              <a:t> »: </a:t>
            </a:r>
            <a:r>
              <a:rPr lang="fr-FR" sz="2000" b="1" i="1" dirty="0" err="1">
                <a:latin typeface="Times New Roman"/>
                <a:cs typeface="Times New Roman"/>
              </a:rPr>
              <a:t>Bretton</a:t>
            </a:r>
            <a:r>
              <a:rPr lang="fr-FR" sz="2000" b="1" i="1" dirty="0">
                <a:latin typeface="Times New Roman"/>
                <a:cs typeface="Times New Roman"/>
              </a:rPr>
              <a:t> </a:t>
            </a:r>
            <a:r>
              <a:rPr lang="fr-FR" sz="2000" b="1" i="1" dirty="0" err="1">
                <a:latin typeface="Times New Roman"/>
                <a:cs typeface="Times New Roman"/>
              </a:rPr>
              <a:t>Woods</a:t>
            </a:r>
            <a:r>
              <a:rPr lang="fr-FR" sz="2000" b="1" i="1" dirty="0">
                <a:latin typeface="Times New Roman"/>
                <a:cs typeface="Times New Roman"/>
              </a:rPr>
              <a:t> </a:t>
            </a:r>
            <a:r>
              <a:rPr lang="fr-FR" sz="2000" b="1" i="1" dirty="0" err="1">
                <a:latin typeface="Times New Roman"/>
                <a:cs typeface="Times New Roman"/>
              </a:rPr>
              <a:t>agreements</a:t>
            </a:r>
            <a:r>
              <a:rPr lang="fr-FR" sz="2000" b="1" i="1" dirty="0">
                <a:latin typeface="Times New Roman"/>
                <a:cs typeface="Times New Roman"/>
              </a:rPr>
              <a:t> and Marshall Plan</a:t>
            </a:r>
          </a:p>
        </p:txBody>
      </p:sp>
      <p:sp>
        <p:nvSpPr>
          <p:cNvPr id="3" name="Rectangle 2"/>
          <p:cNvSpPr/>
          <p:nvPr/>
        </p:nvSpPr>
        <p:spPr>
          <a:xfrm>
            <a:off x="236262" y="1235791"/>
            <a:ext cx="4902394" cy="5216812"/>
          </a:xfrm>
          <a:prstGeom prst="rect">
            <a:avLst/>
          </a:prstGeom>
          <a:ln w="38100">
            <a:solidFill>
              <a:srgbClr val="800000"/>
            </a:solidFill>
          </a:ln>
        </p:spPr>
        <p:txBody>
          <a:bodyPr wrap="square">
            <a:spAutoFit/>
          </a:bodyPr>
          <a:lstStyle/>
          <a:p>
            <a:pPr algn="just"/>
            <a:r>
              <a:rPr lang="fr-FR" sz="1400" b="1" dirty="0" err="1">
                <a:latin typeface="Times New Roman"/>
                <a:cs typeface="Times New Roman"/>
              </a:rPr>
              <a:t>Bretton</a:t>
            </a:r>
            <a:r>
              <a:rPr lang="fr-FR" sz="1400" b="1" dirty="0">
                <a:latin typeface="Times New Roman"/>
                <a:cs typeface="Times New Roman"/>
              </a:rPr>
              <a:t> </a:t>
            </a:r>
            <a:r>
              <a:rPr lang="fr-FR" sz="1400" b="1" dirty="0" err="1">
                <a:latin typeface="Times New Roman"/>
                <a:cs typeface="Times New Roman"/>
              </a:rPr>
              <a:t>Woods</a:t>
            </a:r>
            <a:r>
              <a:rPr lang="fr-FR" sz="1400" b="1" dirty="0">
                <a:latin typeface="Times New Roman"/>
                <a:cs typeface="Times New Roman"/>
              </a:rPr>
              <a:t> </a:t>
            </a:r>
            <a:r>
              <a:rPr lang="fr-FR" sz="1400" b="1" dirty="0" err="1">
                <a:latin typeface="Times New Roman"/>
                <a:cs typeface="Times New Roman"/>
              </a:rPr>
              <a:t>refers</a:t>
            </a:r>
            <a:r>
              <a:rPr lang="fr-FR" sz="1400" b="1" dirty="0">
                <a:latin typeface="Times New Roman"/>
                <a:cs typeface="Times New Roman"/>
              </a:rPr>
              <a:t> to the international </a:t>
            </a:r>
            <a:r>
              <a:rPr lang="fr-FR" sz="1400" b="1" dirty="0" err="1">
                <a:latin typeface="Times New Roman"/>
                <a:cs typeface="Times New Roman"/>
              </a:rPr>
              <a:t>monetary</a:t>
            </a:r>
            <a:r>
              <a:rPr lang="fr-FR" sz="1400" b="1" dirty="0">
                <a:latin typeface="Times New Roman"/>
                <a:cs typeface="Times New Roman"/>
              </a:rPr>
              <a:t> system </a:t>
            </a:r>
            <a:r>
              <a:rPr lang="fr-FR" sz="1400" b="1" dirty="0" err="1">
                <a:latin typeface="Times New Roman"/>
                <a:cs typeface="Times New Roman"/>
              </a:rPr>
              <a:t>adopted</a:t>
            </a:r>
            <a:r>
              <a:rPr lang="fr-FR" sz="1400" b="1" dirty="0">
                <a:latin typeface="Times New Roman"/>
                <a:cs typeface="Times New Roman"/>
              </a:rPr>
              <a:t> in July 1944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established</a:t>
            </a:r>
            <a:r>
              <a:rPr lang="fr-FR" sz="1400" b="1" dirty="0">
                <a:latin typeface="Times New Roman"/>
                <a:cs typeface="Times New Roman"/>
              </a:rPr>
              <a:t> </a:t>
            </a:r>
            <a:r>
              <a:rPr lang="fr-FR" sz="1400" b="1" dirty="0" err="1">
                <a:latin typeface="Times New Roman"/>
                <a:cs typeface="Times New Roman"/>
              </a:rPr>
              <a:t>rules</a:t>
            </a:r>
            <a:r>
              <a:rPr lang="fr-FR" sz="1400" b="1" dirty="0">
                <a:latin typeface="Times New Roman"/>
                <a:cs typeface="Times New Roman"/>
              </a:rPr>
              <a:t> for </a:t>
            </a:r>
            <a:r>
              <a:rPr lang="fr-FR" sz="1400" b="1" dirty="0" err="1">
                <a:latin typeface="Times New Roman"/>
                <a:cs typeface="Times New Roman"/>
              </a:rPr>
              <a:t>rebuilding</a:t>
            </a:r>
            <a:r>
              <a:rPr lang="fr-FR" sz="1400" b="1" dirty="0">
                <a:latin typeface="Times New Roman"/>
                <a:cs typeface="Times New Roman"/>
              </a:rPr>
              <a:t> the </a:t>
            </a:r>
            <a:r>
              <a:rPr lang="fr-FR" sz="1400" b="1" dirty="0" err="1">
                <a:latin typeface="Times New Roman"/>
                <a:cs typeface="Times New Roman"/>
              </a:rPr>
              <a:t>postwar</a:t>
            </a:r>
            <a:r>
              <a:rPr lang="fr-FR" sz="1400" b="1" dirty="0">
                <a:latin typeface="Times New Roman"/>
                <a:cs typeface="Times New Roman"/>
              </a:rPr>
              <a:t> </a:t>
            </a:r>
            <a:r>
              <a:rPr lang="fr-FR" sz="1400" b="1" dirty="0" err="1">
                <a:latin typeface="Times New Roman"/>
                <a:cs typeface="Times New Roman"/>
              </a:rPr>
              <a:t>economic</a:t>
            </a:r>
            <a:r>
              <a:rPr lang="fr-FR" sz="1400" b="1" dirty="0">
                <a:latin typeface="Times New Roman"/>
                <a:cs typeface="Times New Roman"/>
              </a:rPr>
              <a:t> </a:t>
            </a:r>
            <a:r>
              <a:rPr lang="fr-FR" sz="1400" b="1" dirty="0" err="1">
                <a:latin typeface="Times New Roman"/>
                <a:cs typeface="Times New Roman"/>
              </a:rPr>
              <a:t>order</a:t>
            </a:r>
            <a:r>
              <a:rPr lang="fr-FR" sz="1400" b="1" dirty="0">
                <a:latin typeface="Times New Roman"/>
                <a:cs typeface="Times New Roman"/>
              </a:rPr>
              <a:t>. </a:t>
            </a:r>
            <a:r>
              <a:rPr lang="fr-FR" sz="1400" b="1" dirty="0" err="1">
                <a:latin typeface="Times New Roman"/>
                <a:cs typeface="Times New Roman"/>
              </a:rPr>
              <a:t>Though</a:t>
            </a:r>
            <a:r>
              <a:rPr lang="fr-FR" sz="1400" b="1" dirty="0">
                <a:latin typeface="Times New Roman"/>
                <a:cs typeface="Times New Roman"/>
              </a:rPr>
              <a:t> World </a:t>
            </a:r>
            <a:r>
              <a:rPr lang="fr-FR" sz="1400" b="1" dirty="0" err="1">
                <a:latin typeface="Times New Roman"/>
                <a:cs typeface="Times New Roman"/>
              </a:rPr>
              <a:t>War</a:t>
            </a:r>
            <a:r>
              <a:rPr lang="fr-FR" sz="1400" b="1" dirty="0">
                <a:latin typeface="Times New Roman"/>
                <a:cs typeface="Times New Roman"/>
              </a:rPr>
              <a:t> II </a:t>
            </a:r>
            <a:r>
              <a:rPr lang="fr-FR" sz="1400" b="1" dirty="0" err="1">
                <a:latin typeface="Times New Roman"/>
                <a:cs typeface="Times New Roman"/>
              </a:rPr>
              <a:t>was</a:t>
            </a:r>
            <a:r>
              <a:rPr lang="fr-FR" sz="1400" b="1" dirty="0">
                <a:latin typeface="Times New Roman"/>
                <a:cs typeface="Times New Roman"/>
              </a:rPr>
              <a:t> not </a:t>
            </a:r>
            <a:r>
              <a:rPr lang="fr-FR" sz="1400" b="1" dirty="0" err="1">
                <a:latin typeface="Times New Roman"/>
                <a:cs typeface="Times New Roman"/>
              </a:rPr>
              <a:t>yet</a:t>
            </a:r>
            <a:r>
              <a:rPr lang="fr-FR" sz="1400" b="1" dirty="0">
                <a:latin typeface="Times New Roman"/>
                <a:cs typeface="Times New Roman"/>
              </a:rPr>
              <a:t> over, 730 </a:t>
            </a:r>
            <a:r>
              <a:rPr lang="fr-FR" sz="1400" b="1" dirty="0" err="1">
                <a:latin typeface="Times New Roman"/>
                <a:cs typeface="Times New Roman"/>
              </a:rPr>
              <a:t>delegates</a:t>
            </a:r>
            <a:r>
              <a:rPr lang="fr-FR" sz="1400" b="1" dirty="0">
                <a:latin typeface="Times New Roman"/>
                <a:cs typeface="Times New Roman"/>
              </a:rPr>
              <a:t> </a:t>
            </a:r>
            <a:r>
              <a:rPr lang="fr-FR" sz="1400" b="1" dirty="0" err="1">
                <a:latin typeface="Times New Roman"/>
                <a:cs typeface="Times New Roman"/>
              </a:rPr>
              <a:t>from</a:t>
            </a:r>
            <a:r>
              <a:rPr lang="fr-FR" sz="1400" b="1" dirty="0">
                <a:latin typeface="Times New Roman"/>
                <a:cs typeface="Times New Roman"/>
              </a:rPr>
              <a:t> 44 </a:t>
            </a:r>
            <a:r>
              <a:rPr lang="fr-FR" sz="1400" b="1" dirty="0" err="1">
                <a:latin typeface="Times New Roman"/>
                <a:cs typeface="Times New Roman"/>
              </a:rPr>
              <a:t>Allied</a:t>
            </a:r>
            <a:r>
              <a:rPr lang="fr-FR" sz="1400" b="1" dirty="0">
                <a:latin typeface="Times New Roman"/>
                <a:cs typeface="Times New Roman"/>
              </a:rPr>
              <a:t> nations </a:t>
            </a:r>
            <a:r>
              <a:rPr lang="fr-FR" sz="1400" b="1" dirty="0" err="1">
                <a:latin typeface="Times New Roman"/>
                <a:cs typeface="Times New Roman"/>
              </a:rPr>
              <a:t>attended</a:t>
            </a:r>
            <a:r>
              <a:rPr lang="fr-FR" sz="1400" b="1" dirty="0">
                <a:latin typeface="Times New Roman"/>
                <a:cs typeface="Times New Roman"/>
              </a:rPr>
              <a:t> the </a:t>
            </a:r>
            <a:r>
              <a:rPr lang="fr-FR" sz="1400" b="1" dirty="0" err="1">
                <a:latin typeface="Times New Roman"/>
                <a:cs typeface="Times New Roman"/>
              </a:rPr>
              <a:t>conference</a:t>
            </a:r>
            <a:r>
              <a:rPr lang="fr-FR" sz="1400" b="1" dirty="0">
                <a:latin typeface="Times New Roman"/>
                <a:cs typeface="Times New Roman"/>
              </a:rPr>
              <a:t> </a:t>
            </a:r>
            <a:r>
              <a:rPr lang="fr-FR" sz="1400" b="1" dirty="0" err="1">
                <a:latin typeface="Times New Roman"/>
                <a:cs typeface="Times New Roman"/>
              </a:rPr>
              <a:t>at</a:t>
            </a:r>
            <a:r>
              <a:rPr lang="fr-FR" sz="1400" b="1" dirty="0">
                <a:latin typeface="Times New Roman"/>
                <a:cs typeface="Times New Roman"/>
              </a:rPr>
              <a:t> the Mount Washington </a:t>
            </a:r>
            <a:r>
              <a:rPr lang="fr-FR" sz="1400" b="1" dirty="0" err="1">
                <a:latin typeface="Times New Roman"/>
                <a:cs typeface="Times New Roman"/>
              </a:rPr>
              <a:t>Hotel</a:t>
            </a:r>
            <a:r>
              <a:rPr lang="fr-FR" sz="1400" b="1" dirty="0">
                <a:latin typeface="Times New Roman"/>
                <a:cs typeface="Times New Roman"/>
              </a:rPr>
              <a:t> in </a:t>
            </a:r>
            <a:r>
              <a:rPr lang="fr-FR" sz="1400" b="1" dirty="0" err="1">
                <a:latin typeface="Times New Roman"/>
                <a:cs typeface="Times New Roman"/>
              </a:rPr>
              <a:t>Bretton</a:t>
            </a:r>
            <a:r>
              <a:rPr lang="fr-FR" sz="1400" b="1" dirty="0">
                <a:latin typeface="Times New Roman"/>
                <a:cs typeface="Times New Roman"/>
              </a:rPr>
              <a:t> </a:t>
            </a:r>
            <a:r>
              <a:rPr lang="fr-FR" sz="1400" b="1" dirty="0" err="1">
                <a:latin typeface="Times New Roman"/>
                <a:cs typeface="Times New Roman"/>
              </a:rPr>
              <a:t>Woods</a:t>
            </a:r>
            <a:r>
              <a:rPr lang="fr-FR" sz="1400" b="1" dirty="0">
                <a:latin typeface="Times New Roman"/>
                <a:cs typeface="Times New Roman"/>
              </a:rPr>
              <a:t>, N.H., to </a:t>
            </a:r>
            <a:r>
              <a:rPr lang="fr-FR" sz="1400" b="1" dirty="0" err="1">
                <a:latin typeface="Times New Roman"/>
                <a:cs typeface="Times New Roman"/>
              </a:rPr>
              <a:t>create</a:t>
            </a:r>
            <a:r>
              <a:rPr lang="fr-FR" sz="1400" b="1" dirty="0">
                <a:latin typeface="Times New Roman"/>
                <a:cs typeface="Times New Roman"/>
              </a:rPr>
              <a:t> a new </a:t>
            </a:r>
            <a:r>
              <a:rPr lang="fr-FR" sz="1400" b="1" dirty="0" err="1">
                <a:latin typeface="Times New Roman"/>
                <a:cs typeface="Times New Roman"/>
              </a:rPr>
              <a:t>monetary</a:t>
            </a:r>
            <a:r>
              <a:rPr lang="fr-FR" sz="1400" b="1" dirty="0">
                <a:latin typeface="Times New Roman"/>
                <a:cs typeface="Times New Roman"/>
              </a:rPr>
              <a:t> structure </a:t>
            </a:r>
            <a:r>
              <a:rPr lang="fr-FR" sz="1400" b="1" dirty="0" err="1">
                <a:latin typeface="Times New Roman"/>
                <a:cs typeface="Times New Roman"/>
              </a:rPr>
              <a:t>governing</a:t>
            </a:r>
            <a:r>
              <a:rPr lang="fr-FR" sz="1400" b="1" dirty="0">
                <a:latin typeface="Times New Roman"/>
                <a:cs typeface="Times New Roman"/>
              </a:rPr>
              <a:t> the </a:t>
            </a:r>
            <a:r>
              <a:rPr lang="fr-FR" sz="1400" b="1" dirty="0" err="1">
                <a:latin typeface="Times New Roman"/>
                <a:cs typeface="Times New Roman"/>
              </a:rPr>
              <a:t>financial</a:t>
            </a:r>
            <a:r>
              <a:rPr lang="fr-FR" sz="1400" b="1" dirty="0">
                <a:latin typeface="Times New Roman"/>
                <a:cs typeface="Times New Roman"/>
              </a:rPr>
              <a:t> and commercial relations </a:t>
            </a:r>
            <a:r>
              <a:rPr lang="fr-FR" sz="1400" b="1" dirty="0" err="1">
                <a:latin typeface="Times New Roman"/>
                <a:cs typeface="Times New Roman"/>
              </a:rPr>
              <a:t>among</a:t>
            </a:r>
            <a:r>
              <a:rPr lang="fr-FR" sz="1400" b="1" dirty="0">
                <a:latin typeface="Times New Roman"/>
                <a:cs typeface="Times New Roman"/>
              </a:rPr>
              <a:t> the </a:t>
            </a:r>
            <a:r>
              <a:rPr lang="fr-FR" sz="1400" b="1" dirty="0" err="1">
                <a:latin typeface="Times New Roman"/>
                <a:cs typeface="Times New Roman"/>
              </a:rPr>
              <a:t>world’s</a:t>
            </a:r>
            <a:r>
              <a:rPr lang="fr-FR" sz="1400" b="1" dirty="0">
                <a:latin typeface="Times New Roman"/>
                <a:cs typeface="Times New Roman"/>
              </a:rPr>
              <a:t> </a:t>
            </a:r>
            <a:r>
              <a:rPr lang="fr-FR" sz="1400" b="1" dirty="0" err="1">
                <a:latin typeface="Times New Roman"/>
                <a:cs typeface="Times New Roman"/>
              </a:rPr>
              <a:t>leading</a:t>
            </a:r>
            <a:r>
              <a:rPr lang="fr-FR" sz="1400" b="1" dirty="0">
                <a:latin typeface="Times New Roman"/>
                <a:cs typeface="Times New Roman"/>
              </a:rPr>
              <a:t> </a:t>
            </a:r>
            <a:r>
              <a:rPr lang="fr-FR" sz="1400" b="1" dirty="0" err="1">
                <a:latin typeface="Times New Roman"/>
                <a:cs typeface="Times New Roman"/>
              </a:rPr>
              <a:t>economies</a:t>
            </a:r>
            <a:r>
              <a:rPr lang="fr-FR" sz="1400" b="1" dirty="0">
                <a:latin typeface="Times New Roman"/>
                <a:cs typeface="Times New Roman"/>
              </a:rPr>
              <a:t>. The goal </a:t>
            </a:r>
            <a:r>
              <a:rPr lang="fr-FR" sz="1400" b="1" dirty="0" err="1">
                <a:latin typeface="Times New Roman"/>
                <a:cs typeface="Times New Roman"/>
              </a:rPr>
              <a:t>was</a:t>
            </a:r>
            <a:r>
              <a:rPr lang="fr-FR" sz="1400" b="1" dirty="0">
                <a:latin typeface="Times New Roman"/>
                <a:cs typeface="Times New Roman"/>
              </a:rPr>
              <a:t> to </a:t>
            </a:r>
            <a:r>
              <a:rPr lang="fr-FR" sz="1400" b="1" dirty="0" err="1">
                <a:latin typeface="Times New Roman"/>
                <a:cs typeface="Times New Roman"/>
              </a:rPr>
              <a:t>avert</a:t>
            </a:r>
            <a:r>
              <a:rPr lang="fr-FR" sz="1400" b="1" dirty="0">
                <a:latin typeface="Times New Roman"/>
                <a:cs typeface="Times New Roman"/>
              </a:rPr>
              <a:t> a </a:t>
            </a:r>
            <a:r>
              <a:rPr lang="fr-FR" sz="1400" b="1" dirty="0" err="1">
                <a:latin typeface="Times New Roman"/>
                <a:cs typeface="Times New Roman"/>
              </a:rPr>
              <a:t>replay</a:t>
            </a:r>
            <a:r>
              <a:rPr lang="fr-FR" sz="1400" b="1" dirty="0">
                <a:latin typeface="Times New Roman"/>
                <a:cs typeface="Times New Roman"/>
              </a:rPr>
              <a:t> of the </a:t>
            </a:r>
            <a:r>
              <a:rPr lang="fr-FR" sz="1400" b="1" dirty="0" err="1">
                <a:latin typeface="Times New Roman"/>
                <a:cs typeface="Times New Roman"/>
              </a:rPr>
              <a:t>economic</a:t>
            </a:r>
            <a:r>
              <a:rPr lang="fr-FR" sz="1400" b="1" dirty="0">
                <a:latin typeface="Times New Roman"/>
                <a:cs typeface="Times New Roman"/>
              </a:rPr>
              <a:t> </a:t>
            </a:r>
            <a:r>
              <a:rPr lang="fr-FR" sz="1400" b="1" dirty="0" err="1">
                <a:latin typeface="Times New Roman"/>
                <a:cs typeface="Times New Roman"/>
              </a:rPr>
              <a:t>disasters</a:t>
            </a:r>
            <a:r>
              <a:rPr lang="fr-FR" sz="1400" b="1" dirty="0">
                <a:latin typeface="Times New Roman"/>
                <a:cs typeface="Times New Roman"/>
              </a:rPr>
              <a:t> of the 1930s. (…)</a:t>
            </a:r>
          </a:p>
          <a:p>
            <a:pPr algn="just"/>
            <a:r>
              <a:rPr lang="fr-FR" sz="1400" b="1" dirty="0" err="1">
                <a:latin typeface="Times New Roman"/>
                <a:cs typeface="Times New Roman"/>
              </a:rPr>
              <a:t>Some</a:t>
            </a:r>
            <a:r>
              <a:rPr lang="fr-FR" sz="1400" b="1" dirty="0">
                <a:latin typeface="Times New Roman"/>
                <a:cs typeface="Times New Roman"/>
              </a:rPr>
              <a:t> </a:t>
            </a:r>
            <a:r>
              <a:rPr lang="fr-FR" sz="1400" b="1" dirty="0" err="1">
                <a:latin typeface="Times New Roman"/>
                <a:cs typeface="Times New Roman"/>
              </a:rPr>
              <a:t>delegates</a:t>
            </a:r>
            <a:r>
              <a:rPr lang="fr-FR" sz="1400" b="1" dirty="0">
                <a:latin typeface="Times New Roman"/>
                <a:cs typeface="Times New Roman"/>
              </a:rPr>
              <a:t> </a:t>
            </a:r>
            <a:r>
              <a:rPr lang="fr-FR" sz="1400" b="1" dirty="0" err="1">
                <a:latin typeface="Times New Roman"/>
                <a:cs typeface="Times New Roman"/>
              </a:rPr>
              <a:t>grumbled</a:t>
            </a:r>
            <a:r>
              <a:rPr lang="fr-FR" sz="1400" b="1" dirty="0">
                <a:latin typeface="Times New Roman"/>
                <a:cs typeface="Times New Roman"/>
              </a:rPr>
              <a:t> </a:t>
            </a:r>
            <a:r>
              <a:rPr lang="fr-FR" sz="1400" b="1" dirty="0" err="1">
                <a:latin typeface="Times New Roman"/>
                <a:cs typeface="Times New Roman"/>
              </a:rPr>
              <a:t>that</a:t>
            </a:r>
            <a:r>
              <a:rPr lang="fr-FR" sz="1400" b="1" dirty="0">
                <a:latin typeface="Times New Roman"/>
                <a:cs typeface="Times New Roman"/>
              </a:rPr>
              <a:t> the United States </a:t>
            </a:r>
            <a:r>
              <a:rPr lang="fr-FR" sz="1400" b="1" dirty="0" err="1">
                <a:latin typeface="Times New Roman"/>
                <a:cs typeface="Times New Roman"/>
              </a:rPr>
              <a:t>was</a:t>
            </a:r>
            <a:r>
              <a:rPr lang="fr-FR" sz="1400" b="1" dirty="0">
                <a:latin typeface="Times New Roman"/>
                <a:cs typeface="Times New Roman"/>
              </a:rPr>
              <a:t> </a:t>
            </a:r>
            <a:r>
              <a:rPr lang="fr-FR" sz="1400" b="1" dirty="0" err="1">
                <a:latin typeface="Times New Roman"/>
                <a:cs typeface="Times New Roman"/>
              </a:rPr>
              <a:t>using</a:t>
            </a:r>
            <a:r>
              <a:rPr lang="fr-FR" sz="1400" b="1" dirty="0">
                <a:latin typeface="Times New Roman"/>
                <a:cs typeface="Times New Roman"/>
              </a:rPr>
              <a:t> </a:t>
            </a:r>
            <a:r>
              <a:rPr lang="fr-FR" sz="1400" b="1" dirty="0" err="1">
                <a:latin typeface="Times New Roman"/>
                <a:cs typeface="Times New Roman"/>
              </a:rPr>
              <a:t>its</a:t>
            </a:r>
            <a:r>
              <a:rPr lang="fr-FR" sz="1400" b="1" dirty="0">
                <a:latin typeface="Times New Roman"/>
                <a:cs typeface="Times New Roman"/>
              </a:rPr>
              <a:t> new </a:t>
            </a:r>
            <a:r>
              <a:rPr lang="fr-FR" sz="1400" b="1" dirty="0" err="1">
                <a:latin typeface="Times New Roman"/>
                <a:cs typeface="Times New Roman"/>
              </a:rPr>
              <a:t>superpower</a:t>
            </a:r>
            <a:r>
              <a:rPr lang="fr-FR" sz="1400" b="1" dirty="0">
                <a:latin typeface="Times New Roman"/>
                <a:cs typeface="Times New Roman"/>
              </a:rPr>
              <a:t> </a:t>
            </a:r>
            <a:r>
              <a:rPr lang="fr-FR" sz="1400" b="1" dirty="0" err="1">
                <a:latin typeface="Times New Roman"/>
                <a:cs typeface="Times New Roman"/>
              </a:rPr>
              <a:t>status</a:t>
            </a:r>
            <a:r>
              <a:rPr lang="fr-FR" sz="1400" b="1" dirty="0">
                <a:latin typeface="Times New Roman"/>
                <a:cs typeface="Times New Roman"/>
              </a:rPr>
              <a:t> to push </a:t>
            </a:r>
            <a:r>
              <a:rPr lang="fr-FR" sz="1400" b="1" dirty="0" err="1">
                <a:latin typeface="Times New Roman"/>
                <a:cs typeface="Times New Roman"/>
              </a:rPr>
              <a:t>its</a:t>
            </a:r>
            <a:r>
              <a:rPr lang="fr-FR" sz="1400" b="1" dirty="0">
                <a:latin typeface="Times New Roman"/>
                <a:cs typeface="Times New Roman"/>
              </a:rPr>
              <a:t> </a:t>
            </a:r>
            <a:r>
              <a:rPr lang="fr-FR" sz="1400" b="1" dirty="0" err="1">
                <a:latin typeface="Times New Roman"/>
                <a:cs typeface="Times New Roman"/>
              </a:rPr>
              <a:t>own</a:t>
            </a:r>
            <a:r>
              <a:rPr lang="fr-FR" sz="1400" b="1" dirty="0">
                <a:latin typeface="Times New Roman"/>
                <a:cs typeface="Times New Roman"/>
              </a:rPr>
              <a:t> </a:t>
            </a:r>
            <a:r>
              <a:rPr lang="fr-FR" sz="1400" b="1" dirty="0" err="1">
                <a:latin typeface="Times New Roman"/>
                <a:cs typeface="Times New Roman"/>
              </a:rPr>
              <a:t>interests</a:t>
            </a:r>
            <a:r>
              <a:rPr lang="fr-FR" sz="1400" b="1" dirty="0">
                <a:latin typeface="Times New Roman"/>
                <a:cs typeface="Times New Roman"/>
              </a:rPr>
              <a:t> — </a:t>
            </a:r>
            <a:r>
              <a:rPr lang="fr-FR" sz="1400" b="1" dirty="0" err="1">
                <a:latin typeface="Times New Roman"/>
                <a:cs typeface="Times New Roman"/>
              </a:rPr>
              <a:t>like</a:t>
            </a:r>
            <a:r>
              <a:rPr lang="fr-FR" sz="1400" b="1" dirty="0">
                <a:latin typeface="Times New Roman"/>
                <a:cs typeface="Times New Roman"/>
              </a:rPr>
              <a:t> global free </a:t>
            </a:r>
            <a:r>
              <a:rPr lang="fr-FR" sz="1400" b="1" dirty="0" err="1">
                <a:latin typeface="Times New Roman"/>
                <a:cs typeface="Times New Roman"/>
              </a:rPr>
              <a:t>trade</a:t>
            </a:r>
            <a:r>
              <a:rPr lang="fr-FR" sz="1400" b="1" dirty="0">
                <a:latin typeface="Times New Roman"/>
                <a:cs typeface="Times New Roman"/>
              </a:rPr>
              <a:t> — and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it</a:t>
            </a:r>
            <a:r>
              <a:rPr lang="fr-FR" sz="1400" b="1" dirty="0">
                <a:latin typeface="Times New Roman"/>
                <a:cs typeface="Times New Roman"/>
              </a:rPr>
              <a:t> </a:t>
            </a:r>
            <a:r>
              <a:rPr lang="fr-FR" sz="1400" b="1" dirty="0" err="1">
                <a:latin typeface="Times New Roman"/>
                <a:cs typeface="Times New Roman"/>
              </a:rPr>
              <a:t>was</a:t>
            </a:r>
            <a:r>
              <a:rPr lang="fr-FR" sz="1400" b="1" dirty="0">
                <a:latin typeface="Times New Roman"/>
                <a:cs typeface="Times New Roman"/>
              </a:rPr>
              <a:t> slow to compromise. </a:t>
            </a:r>
            <a:r>
              <a:rPr lang="fr-FR" sz="1400" b="1" dirty="0" err="1">
                <a:latin typeface="Times New Roman"/>
                <a:cs typeface="Times New Roman"/>
              </a:rPr>
              <a:t>At</a:t>
            </a:r>
            <a:r>
              <a:rPr lang="fr-FR" sz="1400" b="1" dirty="0">
                <a:latin typeface="Times New Roman"/>
                <a:cs typeface="Times New Roman"/>
              </a:rPr>
              <a:t> one point, the British </a:t>
            </a:r>
            <a:r>
              <a:rPr lang="fr-FR" sz="1400" b="1" dirty="0" err="1">
                <a:latin typeface="Times New Roman"/>
                <a:cs typeface="Times New Roman"/>
              </a:rPr>
              <a:t>representative</a:t>
            </a:r>
            <a:r>
              <a:rPr lang="fr-FR" sz="1400" b="1" dirty="0">
                <a:latin typeface="Times New Roman"/>
                <a:cs typeface="Times New Roman"/>
              </a:rPr>
              <a:t>, the </a:t>
            </a:r>
            <a:r>
              <a:rPr lang="fr-FR" sz="1400" b="1" dirty="0" err="1">
                <a:latin typeface="Times New Roman"/>
                <a:cs typeface="Times New Roman"/>
              </a:rPr>
              <a:t>economist</a:t>
            </a:r>
            <a:r>
              <a:rPr lang="fr-FR" sz="1400" b="1" dirty="0">
                <a:latin typeface="Times New Roman"/>
                <a:cs typeface="Times New Roman"/>
              </a:rPr>
              <a:t> John Maynard Keynes, </a:t>
            </a:r>
            <a:r>
              <a:rPr lang="fr-FR" sz="1400" b="1" dirty="0" err="1">
                <a:latin typeface="Times New Roman"/>
                <a:cs typeface="Times New Roman"/>
              </a:rPr>
              <a:t>wrote</a:t>
            </a:r>
            <a:r>
              <a:rPr lang="fr-FR" sz="1400" b="1" dirty="0">
                <a:latin typeface="Times New Roman"/>
                <a:cs typeface="Times New Roman"/>
              </a:rPr>
              <a:t> </a:t>
            </a:r>
            <a:r>
              <a:rPr lang="fr-FR" sz="1400" b="1" dirty="0" err="1">
                <a:latin typeface="Times New Roman"/>
                <a:cs typeface="Times New Roman"/>
              </a:rPr>
              <a:t>that</a:t>
            </a:r>
            <a:r>
              <a:rPr lang="fr-FR" sz="1400" b="1" dirty="0">
                <a:latin typeface="Times New Roman"/>
                <a:cs typeface="Times New Roman"/>
              </a:rPr>
              <a:t> the </a:t>
            </a:r>
            <a:r>
              <a:rPr lang="fr-FR" sz="1400" b="1" dirty="0" err="1">
                <a:latin typeface="Times New Roman"/>
                <a:cs typeface="Times New Roman"/>
              </a:rPr>
              <a:t>Americans</a:t>
            </a:r>
            <a:r>
              <a:rPr lang="fr-FR" sz="1400" b="1" dirty="0">
                <a:latin typeface="Times New Roman"/>
                <a:cs typeface="Times New Roman"/>
              </a:rPr>
              <a:t> “</a:t>
            </a:r>
            <a:r>
              <a:rPr lang="fr-FR" sz="1400" b="1" dirty="0" err="1">
                <a:latin typeface="Times New Roman"/>
                <a:cs typeface="Times New Roman"/>
              </a:rPr>
              <a:t>plainly</a:t>
            </a:r>
            <a:r>
              <a:rPr lang="fr-FR" sz="1400" b="1" dirty="0">
                <a:latin typeface="Times New Roman"/>
                <a:cs typeface="Times New Roman"/>
              </a:rPr>
              <a:t> </a:t>
            </a:r>
            <a:r>
              <a:rPr lang="fr-FR" sz="1400" b="1" dirty="0" err="1">
                <a:latin typeface="Times New Roman"/>
                <a:cs typeface="Times New Roman"/>
              </a:rPr>
              <a:t>intend</a:t>
            </a:r>
            <a:r>
              <a:rPr lang="fr-FR" sz="1400" b="1" dirty="0">
                <a:latin typeface="Times New Roman"/>
                <a:cs typeface="Times New Roman"/>
              </a:rPr>
              <a:t> to force </a:t>
            </a:r>
            <a:r>
              <a:rPr lang="fr-FR" sz="1400" b="1" dirty="0" err="1">
                <a:latin typeface="Times New Roman"/>
                <a:cs typeface="Times New Roman"/>
              </a:rPr>
              <a:t>their</a:t>
            </a:r>
            <a:r>
              <a:rPr lang="fr-FR" sz="1400" b="1" dirty="0">
                <a:latin typeface="Times New Roman"/>
                <a:cs typeface="Times New Roman"/>
              </a:rPr>
              <a:t> </a:t>
            </a:r>
            <a:r>
              <a:rPr lang="fr-FR" sz="1400" b="1" dirty="0" err="1">
                <a:latin typeface="Times New Roman"/>
                <a:cs typeface="Times New Roman"/>
              </a:rPr>
              <a:t>own</a:t>
            </a:r>
            <a:r>
              <a:rPr lang="fr-FR" sz="1400" b="1" dirty="0">
                <a:latin typeface="Times New Roman"/>
                <a:cs typeface="Times New Roman"/>
              </a:rPr>
              <a:t> conceptions </a:t>
            </a:r>
            <a:r>
              <a:rPr lang="fr-FR" sz="1400" b="1" dirty="0" err="1">
                <a:latin typeface="Times New Roman"/>
                <a:cs typeface="Times New Roman"/>
              </a:rPr>
              <a:t>through</a:t>
            </a:r>
            <a:r>
              <a:rPr lang="fr-FR" sz="1400" b="1" dirty="0">
                <a:latin typeface="Times New Roman"/>
                <a:cs typeface="Times New Roman"/>
              </a:rPr>
              <a:t>, </a:t>
            </a:r>
            <a:r>
              <a:rPr lang="fr-FR" sz="1400" b="1" dirty="0" err="1">
                <a:latin typeface="Times New Roman"/>
                <a:cs typeface="Times New Roman"/>
              </a:rPr>
              <a:t>regardless</a:t>
            </a:r>
            <a:r>
              <a:rPr lang="fr-FR" sz="1400" b="1" dirty="0">
                <a:latin typeface="Times New Roman"/>
                <a:cs typeface="Times New Roman"/>
              </a:rPr>
              <a:t> of the </a:t>
            </a:r>
            <a:r>
              <a:rPr lang="fr-FR" sz="1400" b="1" dirty="0" err="1">
                <a:latin typeface="Times New Roman"/>
                <a:cs typeface="Times New Roman"/>
              </a:rPr>
              <a:t>rest</a:t>
            </a:r>
            <a:r>
              <a:rPr lang="fr-FR" sz="1400" b="1" dirty="0">
                <a:latin typeface="Times New Roman"/>
                <a:cs typeface="Times New Roman"/>
              </a:rPr>
              <a:t> of us.” (The Soviet Union </a:t>
            </a:r>
            <a:r>
              <a:rPr lang="fr-FR" sz="1400" b="1" dirty="0" err="1">
                <a:latin typeface="Times New Roman"/>
                <a:cs typeface="Times New Roman"/>
              </a:rPr>
              <a:t>was</a:t>
            </a:r>
            <a:r>
              <a:rPr lang="fr-FR" sz="1400" b="1" dirty="0">
                <a:latin typeface="Times New Roman"/>
                <a:cs typeface="Times New Roman"/>
              </a:rPr>
              <a:t> </a:t>
            </a:r>
            <a:r>
              <a:rPr lang="fr-FR" sz="1400" b="1" dirty="0" err="1">
                <a:latin typeface="Times New Roman"/>
                <a:cs typeface="Times New Roman"/>
              </a:rPr>
              <a:t>at</a:t>
            </a:r>
            <a:r>
              <a:rPr lang="fr-FR" sz="1400" b="1" dirty="0">
                <a:latin typeface="Times New Roman"/>
                <a:cs typeface="Times New Roman"/>
              </a:rPr>
              <a:t> the </a:t>
            </a:r>
            <a:r>
              <a:rPr lang="fr-FR" sz="1400" b="1" dirty="0" err="1">
                <a:latin typeface="Times New Roman"/>
                <a:cs typeface="Times New Roman"/>
              </a:rPr>
              <a:t>conference</a:t>
            </a:r>
            <a:r>
              <a:rPr lang="fr-FR" sz="1400" b="1" dirty="0">
                <a:latin typeface="Times New Roman"/>
                <a:cs typeface="Times New Roman"/>
              </a:rPr>
              <a:t> but </a:t>
            </a:r>
            <a:r>
              <a:rPr lang="fr-FR" sz="1400" b="1" dirty="0" err="1">
                <a:latin typeface="Times New Roman"/>
                <a:cs typeface="Times New Roman"/>
              </a:rPr>
              <a:t>refused</a:t>
            </a:r>
            <a:r>
              <a:rPr lang="fr-FR" sz="1400" b="1" dirty="0">
                <a:latin typeface="Times New Roman"/>
                <a:cs typeface="Times New Roman"/>
              </a:rPr>
              <a:t> to </a:t>
            </a:r>
            <a:r>
              <a:rPr lang="fr-FR" sz="1400" b="1" dirty="0" err="1">
                <a:latin typeface="Times New Roman"/>
                <a:cs typeface="Times New Roman"/>
              </a:rPr>
              <a:t>join</a:t>
            </a:r>
            <a:r>
              <a:rPr lang="fr-FR" sz="1400" b="1" dirty="0">
                <a:latin typeface="Times New Roman"/>
                <a:cs typeface="Times New Roman"/>
              </a:rPr>
              <a:t> the I.M.F.) (…)</a:t>
            </a:r>
          </a:p>
          <a:p>
            <a:pPr algn="just"/>
            <a:r>
              <a:rPr lang="fr-FR" sz="1400" b="1" dirty="0" err="1">
                <a:latin typeface="Times New Roman"/>
                <a:cs typeface="Times New Roman"/>
              </a:rPr>
              <a:t>Two</a:t>
            </a:r>
            <a:r>
              <a:rPr lang="fr-FR" sz="1400" b="1" dirty="0">
                <a:latin typeface="Times New Roman"/>
                <a:cs typeface="Times New Roman"/>
              </a:rPr>
              <a:t> </a:t>
            </a:r>
            <a:r>
              <a:rPr lang="fr-FR" sz="1400" b="1" dirty="0" err="1">
                <a:latin typeface="Times New Roman"/>
                <a:cs typeface="Times New Roman"/>
              </a:rPr>
              <a:t>organizations</a:t>
            </a:r>
            <a:r>
              <a:rPr lang="fr-FR" sz="1400" b="1" dirty="0">
                <a:latin typeface="Times New Roman"/>
                <a:cs typeface="Times New Roman"/>
              </a:rPr>
              <a:t> </a:t>
            </a:r>
            <a:r>
              <a:rPr lang="fr-FR" sz="1400" b="1" dirty="0" err="1">
                <a:latin typeface="Times New Roman"/>
                <a:cs typeface="Times New Roman"/>
              </a:rPr>
              <a:t>were</a:t>
            </a:r>
            <a:r>
              <a:rPr lang="fr-FR" sz="1400" b="1" dirty="0">
                <a:latin typeface="Times New Roman"/>
                <a:cs typeface="Times New Roman"/>
              </a:rPr>
              <a:t> set up to help </a:t>
            </a:r>
            <a:r>
              <a:rPr lang="fr-FR" sz="1400" b="1" dirty="0" err="1">
                <a:latin typeface="Times New Roman"/>
                <a:cs typeface="Times New Roman"/>
              </a:rPr>
              <a:t>govern</a:t>
            </a:r>
            <a:r>
              <a:rPr lang="fr-FR" sz="1400" b="1" dirty="0">
                <a:latin typeface="Times New Roman"/>
                <a:cs typeface="Times New Roman"/>
              </a:rPr>
              <a:t> the international </a:t>
            </a:r>
            <a:r>
              <a:rPr lang="fr-FR" sz="1400" b="1" dirty="0" err="1">
                <a:latin typeface="Times New Roman"/>
                <a:cs typeface="Times New Roman"/>
              </a:rPr>
              <a:t>monetary</a:t>
            </a:r>
            <a:r>
              <a:rPr lang="fr-FR" sz="1400" b="1" dirty="0">
                <a:latin typeface="Times New Roman"/>
                <a:cs typeface="Times New Roman"/>
              </a:rPr>
              <a:t> system: the International </a:t>
            </a:r>
            <a:r>
              <a:rPr lang="fr-FR" sz="1400" b="1" dirty="0" err="1">
                <a:latin typeface="Times New Roman"/>
                <a:cs typeface="Times New Roman"/>
              </a:rPr>
              <a:t>Monetary</a:t>
            </a:r>
            <a:r>
              <a:rPr lang="fr-FR" sz="1400" b="1" dirty="0">
                <a:latin typeface="Times New Roman"/>
                <a:cs typeface="Times New Roman"/>
              </a:rPr>
              <a:t> </a:t>
            </a:r>
            <a:r>
              <a:rPr lang="fr-FR" sz="1400" b="1" dirty="0" err="1">
                <a:latin typeface="Times New Roman"/>
                <a:cs typeface="Times New Roman"/>
              </a:rPr>
              <a:t>Fund</a:t>
            </a:r>
            <a:r>
              <a:rPr lang="fr-FR" sz="1400" b="1" dirty="0">
                <a:latin typeface="Times New Roman"/>
                <a:cs typeface="Times New Roman"/>
              </a:rPr>
              <a:t>, </a:t>
            </a:r>
            <a:r>
              <a:rPr lang="fr-FR" sz="1400" b="1" dirty="0" err="1">
                <a:latin typeface="Times New Roman"/>
                <a:cs typeface="Times New Roman"/>
              </a:rPr>
              <a:t>which</a:t>
            </a:r>
            <a:r>
              <a:rPr lang="fr-FR" sz="1400" b="1" dirty="0">
                <a:latin typeface="Times New Roman"/>
                <a:cs typeface="Times New Roman"/>
              </a:rPr>
              <a:t> </a:t>
            </a:r>
            <a:r>
              <a:rPr lang="fr-FR" sz="1400" b="1" dirty="0" err="1">
                <a:latin typeface="Times New Roman"/>
                <a:cs typeface="Times New Roman"/>
              </a:rPr>
              <a:t>would</a:t>
            </a:r>
            <a:r>
              <a:rPr lang="fr-FR" sz="1400" b="1" dirty="0">
                <a:latin typeface="Times New Roman"/>
                <a:cs typeface="Times New Roman"/>
              </a:rPr>
              <a:t> </a:t>
            </a:r>
            <a:r>
              <a:rPr lang="fr-FR" sz="1400" b="1" dirty="0" err="1">
                <a:latin typeface="Times New Roman"/>
                <a:cs typeface="Times New Roman"/>
              </a:rPr>
              <a:t>address</a:t>
            </a:r>
            <a:r>
              <a:rPr lang="fr-FR" sz="1400" b="1" dirty="0">
                <a:latin typeface="Times New Roman"/>
                <a:cs typeface="Times New Roman"/>
              </a:rPr>
              <a:t> </a:t>
            </a:r>
            <a:r>
              <a:rPr lang="fr-FR" sz="1400" b="1" dirty="0" err="1">
                <a:latin typeface="Times New Roman"/>
                <a:cs typeface="Times New Roman"/>
              </a:rPr>
              <a:t>temporary</a:t>
            </a:r>
            <a:r>
              <a:rPr lang="fr-FR" sz="1400" b="1" dirty="0">
                <a:latin typeface="Times New Roman"/>
                <a:cs typeface="Times New Roman"/>
              </a:rPr>
              <a:t> </a:t>
            </a:r>
            <a:r>
              <a:rPr lang="fr-FR" sz="1400" b="1" dirty="0" err="1">
                <a:latin typeface="Times New Roman"/>
                <a:cs typeface="Times New Roman"/>
              </a:rPr>
              <a:t>imbalances</a:t>
            </a:r>
            <a:r>
              <a:rPr lang="fr-FR" sz="1400" b="1" dirty="0">
                <a:latin typeface="Times New Roman"/>
                <a:cs typeface="Times New Roman"/>
              </a:rPr>
              <a:t> of </a:t>
            </a:r>
            <a:r>
              <a:rPr lang="fr-FR" sz="1400" b="1" dirty="0" err="1">
                <a:latin typeface="Times New Roman"/>
                <a:cs typeface="Times New Roman"/>
              </a:rPr>
              <a:t>payments</a:t>
            </a:r>
            <a:r>
              <a:rPr lang="fr-FR" sz="1400" b="1" dirty="0">
                <a:latin typeface="Times New Roman"/>
                <a:cs typeface="Times New Roman"/>
              </a:rPr>
              <a:t>, and the International Bank for Reconstruction and </a:t>
            </a:r>
            <a:r>
              <a:rPr lang="fr-FR" sz="1400" b="1" dirty="0" err="1">
                <a:latin typeface="Times New Roman"/>
                <a:cs typeface="Times New Roman"/>
              </a:rPr>
              <a:t>Development</a:t>
            </a:r>
            <a:r>
              <a:rPr lang="fr-FR" sz="1400" b="1" dirty="0">
                <a:latin typeface="Times New Roman"/>
                <a:cs typeface="Times New Roman"/>
              </a:rPr>
              <a:t>, </a:t>
            </a:r>
            <a:r>
              <a:rPr lang="fr-FR" sz="1400" b="1" dirty="0" err="1">
                <a:latin typeface="Times New Roman"/>
                <a:cs typeface="Times New Roman"/>
              </a:rPr>
              <a:t>which</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now</a:t>
            </a:r>
            <a:r>
              <a:rPr lang="fr-FR" sz="1400" b="1" dirty="0">
                <a:latin typeface="Times New Roman"/>
                <a:cs typeface="Times New Roman"/>
              </a:rPr>
              <a:t> the </a:t>
            </a:r>
            <a:r>
              <a:rPr lang="fr-FR" sz="1400" b="1" dirty="0" err="1">
                <a:latin typeface="Times New Roman"/>
                <a:cs typeface="Times New Roman"/>
              </a:rPr>
              <a:t>chief</a:t>
            </a:r>
            <a:r>
              <a:rPr lang="fr-FR" sz="1400" b="1" dirty="0">
                <a:latin typeface="Times New Roman"/>
                <a:cs typeface="Times New Roman"/>
              </a:rPr>
              <a:t> </a:t>
            </a:r>
            <a:r>
              <a:rPr lang="fr-FR" sz="1400" b="1" dirty="0" err="1">
                <a:latin typeface="Times New Roman"/>
                <a:cs typeface="Times New Roman"/>
              </a:rPr>
              <a:t>agency</a:t>
            </a:r>
            <a:r>
              <a:rPr lang="fr-FR" sz="1400" b="1" dirty="0">
                <a:latin typeface="Times New Roman"/>
                <a:cs typeface="Times New Roman"/>
              </a:rPr>
              <a:t> of the World Bank Group.</a:t>
            </a:r>
          </a:p>
          <a:p>
            <a:pPr algn="r"/>
            <a:r>
              <a:rPr lang="fr-FR" sz="1100" b="1" dirty="0">
                <a:latin typeface="Times New Roman"/>
                <a:cs typeface="Times New Roman"/>
              </a:rPr>
              <a:t>« </a:t>
            </a:r>
            <a:r>
              <a:rPr lang="fr-FR" sz="1100" b="1" dirty="0" err="1">
                <a:latin typeface="Times New Roman"/>
                <a:cs typeface="Times New Roman"/>
              </a:rPr>
              <a:t>Bretton</a:t>
            </a:r>
            <a:r>
              <a:rPr lang="fr-FR" sz="1100" b="1" dirty="0">
                <a:latin typeface="Times New Roman"/>
                <a:cs typeface="Times New Roman"/>
              </a:rPr>
              <a:t> </a:t>
            </a:r>
            <a:r>
              <a:rPr lang="fr-FR" sz="1100" b="1" dirty="0" err="1">
                <a:latin typeface="Times New Roman"/>
                <a:cs typeface="Times New Roman"/>
              </a:rPr>
              <a:t>Woods</a:t>
            </a:r>
            <a:r>
              <a:rPr lang="fr-FR" sz="1100" b="1" dirty="0">
                <a:latin typeface="Times New Roman"/>
                <a:cs typeface="Times New Roman"/>
              </a:rPr>
              <a:t> System », </a:t>
            </a:r>
            <a:r>
              <a:rPr lang="fr-FR" sz="1100" b="1" u="sng" dirty="0">
                <a:latin typeface="Times New Roman"/>
                <a:cs typeface="Times New Roman"/>
                <a:hlinkClick r:id="rId3"/>
              </a:rPr>
              <a:t>www.nytimes.com</a:t>
            </a:r>
            <a:r>
              <a:rPr lang="fr-FR" sz="1100" b="1" dirty="0">
                <a:latin typeface="Times New Roman"/>
                <a:cs typeface="Times New Roman"/>
              </a:rPr>
              <a:t> </a:t>
            </a:r>
          </a:p>
        </p:txBody>
      </p:sp>
      <p:sp>
        <p:nvSpPr>
          <p:cNvPr id="4" name="Rectangle 3"/>
          <p:cNvSpPr/>
          <p:nvPr/>
        </p:nvSpPr>
        <p:spPr>
          <a:xfrm>
            <a:off x="236261" y="677109"/>
            <a:ext cx="2898901" cy="276999"/>
          </a:xfrm>
          <a:prstGeom prst="rect">
            <a:avLst/>
          </a:prstGeom>
        </p:spPr>
        <p:txBody>
          <a:bodyPr wrap="none">
            <a:spAutoFit/>
          </a:bodyPr>
          <a:lstStyle/>
          <a:p>
            <a:r>
              <a:rPr lang="fr-FR" sz="1200" b="1" dirty="0">
                <a:latin typeface="Times New Roman"/>
                <a:cs typeface="Times New Roman"/>
              </a:rPr>
              <a:t>Document 1 : </a:t>
            </a:r>
            <a:r>
              <a:rPr lang="fr-FR" sz="1200" b="1" dirty="0" err="1">
                <a:latin typeface="Times New Roman"/>
                <a:cs typeface="Times New Roman"/>
              </a:rPr>
              <a:t>Bretton</a:t>
            </a:r>
            <a:r>
              <a:rPr lang="fr-FR" sz="1200" b="1" dirty="0">
                <a:latin typeface="Times New Roman"/>
                <a:cs typeface="Times New Roman"/>
              </a:rPr>
              <a:t> </a:t>
            </a:r>
            <a:r>
              <a:rPr lang="fr-FR" sz="1200" b="1" dirty="0" err="1">
                <a:latin typeface="Times New Roman"/>
                <a:cs typeface="Times New Roman"/>
              </a:rPr>
              <a:t>Woods</a:t>
            </a:r>
            <a:r>
              <a:rPr lang="fr-FR" sz="1200" b="1" dirty="0">
                <a:latin typeface="Times New Roman"/>
                <a:cs typeface="Times New Roman"/>
              </a:rPr>
              <a:t> </a:t>
            </a:r>
            <a:r>
              <a:rPr lang="fr-FR" sz="1200" b="1" dirty="0" err="1">
                <a:latin typeface="Times New Roman"/>
                <a:cs typeface="Times New Roman"/>
              </a:rPr>
              <a:t>Agreements</a:t>
            </a:r>
            <a:r>
              <a:rPr lang="fr-FR" sz="1200" b="1" dirty="0">
                <a:latin typeface="Times New Roman"/>
                <a:cs typeface="Times New Roman"/>
              </a:rPr>
              <a:t> </a:t>
            </a:r>
            <a:endParaRPr lang="fr-FR" sz="1200" dirty="0">
              <a:latin typeface="Times New Roman"/>
              <a:cs typeface="Times New Roman"/>
            </a:endParaRPr>
          </a:p>
        </p:txBody>
      </p:sp>
      <p:pic>
        <p:nvPicPr>
          <p:cNvPr id="5" name="Image 4"/>
          <p:cNvPicPr/>
          <p:nvPr/>
        </p:nvPicPr>
        <p:blipFill>
          <a:blip r:embed="rId4">
            <a:extLst>
              <a:ext uri="{28A0092B-C50C-407E-A947-70E740481C1C}">
                <a14:useLocalDpi xmlns:a14="http://schemas.microsoft.com/office/drawing/2010/main" val="0"/>
              </a:ext>
            </a:extLst>
          </a:blip>
          <a:srcRect/>
          <a:stretch>
            <a:fillRect/>
          </a:stretch>
        </p:blipFill>
        <p:spPr bwMode="auto">
          <a:xfrm>
            <a:off x="5493046" y="913198"/>
            <a:ext cx="3541395" cy="4375150"/>
          </a:xfrm>
          <a:prstGeom prst="rect">
            <a:avLst/>
          </a:prstGeom>
          <a:noFill/>
          <a:ln w="38100">
            <a:solidFill>
              <a:srgbClr val="800000"/>
            </a:solidFill>
          </a:ln>
        </p:spPr>
      </p:pic>
      <p:sp>
        <p:nvSpPr>
          <p:cNvPr id="6" name="Zone de texte 2"/>
          <p:cNvSpPr txBox="1"/>
          <p:nvPr/>
        </p:nvSpPr>
        <p:spPr>
          <a:xfrm>
            <a:off x="5493047" y="5353856"/>
            <a:ext cx="3541394" cy="1292512"/>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fr-FR" sz="1200" i="1" dirty="0" err="1">
                <a:solidFill>
                  <a:srgbClr val="343434"/>
                </a:solidFill>
                <a:effectLst/>
                <a:latin typeface="Times New Roman"/>
                <a:ea typeface="ＭＳ 明朝"/>
                <a:cs typeface="Times New Roman"/>
              </a:rPr>
              <a:t>Weeds</a:t>
            </a:r>
            <a:r>
              <a:rPr lang="fr-FR" sz="1200" dirty="0">
                <a:solidFill>
                  <a:srgbClr val="343434"/>
                </a:solidFill>
                <a:effectLst/>
                <a:latin typeface="Times New Roman"/>
                <a:ea typeface="ＭＳ 明朝"/>
                <a:cs typeface="Times New Roman"/>
              </a:rPr>
              <a:t> : les mauvaises herbes</a:t>
            </a:r>
            <a:endParaRPr lang="fr-FR" sz="1200" dirty="0">
              <a:effectLst/>
              <a:ea typeface="ＭＳ 明朝"/>
              <a:cs typeface="Times New Roman"/>
            </a:endParaRPr>
          </a:p>
          <a:p>
            <a:pPr algn="just">
              <a:spcAft>
                <a:spcPts val="0"/>
              </a:spcAft>
            </a:pPr>
            <a:r>
              <a:rPr lang="fr-FR" sz="1200" i="1" dirty="0" err="1">
                <a:solidFill>
                  <a:srgbClr val="343434"/>
                </a:solidFill>
                <a:effectLst/>
                <a:latin typeface="Times New Roman"/>
                <a:ea typeface="ＭＳ 明朝"/>
                <a:cs typeface="Times New Roman"/>
              </a:rPr>
              <a:t>Iron</a:t>
            </a:r>
            <a:r>
              <a:rPr lang="fr-FR" sz="1200" i="1" dirty="0">
                <a:solidFill>
                  <a:srgbClr val="343434"/>
                </a:solidFill>
                <a:effectLst/>
                <a:latin typeface="Times New Roman"/>
                <a:ea typeface="ＭＳ 明朝"/>
                <a:cs typeface="Times New Roman"/>
              </a:rPr>
              <a:t> curtain</a:t>
            </a:r>
            <a:r>
              <a:rPr lang="fr-FR" sz="1200" dirty="0">
                <a:solidFill>
                  <a:srgbClr val="343434"/>
                </a:solidFill>
                <a:effectLst/>
                <a:latin typeface="Times New Roman"/>
                <a:ea typeface="ＭＳ 明朝"/>
                <a:cs typeface="Times New Roman"/>
              </a:rPr>
              <a:t> : rideau de fer</a:t>
            </a:r>
            <a:endParaRPr lang="fr-FR" sz="1200" dirty="0">
              <a:effectLst/>
              <a:ea typeface="ＭＳ 明朝"/>
              <a:cs typeface="Times New Roman"/>
            </a:endParaRPr>
          </a:p>
          <a:p>
            <a:pPr algn="just">
              <a:spcAft>
                <a:spcPts val="0"/>
              </a:spcAft>
            </a:pPr>
            <a:r>
              <a:rPr lang="fr-FR" sz="1200" i="1" dirty="0">
                <a:solidFill>
                  <a:srgbClr val="343434"/>
                </a:solidFill>
                <a:effectLst/>
                <a:latin typeface="Times New Roman"/>
                <a:ea typeface="ＭＳ 明朝"/>
                <a:cs typeface="Times New Roman"/>
              </a:rPr>
              <a:t>ERP </a:t>
            </a:r>
            <a:r>
              <a:rPr lang="fr-FR" sz="1200" i="1" dirty="0" err="1">
                <a:solidFill>
                  <a:srgbClr val="343434"/>
                </a:solidFill>
                <a:effectLst/>
                <a:latin typeface="Times New Roman"/>
                <a:ea typeface="ＭＳ 明朝"/>
                <a:cs typeface="Times New Roman"/>
              </a:rPr>
              <a:t>seeds</a:t>
            </a:r>
            <a:r>
              <a:rPr lang="fr-FR" sz="1200" dirty="0">
                <a:solidFill>
                  <a:srgbClr val="343434"/>
                </a:solidFill>
                <a:effectLst/>
                <a:latin typeface="Times New Roman"/>
                <a:ea typeface="ＭＳ 明朝"/>
                <a:cs typeface="Times New Roman"/>
              </a:rPr>
              <a:t> : graines de l’</a:t>
            </a:r>
            <a:r>
              <a:rPr lang="fr-FR" sz="1200" i="1" dirty="0" err="1">
                <a:solidFill>
                  <a:srgbClr val="343434"/>
                </a:solidFill>
                <a:effectLst/>
                <a:latin typeface="Times New Roman"/>
                <a:ea typeface="ＭＳ 明朝"/>
                <a:cs typeface="Times New Roman"/>
              </a:rPr>
              <a:t>European</a:t>
            </a:r>
            <a:r>
              <a:rPr lang="fr-FR" sz="1200" i="1" dirty="0">
                <a:solidFill>
                  <a:srgbClr val="343434"/>
                </a:solidFill>
                <a:effectLst/>
                <a:latin typeface="Times New Roman"/>
                <a:ea typeface="ＭＳ 明朝"/>
                <a:cs typeface="Times New Roman"/>
              </a:rPr>
              <a:t> </a:t>
            </a:r>
            <a:r>
              <a:rPr lang="fr-FR" sz="1200" i="1" dirty="0" err="1">
                <a:solidFill>
                  <a:srgbClr val="343434"/>
                </a:solidFill>
                <a:effectLst/>
                <a:latin typeface="Times New Roman"/>
                <a:ea typeface="ＭＳ 明朝"/>
                <a:cs typeface="Times New Roman"/>
              </a:rPr>
              <a:t>Recovery</a:t>
            </a:r>
            <a:r>
              <a:rPr lang="fr-FR" sz="1200" i="1" dirty="0">
                <a:solidFill>
                  <a:srgbClr val="343434"/>
                </a:solidFill>
                <a:effectLst/>
                <a:latin typeface="Times New Roman"/>
                <a:ea typeface="ＭＳ 明朝"/>
                <a:cs typeface="Times New Roman"/>
              </a:rPr>
              <a:t> Program</a:t>
            </a:r>
            <a:r>
              <a:rPr lang="fr-FR" sz="1200" dirty="0">
                <a:solidFill>
                  <a:srgbClr val="343434"/>
                </a:solidFill>
                <a:effectLst/>
                <a:latin typeface="Times New Roman"/>
                <a:ea typeface="ＭＳ 明朝"/>
                <a:cs typeface="Times New Roman"/>
              </a:rPr>
              <a:t> (programme de reconstruction européen)</a:t>
            </a:r>
            <a:endParaRPr lang="fr-FR" sz="1200" dirty="0">
              <a:effectLst/>
              <a:ea typeface="ＭＳ 明朝"/>
              <a:cs typeface="Times New Roman"/>
            </a:endParaRPr>
          </a:p>
          <a:p>
            <a:pPr algn="just">
              <a:spcAft>
                <a:spcPts val="0"/>
              </a:spcAft>
            </a:pPr>
            <a:r>
              <a:rPr lang="fr-FR" sz="1200" i="1" dirty="0">
                <a:solidFill>
                  <a:srgbClr val="343434"/>
                </a:solidFill>
                <a:effectLst/>
                <a:latin typeface="Times New Roman"/>
                <a:ea typeface="ＭＳ 明朝"/>
                <a:cs typeface="Times New Roman"/>
              </a:rPr>
              <a:t>16 nations </a:t>
            </a:r>
            <a:r>
              <a:rPr lang="fr-FR" sz="1200" i="1" dirty="0" err="1">
                <a:solidFill>
                  <a:srgbClr val="343434"/>
                </a:solidFill>
                <a:effectLst/>
                <a:latin typeface="Times New Roman"/>
                <a:ea typeface="ＭＳ 明朝"/>
                <a:cs typeface="Times New Roman"/>
              </a:rPr>
              <a:t>cooperation</a:t>
            </a:r>
            <a:r>
              <a:rPr lang="fr-FR" sz="1200" dirty="0">
                <a:solidFill>
                  <a:srgbClr val="343434"/>
                </a:solidFill>
                <a:effectLst/>
                <a:latin typeface="Times New Roman"/>
                <a:ea typeface="ＭＳ 明朝"/>
                <a:cs typeface="Times New Roman"/>
              </a:rPr>
              <a:t> : coopération des 16 nations</a:t>
            </a:r>
            <a:endParaRPr lang="fr-FR" sz="1200" dirty="0">
              <a:effectLst/>
              <a:ea typeface="ＭＳ 明朝"/>
              <a:cs typeface="Times New Roman"/>
            </a:endParaRPr>
          </a:p>
          <a:p>
            <a:pPr algn="just">
              <a:spcAft>
                <a:spcPts val="0"/>
              </a:spcAft>
            </a:pPr>
            <a:r>
              <a:rPr lang="fr-FR" sz="1200" i="1" dirty="0">
                <a:solidFill>
                  <a:srgbClr val="343434"/>
                </a:solidFill>
                <a:effectLst/>
                <a:latin typeface="Times New Roman"/>
                <a:ea typeface="ＭＳ 明朝"/>
                <a:cs typeface="Times New Roman"/>
              </a:rPr>
              <a:t>Western union</a:t>
            </a:r>
            <a:r>
              <a:rPr lang="fr-FR" sz="1200" dirty="0">
                <a:solidFill>
                  <a:srgbClr val="343434"/>
                </a:solidFill>
                <a:effectLst/>
                <a:latin typeface="Times New Roman"/>
                <a:ea typeface="ＭＳ 明朝"/>
                <a:cs typeface="Times New Roman"/>
              </a:rPr>
              <a:t> : union de l’Occident</a:t>
            </a:r>
            <a:endParaRPr lang="fr-FR" sz="1200" dirty="0">
              <a:effectLst/>
              <a:ea typeface="ＭＳ 明朝"/>
              <a:cs typeface="Times New Roman"/>
            </a:endParaRPr>
          </a:p>
          <a:p>
            <a:pPr>
              <a:spcAft>
                <a:spcPts val="0"/>
              </a:spcAft>
            </a:pPr>
            <a:endParaRPr lang="fr-FR" sz="1200" dirty="0">
              <a:effectLst/>
              <a:ea typeface="ＭＳ 明朝"/>
              <a:cs typeface="Times New Roman"/>
            </a:endParaRPr>
          </a:p>
        </p:txBody>
      </p:sp>
      <p:sp>
        <p:nvSpPr>
          <p:cNvPr id="7" name="Rectangle 6"/>
          <p:cNvSpPr/>
          <p:nvPr/>
        </p:nvSpPr>
        <p:spPr>
          <a:xfrm>
            <a:off x="5493046" y="479074"/>
            <a:ext cx="2339102" cy="276999"/>
          </a:xfrm>
          <a:prstGeom prst="rect">
            <a:avLst/>
          </a:prstGeom>
        </p:spPr>
        <p:txBody>
          <a:bodyPr wrap="none">
            <a:spAutoFit/>
          </a:bodyPr>
          <a:lstStyle/>
          <a:p>
            <a:r>
              <a:rPr lang="fr-FR" sz="1200" b="1" dirty="0">
                <a:latin typeface="Times New Roman"/>
                <a:cs typeface="Times New Roman"/>
              </a:rPr>
              <a:t>Document 2 : The Marshall Plan </a:t>
            </a:r>
            <a:endParaRPr lang="fr-FR" sz="1200" dirty="0">
              <a:latin typeface="Times New Roman"/>
              <a:cs typeface="Times New Roman"/>
            </a:endParaRPr>
          </a:p>
        </p:txBody>
      </p:sp>
    </p:spTree>
    <p:extLst>
      <p:ext uri="{BB962C8B-B14F-4D97-AF65-F5344CB8AC3E}">
        <p14:creationId xmlns:p14="http://schemas.microsoft.com/office/powerpoint/2010/main" val="67715843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21674" y="471054"/>
            <a:ext cx="8645236" cy="3785652"/>
          </a:xfrm>
          <a:prstGeom prst="rect">
            <a:avLst/>
          </a:prstGeom>
          <a:noFill/>
        </p:spPr>
        <p:txBody>
          <a:bodyPr wrap="square" rtlCol="0">
            <a:spAutoFit/>
          </a:bodyPr>
          <a:lstStyle/>
          <a:p>
            <a:pPr marL="342900" indent="-342900">
              <a:buAutoNum type="arabicPeriod"/>
            </a:pPr>
            <a:r>
              <a:rPr lang="fr-FR" sz="2400" b="1" dirty="0" err="1" smtClean="0"/>
              <a:t>What</a:t>
            </a:r>
            <a:r>
              <a:rPr lang="fr-FR" sz="2400" b="1" dirty="0" smtClean="0"/>
              <a:t> are the </a:t>
            </a:r>
            <a:r>
              <a:rPr lang="fr-FR" sz="2400" b="1" dirty="0" err="1" smtClean="0"/>
              <a:t>economic</a:t>
            </a:r>
            <a:r>
              <a:rPr lang="fr-FR" sz="2400" b="1" dirty="0" smtClean="0"/>
              <a:t> </a:t>
            </a:r>
            <a:r>
              <a:rPr lang="fr-FR" sz="2400" b="1" dirty="0" err="1" smtClean="0"/>
              <a:t>consequences</a:t>
            </a:r>
            <a:r>
              <a:rPr lang="fr-FR" sz="2400" b="1" dirty="0" smtClean="0"/>
              <a:t> of the US intervention in Europe?</a:t>
            </a:r>
          </a:p>
          <a:p>
            <a:pPr marL="342900" indent="-342900">
              <a:buAutoNum type="arabicPeriod"/>
            </a:pPr>
            <a:r>
              <a:rPr lang="fr-FR" sz="2400" b="1" dirty="0" smtClean="0"/>
              <a:t>How do </a:t>
            </a:r>
            <a:r>
              <a:rPr lang="fr-FR" sz="2400" b="1" dirty="0" err="1" smtClean="0"/>
              <a:t>they</a:t>
            </a:r>
            <a:r>
              <a:rPr lang="fr-FR" sz="2400" b="1" dirty="0" smtClean="0"/>
              <a:t> manage to </a:t>
            </a:r>
            <a:r>
              <a:rPr lang="fr-FR" sz="2400" b="1" dirty="0" err="1" smtClean="0"/>
              <a:t>settle</a:t>
            </a:r>
            <a:r>
              <a:rPr lang="fr-FR" sz="2400" b="1" dirty="0" smtClean="0"/>
              <a:t> </a:t>
            </a:r>
            <a:r>
              <a:rPr lang="fr-FR" sz="2400" b="1" dirty="0" err="1" smtClean="0"/>
              <a:t>their</a:t>
            </a:r>
            <a:r>
              <a:rPr lang="fr-FR" sz="2400" b="1" dirty="0" smtClean="0"/>
              <a:t> power (in Europe + world) ?</a:t>
            </a:r>
          </a:p>
          <a:p>
            <a:pPr marL="342900" indent="-342900">
              <a:buAutoNum type="arabicPeriod"/>
            </a:pPr>
            <a:endParaRPr lang="fr-FR" sz="2400" b="1" dirty="0"/>
          </a:p>
          <a:p>
            <a:r>
              <a:rPr lang="fr-FR" sz="2400" b="1" dirty="0" smtClean="0"/>
              <a:t>Harry Dexter White : « absence of a high </a:t>
            </a:r>
            <a:r>
              <a:rPr lang="fr-FR" sz="2400" b="1" dirty="0" err="1" smtClean="0"/>
              <a:t>degree</a:t>
            </a:r>
            <a:r>
              <a:rPr lang="fr-FR" sz="2400" b="1" dirty="0" smtClean="0"/>
              <a:t> of </a:t>
            </a:r>
            <a:r>
              <a:rPr lang="fr-FR" sz="2400" b="1" dirty="0" err="1" smtClean="0"/>
              <a:t>economic</a:t>
            </a:r>
            <a:r>
              <a:rPr lang="fr-FR" sz="2400" b="1" dirty="0" smtClean="0"/>
              <a:t> collaboration </a:t>
            </a:r>
            <a:r>
              <a:rPr lang="fr-FR" sz="2400" b="1" dirty="0" err="1" smtClean="0"/>
              <a:t>among</a:t>
            </a:r>
            <a:r>
              <a:rPr lang="fr-FR" sz="2400" b="1" dirty="0" smtClean="0"/>
              <a:t> the </a:t>
            </a:r>
            <a:r>
              <a:rPr lang="fr-FR" sz="2400" b="1" dirty="0" err="1" smtClean="0"/>
              <a:t>leading</a:t>
            </a:r>
            <a:r>
              <a:rPr lang="fr-FR" sz="2400" b="1" dirty="0" smtClean="0"/>
              <a:t> nations </a:t>
            </a:r>
            <a:r>
              <a:rPr lang="fr-FR" sz="2400" b="1" dirty="0" err="1" smtClean="0"/>
              <a:t>would</a:t>
            </a:r>
            <a:r>
              <a:rPr lang="fr-FR" sz="2400" b="1" dirty="0" smtClean="0"/>
              <a:t> </a:t>
            </a:r>
            <a:r>
              <a:rPr lang="fr-FR" sz="2400" b="1" dirty="0" err="1" smtClean="0"/>
              <a:t>inevitably</a:t>
            </a:r>
            <a:r>
              <a:rPr lang="fr-FR" sz="2400" b="1" dirty="0" smtClean="0"/>
              <a:t> </a:t>
            </a:r>
            <a:r>
              <a:rPr lang="fr-FR" sz="2400" b="1" dirty="0" err="1" smtClean="0"/>
              <a:t>result</a:t>
            </a:r>
            <a:r>
              <a:rPr lang="fr-FR" sz="2400" b="1" dirty="0" smtClean="0"/>
              <a:t> in </a:t>
            </a:r>
            <a:r>
              <a:rPr lang="fr-FR" sz="2400" b="1" dirty="0" err="1" smtClean="0"/>
              <a:t>economic</a:t>
            </a:r>
            <a:r>
              <a:rPr lang="fr-FR" sz="2400" b="1" dirty="0" smtClean="0"/>
              <a:t> </a:t>
            </a:r>
            <a:r>
              <a:rPr lang="fr-FR" sz="2400" b="1" dirty="0" err="1" smtClean="0"/>
              <a:t>warfare</a:t>
            </a:r>
            <a:r>
              <a:rPr lang="fr-FR" sz="2400" b="1" dirty="0" smtClean="0"/>
              <a:t> </a:t>
            </a:r>
            <a:r>
              <a:rPr lang="fr-FR" sz="2400" b="1" dirty="0" err="1" smtClean="0"/>
              <a:t>that</a:t>
            </a:r>
            <a:r>
              <a:rPr lang="fr-FR" sz="2400" b="1" dirty="0" smtClean="0"/>
              <a:t> </a:t>
            </a:r>
            <a:r>
              <a:rPr lang="fr-FR" sz="2400" b="1" dirty="0" err="1" smtClean="0"/>
              <a:t>would</a:t>
            </a:r>
            <a:r>
              <a:rPr lang="fr-FR" sz="2400" b="1" dirty="0" smtClean="0"/>
              <a:t> </a:t>
            </a:r>
            <a:r>
              <a:rPr lang="fr-FR" sz="2400" b="1" dirty="0" err="1" smtClean="0"/>
              <a:t>be</a:t>
            </a:r>
            <a:r>
              <a:rPr lang="fr-FR" sz="2400" b="1" dirty="0" smtClean="0"/>
              <a:t> </a:t>
            </a:r>
            <a:r>
              <a:rPr lang="fr-FR" sz="2400" b="1" dirty="0" err="1" smtClean="0"/>
              <a:t>just</a:t>
            </a:r>
            <a:r>
              <a:rPr lang="fr-FR" sz="2400" b="1" dirty="0" smtClean="0"/>
              <a:t> the </a:t>
            </a:r>
            <a:r>
              <a:rPr lang="fr-FR" sz="2400" b="1" dirty="0" err="1" smtClean="0"/>
              <a:t>prelude</a:t>
            </a:r>
            <a:r>
              <a:rPr lang="fr-FR" sz="2400" b="1" dirty="0" smtClean="0"/>
              <a:t> and </a:t>
            </a:r>
            <a:r>
              <a:rPr lang="fr-FR" sz="2400" b="1" dirty="0" err="1" smtClean="0"/>
              <a:t>instigator</a:t>
            </a:r>
            <a:r>
              <a:rPr lang="fr-FR" sz="2400" b="1" dirty="0" smtClean="0"/>
              <a:t> of </a:t>
            </a:r>
            <a:r>
              <a:rPr lang="fr-FR" sz="2400" b="1" dirty="0" err="1" smtClean="0"/>
              <a:t>military</a:t>
            </a:r>
            <a:r>
              <a:rPr lang="fr-FR" sz="2400" b="1" dirty="0" smtClean="0"/>
              <a:t> </a:t>
            </a:r>
            <a:r>
              <a:rPr lang="fr-FR" sz="2400" b="1" dirty="0" err="1" smtClean="0"/>
              <a:t>warfare</a:t>
            </a:r>
            <a:r>
              <a:rPr lang="fr-FR" sz="2400" b="1" dirty="0" smtClean="0"/>
              <a:t> on an </a:t>
            </a:r>
            <a:r>
              <a:rPr lang="fr-FR" sz="2400" b="1" dirty="0" err="1" smtClean="0"/>
              <a:t>even</a:t>
            </a:r>
            <a:r>
              <a:rPr lang="fr-FR" sz="2400" b="1" dirty="0" smtClean="0"/>
              <a:t> </a:t>
            </a:r>
            <a:r>
              <a:rPr lang="fr-FR" sz="2400" b="1" dirty="0" err="1" smtClean="0"/>
              <a:t>vaster</a:t>
            </a:r>
            <a:r>
              <a:rPr lang="fr-FR" sz="2400" b="1" dirty="0" smtClean="0"/>
              <a:t> </a:t>
            </a:r>
            <a:r>
              <a:rPr lang="fr-FR" sz="2400" b="1" dirty="0" err="1" smtClean="0"/>
              <a:t>scale</a:t>
            </a:r>
            <a:r>
              <a:rPr lang="fr-FR" sz="2400" b="1" dirty="0" smtClean="0"/>
              <a:t> ».</a:t>
            </a:r>
          </a:p>
          <a:p>
            <a:endParaRPr lang="fr-FR" sz="2400" b="1" dirty="0"/>
          </a:p>
          <a:p>
            <a:r>
              <a:rPr lang="fr-FR" sz="2400" b="1" dirty="0" smtClean="0"/>
              <a:t>Soft power (Joseph </a:t>
            </a:r>
            <a:r>
              <a:rPr lang="fr-FR" sz="2400" b="1" dirty="0" err="1" smtClean="0"/>
              <a:t>Nye</a:t>
            </a:r>
            <a:r>
              <a:rPr lang="fr-FR" sz="2400" b="1" dirty="0" smtClean="0"/>
              <a:t>, 1980s)</a:t>
            </a:r>
            <a:endParaRPr lang="fr-FR" sz="2400" b="1" dirty="0"/>
          </a:p>
        </p:txBody>
      </p:sp>
    </p:spTree>
    <p:extLst>
      <p:ext uri="{BB962C8B-B14F-4D97-AF65-F5344CB8AC3E}">
        <p14:creationId xmlns:p14="http://schemas.microsoft.com/office/powerpoint/2010/main" val="2871178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ZoneTexte 2"/>
          <p:cNvSpPr txBox="1"/>
          <p:nvPr/>
        </p:nvSpPr>
        <p:spPr>
          <a:xfrm>
            <a:off x="0" y="261610"/>
            <a:ext cx="4108758" cy="400110"/>
          </a:xfrm>
          <a:prstGeom prst="rect">
            <a:avLst/>
          </a:prstGeom>
          <a:noFill/>
        </p:spPr>
        <p:txBody>
          <a:bodyPr wrap="none" rtlCol="0">
            <a:spAutoFit/>
          </a:bodyPr>
          <a:lstStyle/>
          <a:p>
            <a:r>
              <a:rPr lang="fr-FR" sz="2000" b="1" i="1" dirty="0">
                <a:latin typeface="Times New Roman"/>
                <a:cs typeface="Times New Roman"/>
              </a:rPr>
              <a:t>C</a:t>
            </a:r>
            <a:r>
              <a:rPr lang="fr-FR" sz="2000" b="1" i="1" dirty="0" smtClean="0">
                <a:latin typeface="Times New Roman"/>
                <a:cs typeface="Times New Roman"/>
              </a:rPr>
              <a:t>. </a:t>
            </a:r>
            <a:r>
              <a:rPr lang="fr-FR" sz="2000" b="1" i="1" dirty="0">
                <a:latin typeface="Times New Roman"/>
                <a:cs typeface="Times New Roman"/>
              </a:rPr>
              <a:t>Truman </a:t>
            </a:r>
            <a:r>
              <a:rPr lang="fr-FR" sz="2000" b="1" i="1" dirty="0" err="1">
                <a:latin typeface="Times New Roman"/>
                <a:cs typeface="Times New Roman"/>
              </a:rPr>
              <a:t>policy</a:t>
            </a:r>
            <a:r>
              <a:rPr lang="fr-FR" sz="2000" b="1" i="1" dirty="0">
                <a:latin typeface="Times New Roman"/>
                <a:cs typeface="Times New Roman"/>
              </a:rPr>
              <a:t>: Berlin and </a:t>
            </a:r>
            <a:r>
              <a:rPr lang="fr-FR" sz="2000" b="1" i="1" dirty="0" err="1">
                <a:latin typeface="Times New Roman"/>
                <a:cs typeface="Times New Roman"/>
              </a:rPr>
              <a:t>Korea</a:t>
            </a:r>
            <a:endParaRPr lang="fr-FR" sz="2000" b="1" i="1" dirty="0">
              <a:latin typeface="Times New Roman"/>
              <a:cs typeface="Times New Roman"/>
            </a:endParaRPr>
          </a:p>
        </p:txBody>
      </p:sp>
      <p:pic>
        <p:nvPicPr>
          <p:cNvPr id="4" name="Image 3"/>
          <p:cNvPicPr/>
          <p:nvPr/>
        </p:nvPicPr>
        <p:blipFill>
          <a:blip r:embed="rId3">
            <a:extLst>
              <a:ext uri="{28A0092B-C50C-407E-A947-70E740481C1C}">
                <a14:useLocalDpi xmlns:a14="http://schemas.microsoft.com/office/drawing/2010/main" val="0"/>
              </a:ext>
            </a:extLst>
          </a:blip>
          <a:srcRect/>
          <a:stretch>
            <a:fillRect/>
          </a:stretch>
        </p:blipFill>
        <p:spPr bwMode="auto">
          <a:xfrm>
            <a:off x="6127915" y="209207"/>
            <a:ext cx="2889949" cy="5711673"/>
          </a:xfrm>
          <a:prstGeom prst="rect">
            <a:avLst/>
          </a:prstGeom>
          <a:noFill/>
          <a:ln w="38100">
            <a:solidFill>
              <a:srgbClr val="800000"/>
            </a:solidFill>
          </a:ln>
        </p:spPr>
      </p:pic>
      <p:sp>
        <p:nvSpPr>
          <p:cNvPr id="5" name="Rectangle 4"/>
          <p:cNvSpPr/>
          <p:nvPr/>
        </p:nvSpPr>
        <p:spPr>
          <a:xfrm>
            <a:off x="6127915" y="6061972"/>
            <a:ext cx="2889949" cy="646331"/>
          </a:xfrm>
          <a:prstGeom prst="rect">
            <a:avLst/>
          </a:prstGeom>
        </p:spPr>
        <p:txBody>
          <a:bodyPr wrap="square">
            <a:spAutoFit/>
          </a:bodyPr>
          <a:lstStyle/>
          <a:p>
            <a:r>
              <a:rPr lang="fr-FR" sz="1200" b="1" dirty="0">
                <a:latin typeface="Times New Roman"/>
                <a:cs typeface="Times New Roman"/>
              </a:rPr>
              <a:t>Document 2 : « </a:t>
            </a:r>
            <a:r>
              <a:rPr lang="fr-FR" sz="1200" b="1" i="1" dirty="0">
                <a:latin typeface="Times New Roman"/>
                <a:cs typeface="Times New Roman"/>
              </a:rPr>
              <a:t>No go, Joe ! </a:t>
            </a:r>
            <a:r>
              <a:rPr lang="fr-FR" sz="1200" b="1" dirty="0">
                <a:latin typeface="Times New Roman"/>
                <a:cs typeface="Times New Roman"/>
              </a:rPr>
              <a:t>», the Berlin </a:t>
            </a:r>
            <a:r>
              <a:rPr lang="fr-FR" sz="1200" b="1" dirty="0" err="1">
                <a:latin typeface="Times New Roman"/>
                <a:cs typeface="Times New Roman"/>
              </a:rPr>
              <a:t>blockade</a:t>
            </a:r>
            <a:r>
              <a:rPr lang="fr-FR" sz="1200" b="1" dirty="0">
                <a:latin typeface="Times New Roman"/>
                <a:cs typeface="Times New Roman"/>
              </a:rPr>
              <a:t> </a:t>
            </a:r>
            <a:r>
              <a:rPr lang="fr-FR" sz="1200" b="1" dirty="0" err="1">
                <a:latin typeface="Times New Roman"/>
                <a:cs typeface="Times New Roman"/>
              </a:rPr>
              <a:t>seen</a:t>
            </a:r>
            <a:r>
              <a:rPr lang="fr-FR" sz="1200" b="1" dirty="0">
                <a:latin typeface="Times New Roman"/>
                <a:cs typeface="Times New Roman"/>
              </a:rPr>
              <a:t> by Leslie Gilbert </a:t>
            </a:r>
            <a:r>
              <a:rPr lang="fr-FR" sz="1200" b="1" dirty="0" err="1">
                <a:latin typeface="Times New Roman"/>
                <a:cs typeface="Times New Roman"/>
              </a:rPr>
              <a:t>Illingworth</a:t>
            </a:r>
            <a:r>
              <a:rPr lang="fr-FR" sz="1200" b="1" dirty="0">
                <a:latin typeface="Times New Roman"/>
                <a:cs typeface="Times New Roman"/>
              </a:rPr>
              <a:t> (27 </a:t>
            </a:r>
            <a:r>
              <a:rPr lang="fr-FR" sz="1200" b="1" dirty="0" err="1">
                <a:latin typeface="Times New Roman"/>
                <a:cs typeface="Times New Roman"/>
              </a:rPr>
              <a:t>september</a:t>
            </a:r>
            <a:r>
              <a:rPr lang="fr-FR" sz="1200" b="1" dirty="0">
                <a:latin typeface="Times New Roman"/>
                <a:cs typeface="Times New Roman"/>
              </a:rPr>
              <a:t> 1948)</a:t>
            </a:r>
            <a:endParaRPr lang="fr-FR" sz="1200" dirty="0">
              <a:latin typeface="Times New Roman"/>
              <a:cs typeface="Times New Roman"/>
            </a:endParaRPr>
          </a:p>
        </p:txBody>
      </p:sp>
      <p:sp>
        <p:nvSpPr>
          <p:cNvPr id="6" name="Rectangle 5"/>
          <p:cNvSpPr/>
          <p:nvPr/>
        </p:nvSpPr>
        <p:spPr>
          <a:xfrm>
            <a:off x="123436" y="965506"/>
            <a:ext cx="4012427" cy="276999"/>
          </a:xfrm>
          <a:prstGeom prst="rect">
            <a:avLst/>
          </a:prstGeom>
        </p:spPr>
        <p:txBody>
          <a:bodyPr wrap="square">
            <a:spAutoFit/>
          </a:bodyPr>
          <a:lstStyle/>
          <a:p>
            <a:r>
              <a:rPr lang="fr-FR" sz="1200" b="1" dirty="0">
                <a:latin typeface="Times New Roman"/>
                <a:cs typeface="Times New Roman"/>
              </a:rPr>
              <a:t>Document 1 : Truman </a:t>
            </a:r>
            <a:r>
              <a:rPr lang="fr-FR" sz="1200" b="1" dirty="0" err="1">
                <a:latin typeface="Times New Roman"/>
                <a:cs typeface="Times New Roman"/>
              </a:rPr>
              <a:t>Address</a:t>
            </a:r>
            <a:r>
              <a:rPr lang="fr-FR" sz="1200" b="1" dirty="0">
                <a:latin typeface="Times New Roman"/>
                <a:cs typeface="Times New Roman"/>
              </a:rPr>
              <a:t> on </a:t>
            </a:r>
            <a:r>
              <a:rPr lang="fr-FR" sz="1200" b="1" dirty="0" err="1">
                <a:latin typeface="Times New Roman"/>
                <a:cs typeface="Times New Roman"/>
              </a:rPr>
              <a:t>Korea</a:t>
            </a:r>
            <a:r>
              <a:rPr lang="fr-FR" sz="1200" b="1" dirty="0">
                <a:latin typeface="Times New Roman"/>
                <a:cs typeface="Times New Roman"/>
              </a:rPr>
              <a:t> (July 19, 1950)</a:t>
            </a:r>
            <a:endParaRPr lang="fr-FR" sz="1200" dirty="0">
              <a:latin typeface="Times New Roman"/>
              <a:cs typeface="Times New Roman"/>
            </a:endParaRPr>
          </a:p>
        </p:txBody>
      </p:sp>
      <p:sp>
        <p:nvSpPr>
          <p:cNvPr id="7" name="Rectangle 6"/>
          <p:cNvSpPr/>
          <p:nvPr/>
        </p:nvSpPr>
        <p:spPr>
          <a:xfrm>
            <a:off x="141101" y="1370826"/>
            <a:ext cx="5724764" cy="5339923"/>
          </a:xfrm>
          <a:prstGeom prst="rect">
            <a:avLst/>
          </a:prstGeom>
          <a:ln w="38100">
            <a:solidFill>
              <a:srgbClr val="800000"/>
            </a:solidFill>
          </a:ln>
        </p:spPr>
        <p:txBody>
          <a:bodyPr wrap="square">
            <a:spAutoFit/>
          </a:bodyPr>
          <a:lstStyle/>
          <a:p>
            <a:r>
              <a:rPr lang="fr-FR" sz="1400" b="1" dirty="0">
                <a:latin typeface="Times New Roman"/>
                <a:cs typeface="Times New Roman"/>
              </a:rPr>
              <a:t>On </a:t>
            </a:r>
            <a:r>
              <a:rPr lang="fr-FR" sz="1400" b="1" dirty="0" err="1">
                <a:latin typeface="Times New Roman"/>
                <a:cs typeface="Times New Roman"/>
              </a:rPr>
              <a:t>Sunday</a:t>
            </a:r>
            <a:r>
              <a:rPr lang="fr-FR" sz="1400" b="1" dirty="0">
                <a:latin typeface="Times New Roman"/>
                <a:cs typeface="Times New Roman"/>
              </a:rPr>
              <a:t>, </a:t>
            </a:r>
            <a:r>
              <a:rPr lang="fr-FR" sz="1400" b="1" dirty="0" err="1">
                <a:latin typeface="Times New Roman"/>
                <a:cs typeface="Times New Roman"/>
              </a:rPr>
              <a:t>June</a:t>
            </a:r>
            <a:r>
              <a:rPr lang="fr-FR" sz="1400" b="1" dirty="0">
                <a:latin typeface="Times New Roman"/>
                <a:cs typeface="Times New Roman"/>
              </a:rPr>
              <a:t> 25th, </a:t>
            </a:r>
            <a:r>
              <a:rPr lang="fr-FR" sz="1400" b="1" dirty="0" err="1">
                <a:latin typeface="Times New Roman"/>
                <a:cs typeface="Times New Roman"/>
              </a:rPr>
              <a:t>Communist</a:t>
            </a:r>
            <a:r>
              <a:rPr lang="fr-FR" sz="1400" b="1" dirty="0">
                <a:latin typeface="Times New Roman"/>
                <a:cs typeface="Times New Roman"/>
              </a:rPr>
              <a:t> forces </a:t>
            </a:r>
            <a:r>
              <a:rPr lang="fr-FR" sz="1400" b="1" dirty="0" err="1">
                <a:latin typeface="Times New Roman"/>
                <a:cs typeface="Times New Roman"/>
              </a:rPr>
              <a:t>attacked</a:t>
            </a:r>
            <a:r>
              <a:rPr lang="fr-FR" sz="1400" b="1" dirty="0">
                <a:latin typeface="Times New Roman"/>
                <a:cs typeface="Times New Roman"/>
              </a:rPr>
              <a:t> the </a:t>
            </a:r>
            <a:r>
              <a:rPr lang="fr-FR" sz="1400" b="1" dirty="0" err="1">
                <a:latin typeface="Times New Roman"/>
                <a:cs typeface="Times New Roman"/>
              </a:rPr>
              <a:t>Republic</a:t>
            </a:r>
            <a:r>
              <a:rPr lang="fr-FR" sz="1400" b="1" dirty="0">
                <a:latin typeface="Times New Roman"/>
                <a:cs typeface="Times New Roman"/>
              </a:rPr>
              <a:t> of </a:t>
            </a:r>
            <a:r>
              <a:rPr lang="fr-FR" sz="1400" b="1" dirty="0" err="1">
                <a:latin typeface="Times New Roman"/>
                <a:cs typeface="Times New Roman"/>
              </a:rPr>
              <a:t>Korea</a:t>
            </a:r>
            <a:r>
              <a:rPr lang="fr-FR" sz="1400" b="1" dirty="0">
                <a:latin typeface="Times New Roman"/>
                <a:cs typeface="Times New Roman"/>
              </a:rPr>
              <a:t>.</a:t>
            </a:r>
          </a:p>
          <a:p>
            <a:pPr algn="just"/>
            <a:r>
              <a:rPr lang="fr-FR" sz="1400" b="1" dirty="0">
                <a:latin typeface="Times New Roman"/>
                <a:cs typeface="Times New Roman"/>
              </a:rPr>
              <a:t>This </a:t>
            </a:r>
            <a:r>
              <a:rPr lang="fr-FR" sz="1400" b="1" dirty="0" err="1">
                <a:latin typeface="Times New Roman"/>
                <a:cs typeface="Times New Roman"/>
              </a:rPr>
              <a:t>attack</a:t>
            </a:r>
            <a:r>
              <a:rPr lang="fr-FR" sz="1400" b="1" dirty="0">
                <a:latin typeface="Times New Roman"/>
                <a:cs typeface="Times New Roman"/>
              </a:rPr>
              <a:t> has made </a:t>
            </a:r>
            <a:r>
              <a:rPr lang="fr-FR" sz="1400" b="1" dirty="0" err="1">
                <a:latin typeface="Times New Roman"/>
                <a:cs typeface="Times New Roman"/>
              </a:rPr>
              <a:t>it</a:t>
            </a:r>
            <a:r>
              <a:rPr lang="fr-FR" sz="1400" b="1" dirty="0">
                <a:latin typeface="Times New Roman"/>
                <a:cs typeface="Times New Roman"/>
              </a:rPr>
              <a:t> </a:t>
            </a:r>
            <a:r>
              <a:rPr lang="fr-FR" sz="1400" b="1" dirty="0" err="1">
                <a:latin typeface="Times New Roman"/>
                <a:cs typeface="Times New Roman"/>
              </a:rPr>
              <a:t>clear</a:t>
            </a:r>
            <a:r>
              <a:rPr lang="fr-FR" sz="1400" b="1" dirty="0">
                <a:latin typeface="Times New Roman"/>
                <a:cs typeface="Times New Roman"/>
              </a:rPr>
              <a:t>, </a:t>
            </a:r>
            <a:r>
              <a:rPr lang="fr-FR" sz="1400" b="1" dirty="0" err="1">
                <a:latin typeface="Times New Roman"/>
                <a:cs typeface="Times New Roman"/>
              </a:rPr>
              <a:t>beyond</a:t>
            </a:r>
            <a:r>
              <a:rPr lang="fr-FR" sz="1400" b="1" dirty="0">
                <a:latin typeface="Times New Roman"/>
                <a:cs typeface="Times New Roman"/>
              </a:rPr>
              <a:t> all </a:t>
            </a:r>
            <a:r>
              <a:rPr lang="fr-FR" sz="1400" b="1" dirty="0" err="1">
                <a:latin typeface="Times New Roman"/>
                <a:cs typeface="Times New Roman"/>
              </a:rPr>
              <a:t>doubt</a:t>
            </a:r>
            <a:r>
              <a:rPr lang="fr-FR" sz="1400" b="1" dirty="0">
                <a:latin typeface="Times New Roman"/>
                <a:cs typeface="Times New Roman"/>
              </a:rPr>
              <a:t>, </a:t>
            </a:r>
            <a:r>
              <a:rPr lang="fr-FR" sz="1400" b="1" dirty="0" err="1">
                <a:latin typeface="Times New Roman"/>
                <a:cs typeface="Times New Roman"/>
              </a:rPr>
              <a:t>that</a:t>
            </a:r>
            <a:r>
              <a:rPr lang="fr-FR" sz="1400" b="1" dirty="0">
                <a:latin typeface="Times New Roman"/>
                <a:cs typeface="Times New Roman"/>
              </a:rPr>
              <a:t> the international </a:t>
            </a:r>
            <a:r>
              <a:rPr lang="fr-FR" sz="1400" b="1" dirty="0" err="1">
                <a:latin typeface="Times New Roman"/>
                <a:cs typeface="Times New Roman"/>
              </a:rPr>
              <a:t>Communist</a:t>
            </a:r>
            <a:r>
              <a:rPr lang="fr-FR" sz="1400" b="1" dirty="0">
                <a:latin typeface="Times New Roman"/>
                <a:cs typeface="Times New Roman"/>
              </a:rPr>
              <a:t> </a:t>
            </a:r>
            <a:r>
              <a:rPr lang="fr-FR" sz="1400" b="1" dirty="0" err="1">
                <a:latin typeface="Times New Roman"/>
                <a:cs typeface="Times New Roman"/>
              </a:rPr>
              <a:t>movement</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willing</a:t>
            </a:r>
            <a:r>
              <a:rPr lang="fr-FR" sz="1400" b="1" dirty="0">
                <a:latin typeface="Times New Roman"/>
                <a:cs typeface="Times New Roman"/>
              </a:rPr>
              <a:t> to use </a:t>
            </a:r>
            <a:r>
              <a:rPr lang="fr-FR" sz="1400" b="1" dirty="0" err="1">
                <a:latin typeface="Times New Roman"/>
                <a:cs typeface="Times New Roman"/>
              </a:rPr>
              <a:t>armed</a:t>
            </a:r>
            <a:r>
              <a:rPr lang="fr-FR" sz="1400" b="1" dirty="0">
                <a:latin typeface="Times New Roman"/>
                <a:cs typeface="Times New Roman"/>
              </a:rPr>
              <a:t> invasion to </a:t>
            </a:r>
            <a:r>
              <a:rPr lang="fr-FR" sz="1400" b="1" dirty="0" err="1">
                <a:latin typeface="Times New Roman"/>
                <a:cs typeface="Times New Roman"/>
              </a:rPr>
              <a:t>conquer</a:t>
            </a:r>
            <a:r>
              <a:rPr lang="fr-FR" sz="1400" b="1" dirty="0">
                <a:latin typeface="Times New Roman"/>
                <a:cs typeface="Times New Roman"/>
              </a:rPr>
              <a:t> </a:t>
            </a:r>
            <a:r>
              <a:rPr lang="fr-FR" sz="1400" b="1" dirty="0" err="1">
                <a:latin typeface="Times New Roman"/>
                <a:cs typeface="Times New Roman"/>
              </a:rPr>
              <a:t>independent</a:t>
            </a:r>
            <a:r>
              <a:rPr lang="fr-FR" sz="1400" b="1" dirty="0">
                <a:latin typeface="Times New Roman"/>
                <a:cs typeface="Times New Roman"/>
              </a:rPr>
              <a:t> nations. An </a:t>
            </a:r>
            <a:r>
              <a:rPr lang="fr-FR" sz="1400" b="1" dirty="0" err="1">
                <a:latin typeface="Times New Roman"/>
                <a:cs typeface="Times New Roman"/>
              </a:rPr>
              <a:t>act</a:t>
            </a:r>
            <a:r>
              <a:rPr lang="fr-FR" sz="1400" b="1" dirty="0">
                <a:latin typeface="Times New Roman"/>
                <a:cs typeface="Times New Roman"/>
              </a:rPr>
              <a:t> of </a:t>
            </a:r>
            <a:r>
              <a:rPr lang="fr-FR" sz="1400" b="1" dirty="0" err="1">
                <a:latin typeface="Times New Roman"/>
                <a:cs typeface="Times New Roman"/>
              </a:rPr>
              <a:t>aggression</a:t>
            </a:r>
            <a:r>
              <a:rPr lang="fr-FR" sz="1400" b="1" dirty="0">
                <a:latin typeface="Times New Roman"/>
                <a:cs typeface="Times New Roman"/>
              </a:rPr>
              <a:t> </a:t>
            </a:r>
            <a:r>
              <a:rPr lang="fr-FR" sz="1400" b="1" dirty="0" err="1">
                <a:latin typeface="Times New Roman"/>
                <a:cs typeface="Times New Roman"/>
              </a:rPr>
              <a:t>such</a:t>
            </a:r>
            <a:r>
              <a:rPr lang="fr-FR" sz="1400" b="1" dirty="0">
                <a:latin typeface="Times New Roman"/>
                <a:cs typeface="Times New Roman"/>
              </a:rPr>
              <a:t> as </a:t>
            </a:r>
            <a:r>
              <a:rPr lang="fr-FR" sz="1400" b="1" dirty="0" err="1">
                <a:latin typeface="Times New Roman"/>
                <a:cs typeface="Times New Roman"/>
              </a:rPr>
              <a:t>this</a:t>
            </a:r>
            <a:r>
              <a:rPr lang="fr-FR" sz="1400" b="1" dirty="0">
                <a:latin typeface="Times New Roman"/>
                <a:cs typeface="Times New Roman"/>
              </a:rPr>
              <a:t> </a:t>
            </a:r>
            <a:r>
              <a:rPr lang="fr-FR" sz="1400" b="1" dirty="0" err="1">
                <a:latin typeface="Times New Roman"/>
                <a:cs typeface="Times New Roman"/>
              </a:rPr>
              <a:t>creates</a:t>
            </a:r>
            <a:r>
              <a:rPr lang="fr-FR" sz="1400" b="1" dirty="0">
                <a:latin typeface="Times New Roman"/>
                <a:cs typeface="Times New Roman"/>
              </a:rPr>
              <a:t> a </a:t>
            </a:r>
            <a:r>
              <a:rPr lang="fr-FR" sz="1400" b="1" dirty="0" err="1">
                <a:latin typeface="Times New Roman"/>
                <a:cs typeface="Times New Roman"/>
              </a:rPr>
              <a:t>very</a:t>
            </a:r>
            <a:r>
              <a:rPr lang="fr-FR" sz="1400" b="1" dirty="0">
                <a:latin typeface="Times New Roman"/>
                <a:cs typeface="Times New Roman"/>
              </a:rPr>
              <a:t> real danger to the </a:t>
            </a:r>
            <a:r>
              <a:rPr lang="fr-FR" sz="1400" b="1" dirty="0" err="1">
                <a:latin typeface="Times New Roman"/>
                <a:cs typeface="Times New Roman"/>
              </a:rPr>
              <a:t>security</a:t>
            </a:r>
            <a:r>
              <a:rPr lang="fr-FR" sz="1400" b="1" dirty="0">
                <a:latin typeface="Times New Roman"/>
                <a:cs typeface="Times New Roman"/>
              </a:rPr>
              <a:t> of all free nations. The </a:t>
            </a:r>
            <a:r>
              <a:rPr lang="fr-FR" sz="1400" b="1" dirty="0" err="1">
                <a:latin typeface="Times New Roman"/>
                <a:cs typeface="Times New Roman"/>
              </a:rPr>
              <a:t>attack</a:t>
            </a:r>
            <a:r>
              <a:rPr lang="fr-FR" sz="1400" b="1" dirty="0">
                <a:latin typeface="Times New Roman"/>
                <a:cs typeface="Times New Roman"/>
              </a:rPr>
              <a:t> </a:t>
            </a:r>
            <a:r>
              <a:rPr lang="fr-FR" sz="1400" b="1" dirty="0" err="1">
                <a:latin typeface="Times New Roman"/>
                <a:cs typeface="Times New Roman"/>
              </a:rPr>
              <a:t>upon</a:t>
            </a:r>
            <a:r>
              <a:rPr lang="fr-FR" sz="1400" b="1" dirty="0">
                <a:latin typeface="Times New Roman"/>
                <a:cs typeface="Times New Roman"/>
              </a:rPr>
              <a:t> </a:t>
            </a:r>
            <a:r>
              <a:rPr lang="fr-FR" sz="1400" b="1" dirty="0" err="1">
                <a:latin typeface="Times New Roman"/>
                <a:cs typeface="Times New Roman"/>
              </a:rPr>
              <a:t>Korea</a:t>
            </a:r>
            <a:r>
              <a:rPr lang="fr-FR" sz="1400" b="1" dirty="0">
                <a:latin typeface="Times New Roman"/>
                <a:cs typeface="Times New Roman"/>
              </a:rPr>
              <a:t> </a:t>
            </a:r>
            <a:r>
              <a:rPr lang="fr-FR" sz="1400" b="1" dirty="0" err="1">
                <a:latin typeface="Times New Roman"/>
                <a:cs typeface="Times New Roman"/>
              </a:rPr>
              <a:t>was</a:t>
            </a:r>
            <a:r>
              <a:rPr lang="fr-FR" sz="1400" b="1" dirty="0">
                <a:latin typeface="Times New Roman"/>
                <a:cs typeface="Times New Roman"/>
              </a:rPr>
              <a:t> an </a:t>
            </a:r>
            <a:r>
              <a:rPr lang="fr-FR" sz="1400" b="1" dirty="0" err="1">
                <a:latin typeface="Times New Roman"/>
                <a:cs typeface="Times New Roman"/>
              </a:rPr>
              <a:t>outright</a:t>
            </a:r>
            <a:r>
              <a:rPr lang="fr-FR" sz="1400" b="1" dirty="0">
                <a:latin typeface="Times New Roman"/>
                <a:cs typeface="Times New Roman"/>
              </a:rPr>
              <a:t> </a:t>
            </a:r>
            <a:r>
              <a:rPr lang="fr-FR" sz="1400" b="1" dirty="0" err="1">
                <a:latin typeface="Times New Roman"/>
                <a:cs typeface="Times New Roman"/>
              </a:rPr>
              <a:t>breach</a:t>
            </a:r>
            <a:r>
              <a:rPr lang="fr-FR" sz="1400" b="1" dirty="0">
                <a:latin typeface="Times New Roman"/>
                <a:cs typeface="Times New Roman"/>
              </a:rPr>
              <a:t> of the </a:t>
            </a:r>
            <a:r>
              <a:rPr lang="fr-FR" sz="1400" b="1" dirty="0" err="1">
                <a:latin typeface="Times New Roman"/>
                <a:cs typeface="Times New Roman"/>
              </a:rPr>
              <a:t>peace</a:t>
            </a:r>
            <a:r>
              <a:rPr lang="fr-FR" sz="1400" b="1" dirty="0">
                <a:latin typeface="Times New Roman"/>
                <a:cs typeface="Times New Roman"/>
              </a:rPr>
              <a:t> and a violation of the Charter of the United Nations. By </a:t>
            </a:r>
            <a:r>
              <a:rPr lang="fr-FR" sz="1400" b="1" dirty="0" err="1">
                <a:latin typeface="Times New Roman"/>
                <a:cs typeface="Times New Roman"/>
              </a:rPr>
              <a:t>their</a:t>
            </a:r>
            <a:r>
              <a:rPr lang="fr-FR" sz="1400" b="1" dirty="0">
                <a:latin typeface="Times New Roman"/>
                <a:cs typeface="Times New Roman"/>
              </a:rPr>
              <a:t> actions in </a:t>
            </a:r>
            <a:r>
              <a:rPr lang="fr-FR" sz="1400" b="1" dirty="0" err="1">
                <a:latin typeface="Times New Roman"/>
                <a:cs typeface="Times New Roman"/>
              </a:rPr>
              <a:t>Korea</a:t>
            </a:r>
            <a:r>
              <a:rPr lang="fr-FR" sz="1400" b="1" dirty="0">
                <a:latin typeface="Times New Roman"/>
                <a:cs typeface="Times New Roman"/>
              </a:rPr>
              <a:t>, </a:t>
            </a:r>
            <a:r>
              <a:rPr lang="fr-FR" sz="1400" b="1" dirty="0" err="1">
                <a:latin typeface="Times New Roman"/>
                <a:cs typeface="Times New Roman"/>
              </a:rPr>
              <a:t>Communist</a:t>
            </a:r>
            <a:r>
              <a:rPr lang="fr-FR" sz="1400" b="1" dirty="0">
                <a:latin typeface="Times New Roman"/>
                <a:cs typeface="Times New Roman"/>
              </a:rPr>
              <a:t> leaders have </a:t>
            </a:r>
            <a:r>
              <a:rPr lang="fr-FR" sz="1400" b="1" dirty="0" err="1">
                <a:latin typeface="Times New Roman"/>
                <a:cs typeface="Times New Roman"/>
              </a:rPr>
              <a:t>demonstrated</a:t>
            </a:r>
            <a:r>
              <a:rPr lang="fr-FR" sz="1400" b="1" dirty="0">
                <a:latin typeface="Times New Roman"/>
                <a:cs typeface="Times New Roman"/>
              </a:rPr>
              <a:t> </a:t>
            </a:r>
            <a:r>
              <a:rPr lang="fr-FR" sz="1400" b="1" dirty="0" err="1">
                <a:latin typeface="Times New Roman"/>
                <a:cs typeface="Times New Roman"/>
              </a:rPr>
              <a:t>their</a:t>
            </a:r>
            <a:r>
              <a:rPr lang="fr-FR" sz="1400" b="1" dirty="0">
                <a:latin typeface="Times New Roman"/>
                <a:cs typeface="Times New Roman"/>
              </a:rPr>
              <a:t> </a:t>
            </a:r>
            <a:r>
              <a:rPr lang="fr-FR" sz="1400" b="1" dirty="0" err="1">
                <a:latin typeface="Times New Roman"/>
                <a:cs typeface="Times New Roman"/>
              </a:rPr>
              <a:t>contempt</a:t>
            </a:r>
            <a:r>
              <a:rPr lang="fr-FR" sz="1400" b="1" dirty="0">
                <a:latin typeface="Times New Roman"/>
                <a:cs typeface="Times New Roman"/>
              </a:rPr>
              <a:t> for the basic moral </a:t>
            </a:r>
            <a:r>
              <a:rPr lang="fr-FR" sz="1400" b="1" dirty="0" err="1">
                <a:latin typeface="Times New Roman"/>
                <a:cs typeface="Times New Roman"/>
              </a:rPr>
              <a:t>principles</a:t>
            </a:r>
            <a:r>
              <a:rPr lang="fr-FR" sz="1400" b="1" dirty="0">
                <a:latin typeface="Times New Roman"/>
                <a:cs typeface="Times New Roman"/>
              </a:rPr>
              <a:t> on </a:t>
            </a:r>
            <a:r>
              <a:rPr lang="fr-FR" sz="1400" b="1" dirty="0" err="1">
                <a:latin typeface="Times New Roman"/>
                <a:cs typeface="Times New Roman"/>
              </a:rPr>
              <a:t>which</a:t>
            </a:r>
            <a:r>
              <a:rPr lang="fr-FR" sz="1400" b="1" dirty="0">
                <a:latin typeface="Times New Roman"/>
                <a:cs typeface="Times New Roman"/>
              </a:rPr>
              <a:t> the United Nations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founded</a:t>
            </a:r>
            <a:r>
              <a:rPr lang="fr-FR" sz="1400" b="1" dirty="0">
                <a:latin typeface="Times New Roman"/>
                <a:cs typeface="Times New Roman"/>
              </a:rPr>
              <a:t>. This </a:t>
            </a:r>
            <a:r>
              <a:rPr lang="fr-FR" sz="1400" b="1" dirty="0" err="1">
                <a:latin typeface="Times New Roman"/>
                <a:cs typeface="Times New Roman"/>
              </a:rPr>
              <a:t>is</a:t>
            </a:r>
            <a:r>
              <a:rPr lang="fr-FR" sz="1400" b="1" dirty="0">
                <a:latin typeface="Times New Roman"/>
                <a:cs typeface="Times New Roman"/>
              </a:rPr>
              <a:t> a direct challenge to the efforts of the free nations to </a:t>
            </a:r>
            <a:r>
              <a:rPr lang="fr-FR" sz="1400" b="1" dirty="0" err="1">
                <a:latin typeface="Times New Roman"/>
                <a:cs typeface="Times New Roman"/>
              </a:rPr>
              <a:t>build</a:t>
            </a:r>
            <a:r>
              <a:rPr lang="fr-FR" sz="1400" b="1" dirty="0">
                <a:latin typeface="Times New Roman"/>
                <a:cs typeface="Times New Roman"/>
              </a:rPr>
              <a:t> the </a:t>
            </a:r>
            <a:r>
              <a:rPr lang="fr-FR" sz="1400" b="1" dirty="0" err="1">
                <a:latin typeface="Times New Roman"/>
                <a:cs typeface="Times New Roman"/>
              </a:rPr>
              <a:t>kind</a:t>
            </a:r>
            <a:r>
              <a:rPr lang="fr-FR" sz="1400" b="1" dirty="0">
                <a:latin typeface="Times New Roman"/>
                <a:cs typeface="Times New Roman"/>
              </a:rPr>
              <a:t> of world in </a:t>
            </a:r>
            <a:r>
              <a:rPr lang="fr-FR" sz="1400" b="1" dirty="0" err="1">
                <a:latin typeface="Times New Roman"/>
                <a:cs typeface="Times New Roman"/>
              </a:rPr>
              <a:t>which</a:t>
            </a:r>
            <a:r>
              <a:rPr lang="fr-FR" sz="1400" b="1" dirty="0">
                <a:latin typeface="Times New Roman"/>
                <a:cs typeface="Times New Roman"/>
              </a:rPr>
              <a:t> men </a:t>
            </a:r>
            <a:r>
              <a:rPr lang="fr-FR" sz="1400" b="1" dirty="0" err="1">
                <a:latin typeface="Times New Roman"/>
                <a:cs typeface="Times New Roman"/>
              </a:rPr>
              <a:t>can</a:t>
            </a:r>
            <a:r>
              <a:rPr lang="fr-FR" sz="1400" b="1" dirty="0">
                <a:latin typeface="Times New Roman"/>
                <a:cs typeface="Times New Roman"/>
              </a:rPr>
              <a:t> live in </a:t>
            </a:r>
            <a:r>
              <a:rPr lang="fr-FR" sz="1400" b="1" dirty="0" err="1">
                <a:latin typeface="Times New Roman"/>
                <a:cs typeface="Times New Roman"/>
              </a:rPr>
              <a:t>freedom</a:t>
            </a:r>
            <a:r>
              <a:rPr lang="fr-FR" sz="1400" b="1" dirty="0">
                <a:latin typeface="Times New Roman"/>
                <a:cs typeface="Times New Roman"/>
              </a:rPr>
              <a:t> and </a:t>
            </a:r>
            <a:r>
              <a:rPr lang="fr-FR" sz="1400" b="1" dirty="0" err="1">
                <a:latin typeface="Times New Roman"/>
                <a:cs typeface="Times New Roman"/>
              </a:rPr>
              <a:t>peace</a:t>
            </a:r>
            <a:r>
              <a:rPr lang="fr-FR" sz="1400" b="1" dirty="0">
                <a:latin typeface="Times New Roman"/>
                <a:cs typeface="Times New Roman"/>
              </a:rPr>
              <a:t>. (…). </a:t>
            </a:r>
            <a:r>
              <a:rPr lang="fr-FR" sz="1400" b="1" dirty="0" err="1">
                <a:latin typeface="Times New Roman"/>
                <a:cs typeface="Times New Roman"/>
              </a:rPr>
              <a:t>These</a:t>
            </a:r>
            <a:r>
              <a:rPr lang="fr-FR" sz="1400" b="1" dirty="0">
                <a:latin typeface="Times New Roman"/>
                <a:cs typeface="Times New Roman"/>
              </a:rPr>
              <a:t> actions by the United Nations and </a:t>
            </a:r>
            <a:r>
              <a:rPr lang="fr-FR" sz="1400" b="1" dirty="0" err="1">
                <a:latin typeface="Times New Roman"/>
                <a:cs typeface="Times New Roman"/>
              </a:rPr>
              <a:t>its</a:t>
            </a:r>
            <a:r>
              <a:rPr lang="fr-FR" sz="1400" b="1" dirty="0">
                <a:latin typeface="Times New Roman"/>
                <a:cs typeface="Times New Roman"/>
              </a:rPr>
              <a:t> </a:t>
            </a:r>
            <a:r>
              <a:rPr lang="fr-FR" sz="1400" b="1" dirty="0" err="1">
                <a:latin typeface="Times New Roman"/>
                <a:cs typeface="Times New Roman"/>
              </a:rPr>
              <a:t>members</a:t>
            </a:r>
            <a:r>
              <a:rPr lang="fr-FR" sz="1400" b="1" dirty="0">
                <a:latin typeface="Times New Roman"/>
                <a:cs typeface="Times New Roman"/>
              </a:rPr>
              <a:t> are of </a:t>
            </a:r>
            <a:r>
              <a:rPr lang="fr-FR" sz="1400" b="1" dirty="0" err="1">
                <a:latin typeface="Times New Roman"/>
                <a:cs typeface="Times New Roman"/>
              </a:rPr>
              <a:t>great</a:t>
            </a:r>
            <a:r>
              <a:rPr lang="fr-FR" sz="1400" b="1" dirty="0">
                <a:latin typeface="Times New Roman"/>
                <a:cs typeface="Times New Roman"/>
              </a:rPr>
              <a:t> importance. The free nations have </a:t>
            </a:r>
            <a:r>
              <a:rPr lang="fr-FR" sz="1400" b="1" dirty="0" err="1">
                <a:latin typeface="Times New Roman"/>
                <a:cs typeface="Times New Roman"/>
              </a:rPr>
              <a:t>now</a:t>
            </a:r>
            <a:r>
              <a:rPr lang="fr-FR" sz="1400" b="1" dirty="0">
                <a:latin typeface="Times New Roman"/>
                <a:cs typeface="Times New Roman"/>
              </a:rPr>
              <a:t> made </a:t>
            </a:r>
            <a:r>
              <a:rPr lang="fr-FR" sz="1400" b="1" dirty="0" err="1">
                <a:latin typeface="Times New Roman"/>
                <a:cs typeface="Times New Roman"/>
              </a:rPr>
              <a:t>it</a:t>
            </a:r>
            <a:r>
              <a:rPr lang="fr-FR" sz="1400" b="1" dirty="0">
                <a:latin typeface="Times New Roman"/>
                <a:cs typeface="Times New Roman"/>
              </a:rPr>
              <a:t> </a:t>
            </a:r>
            <a:r>
              <a:rPr lang="fr-FR" sz="1400" b="1" dirty="0" err="1">
                <a:latin typeface="Times New Roman"/>
                <a:cs typeface="Times New Roman"/>
              </a:rPr>
              <a:t>clear</a:t>
            </a:r>
            <a:r>
              <a:rPr lang="fr-FR" sz="1400" b="1" dirty="0">
                <a:latin typeface="Times New Roman"/>
                <a:cs typeface="Times New Roman"/>
              </a:rPr>
              <a:t>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lawless</a:t>
            </a:r>
            <a:r>
              <a:rPr lang="fr-FR" sz="1400" b="1" dirty="0">
                <a:latin typeface="Times New Roman"/>
                <a:cs typeface="Times New Roman"/>
              </a:rPr>
              <a:t> </a:t>
            </a:r>
            <a:r>
              <a:rPr lang="fr-FR" sz="1400" b="1" dirty="0" err="1">
                <a:latin typeface="Times New Roman"/>
                <a:cs typeface="Times New Roman"/>
              </a:rPr>
              <a:t>aggression</a:t>
            </a:r>
            <a:r>
              <a:rPr lang="fr-FR" sz="1400" b="1" dirty="0">
                <a:latin typeface="Times New Roman"/>
                <a:cs typeface="Times New Roman"/>
              </a:rPr>
              <a:t> </a:t>
            </a:r>
            <a:r>
              <a:rPr lang="fr-FR" sz="1400" b="1" dirty="0" err="1">
                <a:latin typeface="Times New Roman"/>
                <a:cs typeface="Times New Roman"/>
              </a:rPr>
              <a:t>will</a:t>
            </a:r>
            <a:r>
              <a:rPr lang="fr-FR" sz="1400" b="1" dirty="0">
                <a:latin typeface="Times New Roman"/>
                <a:cs typeface="Times New Roman"/>
              </a:rPr>
              <a:t> </a:t>
            </a:r>
            <a:r>
              <a:rPr lang="fr-FR" sz="1400" b="1" dirty="0" err="1">
                <a:latin typeface="Times New Roman"/>
                <a:cs typeface="Times New Roman"/>
              </a:rPr>
              <a:t>be</a:t>
            </a:r>
            <a:r>
              <a:rPr lang="fr-FR" sz="1400" b="1" dirty="0">
                <a:latin typeface="Times New Roman"/>
                <a:cs typeface="Times New Roman"/>
              </a:rPr>
              <a:t> met </a:t>
            </a:r>
            <a:r>
              <a:rPr lang="fr-FR" sz="1400" b="1" dirty="0" err="1">
                <a:latin typeface="Times New Roman"/>
                <a:cs typeface="Times New Roman"/>
              </a:rPr>
              <a:t>with</a:t>
            </a:r>
            <a:r>
              <a:rPr lang="fr-FR" sz="1400" b="1" dirty="0">
                <a:latin typeface="Times New Roman"/>
                <a:cs typeface="Times New Roman"/>
              </a:rPr>
              <a:t> force. The free nations have </a:t>
            </a:r>
            <a:r>
              <a:rPr lang="fr-FR" sz="1400" b="1" dirty="0" err="1">
                <a:latin typeface="Times New Roman"/>
                <a:cs typeface="Times New Roman"/>
              </a:rPr>
              <a:t>learned</a:t>
            </a:r>
            <a:r>
              <a:rPr lang="fr-FR" sz="1400" b="1" dirty="0">
                <a:latin typeface="Times New Roman"/>
                <a:cs typeface="Times New Roman"/>
              </a:rPr>
              <a:t> the </a:t>
            </a:r>
            <a:r>
              <a:rPr lang="fr-FR" sz="1400" b="1" dirty="0" err="1">
                <a:latin typeface="Times New Roman"/>
                <a:cs typeface="Times New Roman"/>
              </a:rPr>
              <a:t>fateful</a:t>
            </a:r>
            <a:r>
              <a:rPr lang="fr-FR" sz="1400" b="1" dirty="0">
                <a:latin typeface="Times New Roman"/>
                <a:cs typeface="Times New Roman"/>
              </a:rPr>
              <a:t> </a:t>
            </a:r>
            <a:r>
              <a:rPr lang="fr-FR" sz="1400" b="1" dirty="0" err="1">
                <a:latin typeface="Times New Roman"/>
                <a:cs typeface="Times New Roman"/>
              </a:rPr>
              <a:t>lesson</a:t>
            </a:r>
            <a:r>
              <a:rPr lang="fr-FR" sz="1400" b="1" dirty="0">
                <a:latin typeface="Times New Roman"/>
                <a:cs typeface="Times New Roman"/>
              </a:rPr>
              <a:t> of the 1930's. That </a:t>
            </a:r>
            <a:r>
              <a:rPr lang="fr-FR" sz="1400" b="1" dirty="0" err="1">
                <a:latin typeface="Times New Roman"/>
                <a:cs typeface="Times New Roman"/>
              </a:rPr>
              <a:t>lesson</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aggression</a:t>
            </a:r>
            <a:r>
              <a:rPr lang="fr-FR" sz="1400" b="1" dirty="0">
                <a:latin typeface="Times New Roman"/>
                <a:cs typeface="Times New Roman"/>
              </a:rPr>
              <a:t> must </a:t>
            </a:r>
            <a:r>
              <a:rPr lang="fr-FR" sz="1400" b="1" dirty="0" err="1">
                <a:latin typeface="Times New Roman"/>
                <a:cs typeface="Times New Roman"/>
              </a:rPr>
              <a:t>be</a:t>
            </a:r>
            <a:r>
              <a:rPr lang="fr-FR" sz="1400" b="1" dirty="0">
                <a:latin typeface="Times New Roman"/>
                <a:cs typeface="Times New Roman"/>
              </a:rPr>
              <a:t> met </a:t>
            </a:r>
            <a:r>
              <a:rPr lang="fr-FR" sz="1400" b="1" dirty="0" err="1">
                <a:latin typeface="Times New Roman"/>
                <a:cs typeface="Times New Roman"/>
              </a:rPr>
              <a:t>firmly</a:t>
            </a:r>
            <a:r>
              <a:rPr lang="fr-FR" sz="1400" b="1" dirty="0">
                <a:latin typeface="Times New Roman"/>
                <a:cs typeface="Times New Roman"/>
              </a:rPr>
              <a:t>. </a:t>
            </a:r>
            <a:r>
              <a:rPr lang="fr-FR" sz="1400" b="1" dirty="0" err="1">
                <a:latin typeface="Times New Roman"/>
                <a:cs typeface="Times New Roman"/>
              </a:rPr>
              <a:t>Appeasement</a:t>
            </a:r>
            <a:r>
              <a:rPr lang="fr-FR" sz="1400" b="1" dirty="0">
                <a:latin typeface="Times New Roman"/>
                <a:cs typeface="Times New Roman"/>
              </a:rPr>
              <a:t> leads </a:t>
            </a:r>
            <a:r>
              <a:rPr lang="fr-FR" sz="1400" b="1" dirty="0" err="1">
                <a:latin typeface="Times New Roman"/>
                <a:cs typeface="Times New Roman"/>
              </a:rPr>
              <a:t>only</a:t>
            </a:r>
            <a:r>
              <a:rPr lang="fr-FR" sz="1400" b="1" dirty="0">
                <a:latin typeface="Times New Roman"/>
                <a:cs typeface="Times New Roman"/>
              </a:rPr>
              <a:t> to </a:t>
            </a:r>
            <a:r>
              <a:rPr lang="fr-FR" sz="1400" b="1" dirty="0" err="1">
                <a:latin typeface="Times New Roman"/>
                <a:cs typeface="Times New Roman"/>
              </a:rPr>
              <a:t>further</a:t>
            </a:r>
            <a:r>
              <a:rPr lang="fr-FR" sz="1400" b="1" dirty="0">
                <a:latin typeface="Times New Roman"/>
                <a:cs typeface="Times New Roman"/>
              </a:rPr>
              <a:t> </a:t>
            </a:r>
            <a:r>
              <a:rPr lang="fr-FR" sz="1400" b="1" dirty="0" err="1">
                <a:latin typeface="Times New Roman"/>
                <a:cs typeface="Times New Roman"/>
              </a:rPr>
              <a:t>aggression</a:t>
            </a:r>
            <a:r>
              <a:rPr lang="fr-FR" sz="1400" b="1" dirty="0">
                <a:latin typeface="Times New Roman"/>
                <a:cs typeface="Times New Roman"/>
              </a:rPr>
              <a:t> and </a:t>
            </a:r>
            <a:r>
              <a:rPr lang="fr-FR" sz="1400" b="1" dirty="0" err="1">
                <a:latin typeface="Times New Roman"/>
                <a:cs typeface="Times New Roman"/>
              </a:rPr>
              <a:t>ultimately</a:t>
            </a:r>
            <a:r>
              <a:rPr lang="fr-FR" sz="1400" b="1" dirty="0">
                <a:latin typeface="Times New Roman"/>
                <a:cs typeface="Times New Roman"/>
              </a:rPr>
              <a:t> to </a:t>
            </a:r>
            <a:r>
              <a:rPr lang="fr-FR" sz="1400" b="1" dirty="0" err="1">
                <a:latin typeface="Times New Roman"/>
                <a:cs typeface="Times New Roman"/>
              </a:rPr>
              <a:t>war</a:t>
            </a:r>
            <a:r>
              <a:rPr lang="fr-FR" sz="1400" b="1" dirty="0">
                <a:latin typeface="Times New Roman"/>
                <a:cs typeface="Times New Roman"/>
              </a:rPr>
              <a:t>. The principal effort to help the </a:t>
            </a:r>
            <a:r>
              <a:rPr lang="fr-FR" sz="1400" b="1" dirty="0" err="1">
                <a:latin typeface="Times New Roman"/>
                <a:cs typeface="Times New Roman"/>
              </a:rPr>
              <a:t>Koreans</a:t>
            </a:r>
            <a:r>
              <a:rPr lang="fr-FR" sz="1400" b="1" dirty="0">
                <a:latin typeface="Times New Roman"/>
                <a:cs typeface="Times New Roman"/>
              </a:rPr>
              <a:t> </a:t>
            </a:r>
            <a:r>
              <a:rPr lang="fr-FR" sz="1400" b="1" dirty="0" err="1">
                <a:latin typeface="Times New Roman"/>
                <a:cs typeface="Times New Roman"/>
              </a:rPr>
              <a:t>preserve</a:t>
            </a:r>
            <a:r>
              <a:rPr lang="fr-FR" sz="1400" b="1" dirty="0">
                <a:latin typeface="Times New Roman"/>
                <a:cs typeface="Times New Roman"/>
              </a:rPr>
              <a:t> </a:t>
            </a:r>
            <a:r>
              <a:rPr lang="fr-FR" sz="1400" b="1" dirty="0" err="1">
                <a:latin typeface="Times New Roman"/>
                <a:cs typeface="Times New Roman"/>
              </a:rPr>
              <a:t>their</a:t>
            </a:r>
            <a:r>
              <a:rPr lang="fr-FR" sz="1400" b="1" dirty="0">
                <a:latin typeface="Times New Roman"/>
                <a:cs typeface="Times New Roman"/>
              </a:rPr>
              <a:t> </a:t>
            </a:r>
            <a:r>
              <a:rPr lang="fr-FR" sz="1400" b="1" dirty="0" err="1">
                <a:latin typeface="Times New Roman"/>
                <a:cs typeface="Times New Roman"/>
              </a:rPr>
              <a:t>independence</a:t>
            </a:r>
            <a:r>
              <a:rPr lang="fr-FR" sz="1400" b="1" dirty="0">
                <a:latin typeface="Times New Roman"/>
                <a:cs typeface="Times New Roman"/>
              </a:rPr>
              <a:t>, and to help the United Nations restore </a:t>
            </a:r>
            <a:r>
              <a:rPr lang="fr-FR" sz="1400" b="1" dirty="0" err="1">
                <a:latin typeface="Times New Roman"/>
                <a:cs typeface="Times New Roman"/>
              </a:rPr>
              <a:t>peace</a:t>
            </a:r>
            <a:r>
              <a:rPr lang="fr-FR" sz="1400" b="1" dirty="0">
                <a:latin typeface="Times New Roman"/>
                <a:cs typeface="Times New Roman"/>
              </a:rPr>
              <a:t>, has been made by the United States. </a:t>
            </a:r>
            <a:r>
              <a:rPr lang="fr-FR" sz="1400" b="1" dirty="0" err="1">
                <a:latin typeface="Times New Roman"/>
                <a:cs typeface="Times New Roman"/>
              </a:rPr>
              <a:t>We</a:t>
            </a:r>
            <a:r>
              <a:rPr lang="fr-FR" sz="1400" b="1" dirty="0">
                <a:latin typeface="Times New Roman"/>
                <a:cs typeface="Times New Roman"/>
              </a:rPr>
              <a:t> have sent land, </a:t>
            </a:r>
            <a:r>
              <a:rPr lang="fr-FR" sz="1400" b="1" dirty="0" err="1">
                <a:latin typeface="Times New Roman"/>
                <a:cs typeface="Times New Roman"/>
              </a:rPr>
              <a:t>sea</a:t>
            </a:r>
            <a:r>
              <a:rPr lang="fr-FR" sz="1400" b="1" dirty="0">
                <a:latin typeface="Times New Roman"/>
                <a:cs typeface="Times New Roman"/>
              </a:rPr>
              <a:t>, and air forces to </a:t>
            </a:r>
            <a:r>
              <a:rPr lang="fr-FR" sz="1400" b="1" dirty="0" err="1">
                <a:latin typeface="Times New Roman"/>
                <a:cs typeface="Times New Roman"/>
              </a:rPr>
              <a:t>assist</a:t>
            </a:r>
            <a:r>
              <a:rPr lang="fr-FR" sz="1400" b="1" dirty="0">
                <a:latin typeface="Times New Roman"/>
                <a:cs typeface="Times New Roman"/>
              </a:rPr>
              <a:t> in </a:t>
            </a:r>
            <a:r>
              <a:rPr lang="fr-FR" sz="1400" b="1" dirty="0" err="1">
                <a:latin typeface="Times New Roman"/>
                <a:cs typeface="Times New Roman"/>
              </a:rPr>
              <a:t>these</a:t>
            </a:r>
            <a:r>
              <a:rPr lang="fr-FR" sz="1400" b="1" dirty="0">
                <a:latin typeface="Times New Roman"/>
                <a:cs typeface="Times New Roman"/>
              </a:rPr>
              <a:t> </a:t>
            </a:r>
            <a:r>
              <a:rPr lang="fr-FR" sz="1400" b="1" dirty="0" err="1">
                <a:latin typeface="Times New Roman"/>
                <a:cs typeface="Times New Roman"/>
              </a:rPr>
              <a:t>operations</a:t>
            </a:r>
            <a:r>
              <a:rPr lang="fr-FR" sz="1400" b="1" dirty="0">
                <a:latin typeface="Times New Roman"/>
                <a:cs typeface="Times New Roman"/>
              </a:rPr>
              <a:t>. </a:t>
            </a:r>
            <a:r>
              <a:rPr lang="fr-FR" sz="1400" b="1" dirty="0" err="1">
                <a:latin typeface="Times New Roman"/>
                <a:cs typeface="Times New Roman"/>
              </a:rPr>
              <a:t>We</a:t>
            </a:r>
            <a:r>
              <a:rPr lang="fr-FR" sz="1400" b="1" dirty="0">
                <a:latin typeface="Times New Roman"/>
                <a:cs typeface="Times New Roman"/>
              </a:rPr>
              <a:t> have </a:t>
            </a:r>
            <a:r>
              <a:rPr lang="fr-FR" sz="1400" b="1" dirty="0" err="1">
                <a:latin typeface="Times New Roman"/>
                <a:cs typeface="Times New Roman"/>
              </a:rPr>
              <a:t>done</a:t>
            </a:r>
            <a:r>
              <a:rPr lang="fr-FR" sz="1400" b="1" dirty="0">
                <a:latin typeface="Times New Roman"/>
                <a:cs typeface="Times New Roman"/>
              </a:rPr>
              <a:t> </a:t>
            </a:r>
            <a:r>
              <a:rPr lang="fr-FR" sz="1400" b="1" dirty="0" err="1">
                <a:latin typeface="Times New Roman"/>
                <a:cs typeface="Times New Roman"/>
              </a:rPr>
              <a:t>this</a:t>
            </a:r>
            <a:r>
              <a:rPr lang="fr-FR" sz="1400" b="1" dirty="0">
                <a:latin typeface="Times New Roman"/>
                <a:cs typeface="Times New Roman"/>
              </a:rPr>
              <a:t> </a:t>
            </a:r>
            <a:r>
              <a:rPr lang="fr-FR" sz="1400" b="1" dirty="0" err="1">
                <a:latin typeface="Times New Roman"/>
                <a:cs typeface="Times New Roman"/>
              </a:rPr>
              <a:t>because</a:t>
            </a:r>
            <a:r>
              <a:rPr lang="fr-FR" sz="1400" b="1" dirty="0">
                <a:latin typeface="Times New Roman"/>
                <a:cs typeface="Times New Roman"/>
              </a:rPr>
              <a:t> </a:t>
            </a:r>
            <a:r>
              <a:rPr lang="fr-FR" sz="1400" b="1" dirty="0" err="1">
                <a:latin typeface="Times New Roman"/>
                <a:cs typeface="Times New Roman"/>
              </a:rPr>
              <a:t>we</a:t>
            </a:r>
            <a:r>
              <a:rPr lang="fr-FR" sz="1400" b="1" dirty="0">
                <a:latin typeface="Times New Roman"/>
                <a:cs typeface="Times New Roman"/>
              </a:rPr>
              <a:t> know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what</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at</a:t>
            </a:r>
            <a:r>
              <a:rPr lang="fr-FR" sz="1400" b="1" dirty="0">
                <a:latin typeface="Times New Roman"/>
                <a:cs typeface="Times New Roman"/>
              </a:rPr>
              <a:t> </a:t>
            </a:r>
            <a:r>
              <a:rPr lang="fr-FR" sz="1400" b="1" dirty="0" err="1">
                <a:latin typeface="Times New Roman"/>
                <a:cs typeface="Times New Roman"/>
              </a:rPr>
              <a:t>stake</a:t>
            </a:r>
            <a:r>
              <a:rPr lang="fr-FR" sz="1400" b="1" dirty="0">
                <a:latin typeface="Times New Roman"/>
                <a:cs typeface="Times New Roman"/>
              </a:rPr>
              <a:t> </a:t>
            </a:r>
            <a:r>
              <a:rPr lang="fr-FR" sz="1400" b="1" dirty="0" err="1">
                <a:latin typeface="Times New Roman"/>
                <a:cs typeface="Times New Roman"/>
              </a:rPr>
              <a:t>here</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nothing</a:t>
            </a:r>
            <a:r>
              <a:rPr lang="fr-FR" sz="1400" b="1" dirty="0">
                <a:latin typeface="Times New Roman"/>
                <a:cs typeface="Times New Roman"/>
              </a:rPr>
              <a:t> </a:t>
            </a:r>
            <a:r>
              <a:rPr lang="fr-FR" sz="1400" b="1" dirty="0" err="1">
                <a:latin typeface="Times New Roman"/>
                <a:cs typeface="Times New Roman"/>
              </a:rPr>
              <a:t>less</a:t>
            </a:r>
            <a:r>
              <a:rPr lang="fr-FR" sz="1400" b="1" dirty="0">
                <a:latin typeface="Times New Roman"/>
                <a:cs typeface="Times New Roman"/>
              </a:rPr>
              <a:t> </a:t>
            </a:r>
            <a:r>
              <a:rPr lang="fr-FR" sz="1400" b="1" dirty="0" err="1">
                <a:latin typeface="Times New Roman"/>
                <a:cs typeface="Times New Roman"/>
              </a:rPr>
              <a:t>than</a:t>
            </a:r>
            <a:r>
              <a:rPr lang="fr-FR" sz="1400" b="1" dirty="0">
                <a:latin typeface="Times New Roman"/>
                <a:cs typeface="Times New Roman"/>
              </a:rPr>
              <a:t> </a:t>
            </a:r>
            <a:r>
              <a:rPr lang="fr-FR" sz="1400" b="1" dirty="0" err="1">
                <a:latin typeface="Times New Roman"/>
                <a:cs typeface="Times New Roman"/>
              </a:rPr>
              <a:t>our</a:t>
            </a:r>
            <a:r>
              <a:rPr lang="fr-FR" sz="1400" b="1" dirty="0">
                <a:latin typeface="Times New Roman"/>
                <a:cs typeface="Times New Roman"/>
              </a:rPr>
              <a:t> </a:t>
            </a:r>
            <a:r>
              <a:rPr lang="fr-FR" sz="1400" b="1" dirty="0" err="1">
                <a:latin typeface="Times New Roman"/>
                <a:cs typeface="Times New Roman"/>
              </a:rPr>
              <a:t>own</a:t>
            </a:r>
            <a:r>
              <a:rPr lang="fr-FR" sz="1400" b="1" dirty="0">
                <a:latin typeface="Times New Roman"/>
                <a:cs typeface="Times New Roman"/>
              </a:rPr>
              <a:t> national </a:t>
            </a:r>
            <a:r>
              <a:rPr lang="fr-FR" sz="1400" b="1" dirty="0" err="1">
                <a:latin typeface="Times New Roman"/>
                <a:cs typeface="Times New Roman"/>
              </a:rPr>
              <a:t>security</a:t>
            </a:r>
            <a:r>
              <a:rPr lang="fr-FR" sz="1400" b="1" dirty="0">
                <a:latin typeface="Times New Roman"/>
                <a:cs typeface="Times New Roman"/>
              </a:rPr>
              <a:t> and the </a:t>
            </a:r>
            <a:r>
              <a:rPr lang="fr-FR" sz="1400" b="1" dirty="0" err="1">
                <a:latin typeface="Times New Roman"/>
                <a:cs typeface="Times New Roman"/>
              </a:rPr>
              <a:t>peace</a:t>
            </a:r>
            <a:r>
              <a:rPr lang="fr-FR" sz="1400" b="1" dirty="0">
                <a:latin typeface="Times New Roman"/>
                <a:cs typeface="Times New Roman"/>
              </a:rPr>
              <a:t> of the world.</a:t>
            </a:r>
          </a:p>
          <a:p>
            <a:pPr algn="r"/>
            <a:endParaRPr lang="fr-FR" sz="1100" b="1" dirty="0">
              <a:latin typeface="Times New Roman"/>
              <a:cs typeface="Times New Roman"/>
            </a:endParaRPr>
          </a:p>
          <a:p>
            <a:pPr algn="r"/>
            <a:r>
              <a:rPr lang="fr-FR" sz="1100" b="1" dirty="0">
                <a:latin typeface="Times New Roman"/>
                <a:cs typeface="Times New Roman"/>
              </a:rPr>
              <a:t>Paul F. </a:t>
            </a:r>
            <a:r>
              <a:rPr lang="fr-FR" sz="1100" b="1" dirty="0" err="1">
                <a:latin typeface="Times New Roman"/>
                <a:cs typeface="Times New Roman"/>
              </a:rPr>
              <a:t>Boller</a:t>
            </a:r>
            <a:r>
              <a:rPr lang="fr-FR" sz="1100" b="1" dirty="0">
                <a:latin typeface="Times New Roman"/>
                <a:cs typeface="Times New Roman"/>
              </a:rPr>
              <a:t>, Jr. and Ronald Story, </a:t>
            </a:r>
            <a:r>
              <a:rPr lang="fr-FR" sz="1100" b="1" i="1" dirty="0">
                <a:latin typeface="Times New Roman"/>
                <a:cs typeface="Times New Roman"/>
              </a:rPr>
              <a:t>A More </a:t>
            </a:r>
            <a:r>
              <a:rPr lang="fr-FR" sz="1100" b="1" i="1" dirty="0" err="1">
                <a:latin typeface="Times New Roman"/>
                <a:cs typeface="Times New Roman"/>
              </a:rPr>
              <a:t>Perfect</a:t>
            </a:r>
            <a:r>
              <a:rPr lang="fr-FR" sz="1100" b="1" i="1" dirty="0">
                <a:latin typeface="Times New Roman"/>
                <a:cs typeface="Times New Roman"/>
              </a:rPr>
              <a:t> Union: Documents in U.S. </a:t>
            </a:r>
            <a:r>
              <a:rPr lang="fr-FR" sz="1100" b="1" i="1" dirty="0" err="1">
                <a:latin typeface="Times New Roman"/>
                <a:cs typeface="Times New Roman"/>
              </a:rPr>
              <a:t>History</a:t>
            </a:r>
            <a:r>
              <a:rPr lang="fr-FR" sz="1100" b="1" i="1" dirty="0">
                <a:latin typeface="Times New Roman"/>
                <a:cs typeface="Times New Roman"/>
              </a:rPr>
              <a:t>,</a:t>
            </a:r>
            <a:r>
              <a:rPr lang="fr-FR" sz="1100" b="1" dirty="0">
                <a:latin typeface="Times New Roman"/>
                <a:cs typeface="Times New Roman"/>
              </a:rPr>
              <a:t> Volume II. ©1984 by Houghton </a:t>
            </a:r>
            <a:r>
              <a:rPr lang="fr-FR" sz="1100" b="1" dirty="0" err="1">
                <a:latin typeface="Times New Roman"/>
                <a:cs typeface="Times New Roman"/>
              </a:rPr>
              <a:t>Mifflin</a:t>
            </a:r>
            <a:r>
              <a:rPr lang="fr-FR" sz="1100" b="1" dirty="0">
                <a:latin typeface="Times New Roman"/>
                <a:cs typeface="Times New Roman"/>
              </a:rPr>
              <a:t> </a:t>
            </a:r>
            <a:r>
              <a:rPr lang="fr-FR" sz="1100" b="1" dirty="0" err="1">
                <a:latin typeface="Times New Roman"/>
                <a:cs typeface="Times New Roman"/>
              </a:rPr>
              <a:t>Company</a:t>
            </a:r>
            <a:r>
              <a:rPr lang="fr-FR" sz="1100" b="1" dirty="0">
                <a:latin typeface="Times New Roman"/>
                <a:cs typeface="Times New Roman"/>
              </a:rPr>
              <a:t>. </a:t>
            </a:r>
          </a:p>
        </p:txBody>
      </p:sp>
    </p:spTree>
    <p:extLst>
      <p:ext uri="{BB962C8B-B14F-4D97-AF65-F5344CB8AC3E}">
        <p14:creationId xmlns:p14="http://schemas.microsoft.com/office/powerpoint/2010/main" val="156305707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2" name="Image 1"/>
          <p:cNvPicPr/>
          <p:nvPr/>
        </p:nvPicPr>
        <p:blipFill rotWithShape="1">
          <a:blip r:embed="rId3">
            <a:extLst>
              <a:ext uri="{28A0092B-C50C-407E-A947-70E740481C1C}">
                <a14:useLocalDpi xmlns:a14="http://schemas.microsoft.com/office/drawing/2010/main" val="0"/>
              </a:ext>
            </a:extLst>
          </a:blip>
          <a:srcRect l="3977" t="2158" r="2828" b="1202"/>
          <a:stretch/>
        </p:blipFill>
        <p:spPr bwMode="auto">
          <a:xfrm>
            <a:off x="141095" y="637374"/>
            <a:ext cx="2435192" cy="3100056"/>
          </a:xfrm>
          <a:prstGeom prst="rect">
            <a:avLst/>
          </a:prstGeom>
          <a:noFill/>
          <a:ln w="38100">
            <a:solidFill>
              <a:srgbClr val="800000"/>
            </a:solidFill>
          </a:ln>
        </p:spPr>
      </p:pic>
      <p:sp>
        <p:nvSpPr>
          <p:cNvPr id="3" name="Rectangle 2"/>
          <p:cNvSpPr/>
          <p:nvPr/>
        </p:nvSpPr>
        <p:spPr>
          <a:xfrm>
            <a:off x="0" y="23439"/>
            <a:ext cx="3814049" cy="523220"/>
          </a:xfrm>
          <a:prstGeom prst="rect">
            <a:avLst/>
          </a:prstGeom>
        </p:spPr>
        <p:txBody>
          <a:bodyPr wrap="square">
            <a:spAutoFit/>
          </a:bodyPr>
          <a:lstStyle/>
          <a:p>
            <a:r>
              <a:rPr lang="en-US" sz="1400" b="1" i="1" dirty="0" smtClean="0">
                <a:latin typeface="Times New Roman"/>
                <a:cs typeface="Times New Roman"/>
              </a:rPr>
              <a:t>British </a:t>
            </a:r>
            <a:r>
              <a:rPr lang="en-US" sz="1400" b="1" i="1" dirty="0">
                <a:latin typeface="Times New Roman"/>
                <a:cs typeface="Times New Roman"/>
              </a:rPr>
              <a:t>caricature on the first Berlin Crisis, by Illingworth – Daily Mail, 9 </a:t>
            </a:r>
            <a:r>
              <a:rPr lang="en-US" sz="1400" b="1" i="1" dirty="0" err="1">
                <a:latin typeface="Times New Roman"/>
                <a:cs typeface="Times New Roman"/>
              </a:rPr>
              <a:t>september</a:t>
            </a:r>
            <a:r>
              <a:rPr lang="en-US" sz="1400" b="1" i="1" dirty="0">
                <a:latin typeface="Times New Roman"/>
                <a:cs typeface="Times New Roman"/>
              </a:rPr>
              <a:t> 1948</a:t>
            </a:r>
            <a:endParaRPr lang="fr-FR" sz="1400" dirty="0">
              <a:latin typeface="Times New Roman"/>
              <a:cs typeface="Times New Roman"/>
            </a:endParaRP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094" y="4064001"/>
            <a:ext cx="2463305" cy="2653516"/>
          </a:xfrm>
          <a:prstGeom prst="rect">
            <a:avLst/>
          </a:prstGeom>
          <a:noFill/>
          <a:ln w="38100">
            <a:solidFill>
              <a:srgbClr val="800000"/>
            </a:solidFill>
            <a:miter lim="800000"/>
            <a:headEnd/>
            <a:tailEnd/>
          </a:ln>
          <a:extLst>
            <a:ext uri="{909E8E84-426E-40dd-AFC4-6F175D3DCCD1}">
              <a14:hiddenFill xmlns:a14="http://schemas.microsoft.com/office/drawing/2010/main">
                <a:solidFill>
                  <a:schemeClr val="accent1"/>
                </a:solidFill>
              </a14:hiddenFill>
            </a:ext>
          </a:extLst>
        </p:spPr>
      </p:pic>
      <p:pic>
        <p:nvPicPr>
          <p:cNvPr id="5" name="Image 4"/>
          <p:cNvPicPr/>
          <p:nvPr/>
        </p:nvPicPr>
        <p:blipFill>
          <a:blip r:embed="rId5">
            <a:extLst>
              <a:ext uri="{28A0092B-C50C-407E-A947-70E740481C1C}">
                <a14:useLocalDpi xmlns:a14="http://schemas.microsoft.com/office/drawing/2010/main" val="0"/>
              </a:ext>
            </a:extLst>
          </a:blip>
          <a:srcRect/>
          <a:stretch>
            <a:fillRect/>
          </a:stretch>
        </p:blipFill>
        <p:spPr bwMode="auto">
          <a:xfrm>
            <a:off x="2884714" y="1397001"/>
            <a:ext cx="6114143" cy="5320516"/>
          </a:xfrm>
          <a:prstGeom prst="rect">
            <a:avLst/>
          </a:prstGeom>
          <a:noFill/>
          <a:ln w="38100">
            <a:solidFill>
              <a:srgbClr val="800000"/>
            </a:solidFill>
          </a:ln>
        </p:spPr>
      </p:pic>
      <p:sp>
        <p:nvSpPr>
          <p:cNvPr id="6" name="Rectangle 5"/>
          <p:cNvSpPr/>
          <p:nvPr/>
        </p:nvSpPr>
        <p:spPr>
          <a:xfrm>
            <a:off x="3955143" y="934302"/>
            <a:ext cx="4782346" cy="276999"/>
          </a:xfrm>
          <a:prstGeom prst="rect">
            <a:avLst/>
          </a:prstGeom>
        </p:spPr>
        <p:txBody>
          <a:bodyPr wrap="square">
            <a:spAutoFit/>
          </a:bodyPr>
          <a:lstStyle/>
          <a:p>
            <a:r>
              <a:rPr lang="fr-FR" sz="1200" b="1" i="1" dirty="0" smtClean="0">
                <a:latin typeface="Times New Roman"/>
                <a:cs typeface="Times New Roman"/>
              </a:rPr>
              <a:t>Soviet </a:t>
            </a:r>
            <a:r>
              <a:rPr lang="fr-FR" sz="1200" b="1" i="1" dirty="0" err="1">
                <a:latin typeface="Times New Roman"/>
                <a:cs typeface="Times New Roman"/>
              </a:rPr>
              <a:t>take</a:t>
            </a:r>
            <a:r>
              <a:rPr lang="fr-FR" sz="1200" b="1" i="1" dirty="0">
                <a:latin typeface="Times New Roman"/>
                <a:cs typeface="Times New Roman"/>
              </a:rPr>
              <a:t> over in Europe, </a:t>
            </a:r>
            <a:r>
              <a:rPr lang="fr-FR" sz="1200" b="1" i="1" dirty="0" err="1">
                <a:latin typeface="Times New Roman"/>
                <a:cs typeface="Times New Roman"/>
              </a:rPr>
              <a:t>seen</a:t>
            </a:r>
            <a:r>
              <a:rPr lang="fr-FR" sz="1200" b="1" i="1" dirty="0">
                <a:latin typeface="Times New Roman"/>
                <a:cs typeface="Times New Roman"/>
              </a:rPr>
              <a:t> </a:t>
            </a:r>
            <a:r>
              <a:rPr lang="fr-FR" sz="1200" b="1" i="1" dirty="0" err="1">
                <a:latin typeface="Times New Roman"/>
                <a:cs typeface="Times New Roman"/>
              </a:rPr>
              <a:t>from</a:t>
            </a:r>
            <a:r>
              <a:rPr lang="fr-FR" sz="1200" b="1" i="1" dirty="0">
                <a:latin typeface="Times New Roman"/>
                <a:cs typeface="Times New Roman"/>
              </a:rPr>
              <a:t> the USA (</a:t>
            </a:r>
            <a:r>
              <a:rPr lang="fr-FR" sz="1200" b="1" i="1" dirty="0">
                <a:latin typeface="Times New Roman"/>
                <a:cs typeface="Times New Roman"/>
                <a:hlinkClick r:id="rId6"/>
              </a:rPr>
              <a:t>www.johndclare.net</a:t>
            </a:r>
            <a:r>
              <a:rPr lang="fr-FR" sz="1200" b="1" i="1" dirty="0">
                <a:latin typeface="Times New Roman"/>
                <a:cs typeface="Times New Roman"/>
              </a:rPr>
              <a:t>) </a:t>
            </a:r>
            <a:endParaRPr lang="fr-FR" sz="1200" dirty="0">
              <a:latin typeface="Times New Roman"/>
              <a:cs typeface="Times New Roman"/>
            </a:endParaRPr>
          </a:p>
        </p:txBody>
      </p:sp>
    </p:spTree>
    <p:extLst>
      <p:ext uri="{BB962C8B-B14F-4D97-AF65-F5344CB8AC3E}">
        <p14:creationId xmlns:p14="http://schemas.microsoft.com/office/powerpoint/2010/main" val="108526771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87055"/>
            <a:ext cx="4110821" cy="400110"/>
          </a:xfrm>
          <a:prstGeom prst="rect">
            <a:avLst/>
          </a:prstGeom>
          <a:noFill/>
        </p:spPr>
        <p:txBody>
          <a:bodyPr wrap="none" rtlCol="0">
            <a:spAutoFit/>
          </a:bodyPr>
          <a:lstStyle/>
          <a:p>
            <a:r>
              <a:rPr lang="fr-FR" sz="2000" b="1" i="1" dirty="0">
                <a:latin typeface="Times New Roman"/>
                <a:cs typeface="Times New Roman"/>
              </a:rPr>
              <a:t>A</a:t>
            </a:r>
            <a:r>
              <a:rPr lang="fr-FR" sz="2000" b="1" i="1" dirty="0" smtClean="0">
                <a:latin typeface="Times New Roman"/>
                <a:cs typeface="Times New Roman"/>
              </a:rPr>
              <a:t>. </a:t>
            </a:r>
            <a:r>
              <a:rPr lang="fr-FR" sz="2000" b="1" i="1" dirty="0">
                <a:latin typeface="Times New Roman"/>
                <a:cs typeface="Times New Roman"/>
              </a:rPr>
              <a:t>Kennedy </a:t>
            </a:r>
            <a:r>
              <a:rPr lang="fr-FR" sz="2000" b="1" i="1" dirty="0" err="1">
                <a:latin typeface="Times New Roman"/>
                <a:cs typeface="Times New Roman"/>
              </a:rPr>
              <a:t>policy</a:t>
            </a:r>
            <a:r>
              <a:rPr lang="fr-FR" sz="2000" b="1" i="1" dirty="0">
                <a:latin typeface="Times New Roman"/>
                <a:cs typeface="Times New Roman"/>
              </a:rPr>
              <a:t>: Cuba and Berlin</a:t>
            </a:r>
          </a:p>
        </p:txBody>
      </p:sp>
      <p:sp>
        <p:nvSpPr>
          <p:cNvPr id="3" name="Rectangle 2"/>
          <p:cNvSpPr/>
          <p:nvPr/>
        </p:nvSpPr>
        <p:spPr>
          <a:xfrm>
            <a:off x="76148" y="2835890"/>
            <a:ext cx="3888072" cy="461665"/>
          </a:xfrm>
          <a:prstGeom prst="rect">
            <a:avLst/>
          </a:prstGeom>
        </p:spPr>
        <p:txBody>
          <a:bodyPr wrap="square">
            <a:spAutoFit/>
          </a:bodyPr>
          <a:lstStyle/>
          <a:p>
            <a:r>
              <a:rPr lang="fr-FR" sz="1200" b="1" dirty="0">
                <a:latin typeface="Times New Roman"/>
                <a:cs typeface="Times New Roman"/>
              </a:rPr>
              <a:t>Document 2 : The Second Berlin </a:t>
            </a:r>
            <a:r>
              <a:rPr lang="fr-FR" sz="1200" b="1" dirty="0" err="1">
                <a:latin typeface="Times New Roman"/>
                <a:cs typeface="Times New Roman"/>
              </a:rPr>
              <a:t>Crisis</a:t>
            </a:r>
            <a:r>
              <a:rPr lang="fr-FR" sz="1200" b="1" dirty="0">
                <a:latin typeface="Times New Roman"/>
                <a:cs typeface="Times New Roman"/>
              </a:rPr>
              <a:t> </a:t>
            </a:r>
            <a:r>
              <a:rPr lang="fr-FR" sz="1200" b="1" dirty="0" err="1">
                <a:latin typeface="Times New Roman"/>
                <a:cs typeface="Times New Roman"/>
              </a:rPr>
              <a:t>seen</a:t>
            </a:r>
            <a:r>
              <a:rPr lang="fr-FR" sz="1200" b="1" dirty="0">
                <a:latin typeface="Times New Roman"/>
                <a:cs typeface="Times New Roman"/>
              </a:rPr>
              <a:t> by J. F. Kennedy </a:t>
            </a:r>
            <a:endParaRPr lang="fr-FR" sz="1200" dirty="0">
              <a:latin typeface="Times New Roman"/>
              <a:cs typeface="Times New Roman"/>
            </a:endParaRPr>
          </a:p>
        </p:txBody>
      </p:sp>
      <p:sp>
        <p:nvSpPr>
          <p:cNvPr id="4" name="Rectangle 3"/>
          <p:cNvSpPr/>
          <p:nvPr/>
        </p:nvSpPr>
        <p:spPr>
          <a:xfrm>
            <a:off x="78390" y="3459634"/>
            <a:ext cx="8998981" cy="3277821"/>
          </a:xfrm>
          <a:prstGeom prst="rect">
            <a:avLst/>
          </a:prstGeom>
          <a:ln w="38100">
            <a:solidFill>
              <a:srgbClr val="800000"/>
            </a:solidFill>
          </a:ln>
        </p:spPr>
        <p:txBody>
          <a:bodyPr wrap="square">
            <a:spAutoFit/>
          </a:bodyPr>
          <a:lstStyle/>
          <a:p>
            <a:pPr algn="just"/>
            <a:r>
              <a:rPr lang="fr-FR" sz="1400" b="1" dirty="0">
                <a:latin typeface="Times New Roman"/>
                <a:cs typeface="Times New Roman"/>
              </a:rPr>
              <a:t>The </a:t>
            </a:r>
            <a:r>
              <a:rPr lang="fr-FR" sz="1400" b="1" dirty="0" err="1">
                <a:latin typeface="Times New Roman"/>
                <a:cs typeface="Times New Roman"/>
              </a:rPr>
              <a:t>immediate</a:t>
            </a:r>
            <a:r>
              <a:rPr lang="fr-FR" sz="1400" b="1" dirty="0">
                <a:latin typeface="Times New Roman"/>
                <a:cs typeface="Times New Roman"/>
              </a:rPr>
              <a:t> </a:t>
            </a:r>
            <a:r>
              <a:rPr lang="fr-FR" sz="1400" b="1" dirty="0" err="1">
                <a:latin typeface="Times New Roman"/>
                <a:cs typeface="Times New Roman"/>
              </a:rPr>
              <a:t>threat</a:t>
            </a:r>
            <a:r>
              <a:rPr lang="fr-FR" sz="1400" b="1" dirty="0">
                <a:latin typeface="Times New Roman"/>
                <a:cs typeface="Times New Roman"/>
              </a:rPr>
              <a:t> to free men </a:t>
            </a:r>
            <a:r>
              <a:rPr lang="fr-FR" sz="1400" b="1" dirty="0" err="1">
                <a:latin typeface="Times New Roman"/>
                <a:cs typeface="Times New Roman"/>
              </a:rPr>
              <a:t>is</a:t>
            </a:r>
            <a:r>
              <a:rPr lang="fr-FR" sz="1400" b="1" dirty="0">
                <a:latin typeface="Times New Roman"/>
                <a:cs typeface="Times New Roman"/>
              </a:rPr>
              <a:t> in West Berlin. But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isolated</a:t>
            </a:r>
            <a:r>
              <a:rPr lang="fr-FR" sz="1400" b="1" dirty="0">
                <a:latin typeface="Times New Roman"/>
                <a:cs typeface="Times New Roman"/>
              </a:rPr>
              <a:t> </a:t>
            </a:r>
            <a:r>
              <a:rPr lang="fr-FR" sz="1400" b="1" dirty="0" err="1">
                <a:latin typeface="Times New Roman"/>
                <a:cs typeface="Times New Roman"/>
              </a:rPr>
              <a:t>outpost</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not an </a:t>
            </a:r>
            <a:r>
              <a:rPr lang="fr-FR" sz="1400" b="1" dirty="0" err="1">
                <a:latin typeface="Times New Roman"/>
                <a:cs typeface="Times New Roman"/>
              </a:rPr>
              <a:t>isolated</a:t>
            </a:r>
            <a:r>
              <a:rPr lang="fr-FR" sz="1400" b="1" dirty="0">
                <a:latin typeface="Times New Roman"/>
                <a:cs typeface="Times New Roman"/>
              </a:rPr>
              <a:t> </a:t>
            </a:r>
            <a:r>
              <a:rPr lang="fr-FR" sz="1400" b="1" dirty="0" err="1">
                <a:latin typeface="Times New Roman"/>
                <a:cs typeface="Times New Roman"/>
              </a:rPr>
              <a:t>problem</a:t>
            </a:r>
            <a:r>
              <a:rPr lang="fr-FR" sz="1400" b="1" dirty="0">
                <a:latin typeface="Times New Roman"/>
                <a:cs typeface="Times New Roman"/>
              </a:rPr>
              <a:t>. The </a:t>
            </a:r>
            <a:r>
              <a:rPr lang="fr-FR" sz="1400" b="1" dirty="0" err="1">
                <a:latin typeface="Times New Roman"/>
                <a:cs typeface="Times New Roman"/>
              </a:rPr>
              <a:t>threat</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worldwide</a:t>
            </a:r>
            <a:r>
              <a:rPr lang="fr-FR" sz="1400" b="1" dirty="0">
                <a:latin typeface="Times New Roman"/>
                <a:cs typeface="Times New Roman"/>
              </a:rPr>
              <a:t>. Our effort must </a:t>
            </a:r>
            <a:r>
              <a:rPr lang="fr-FR" sz="1400" b="1" dirty="0" err="1">
                <a:latin typeface="Times New Roman"/>
                <a:cs typeface="Times New Roman"/>
              </a:rPr>
              <a:t>be</a:t>
            </a:r>
            <a:r>
              <a:rPr lang="fr-FR" sz="1400" b="1" dirty="0">
                <a:latin typeface="Times New Roman"/>
                <a:cs typeface="Times New Roman"/>
              </a:rPr>
              <a:t> </a:t>
            </a:r>
            <a:r>
              <a:rPr lang="fr-FR" sz="1400" b="1" dirty="0" err="1">
                <a:latin typeface="Times New Roman"/>
                <a:cs typeface="Times New Roman"/>
              </a:rPr>
              <a:t>equally</a:t>
            </a:r>
            <a:r>
              <a:rPr lang="fr-FR" sz="1400" b="1" dirty="0">
                <a:latin typeface="Times New Roman"/>
                <a:cs typeface="Times New Roman"/>
              </a:rPr>
              <a:t> </a:t>
            </a:r>
            <a:r>
              <a:rPr lang="fr-FR" sz="1400" b="1" dirty="0" err="1">
                <a:latin typeface="Times New Roman"/>
                <a:cs typeface="Times New Roman"/>
              </a:rPr>
              <a:t>wide</a:t>
            </a:r>
            <a:r>
              <a:rPr lang="fr-FR" sz="1400" b="1" dirty="0">
                <a:latin typeface="Times New Roman"/>
                <a:cs typeface="Times New Roman"/>
              </a:rPr>
              <a:t> and </a:t>
            </a:r>
            <a:r>
              <a:rPr lang="fr-FR" sz="1400" b="1" dirty="0" err="1">
                <a:latin typeface="Times New Roman"/>
                <a:cs typeface="Times New Roman"/>
              </a:rPr>
              <a:t>strong</a:t>
            </a:r>
            <a:r>
              <a:rPr lang="fr-FR" sz="1400" b="1" dirty="0">
                <a:latin typeface="Times New Roman"/>
                <a:cs typeface="Times New Roman"/>
              </a:rPr>
              <a:t>, and not </a:t>
            </a:r>
            <a:r>
              <a:rPr lang="fr-FR" sz="1400" b="1" dirty="0" err="1">
                <a:latin typeface="Times New Roman"/>
                <a:cs typeface="Times New Roman"/>
              </a:rPr>
              <a:t>be</a:t>
            </a:r>
            <a:r>
              <a:rPr lang="fr-FR" sz="1400" b="1" dirty="0">
                <a:latin typeface="Times New Roman"/>
                <a:cs typeface="Times New Roman"/>
              </a:rPr>
              <a:t> </a:t>
            </a:r>
            <a:r>
              <a:rPr lang="fr-FR" sz="1400" b="1" dirty="0" err="1">
                <a:latin typeface="Times New Roman"/>
                <a:cs typeface="Times New Roman"/>
              </a:rPr>
              <a:t>obsessed</a:t>
            </a:r>
            <a:r>
              <a:rPr lang="fr-FR" sz="1400" b="1" dirty="0">
                <a:latin typeface="Times New Roman"/>
                <a:cs typeface="Times New Roman"/>
              </a:rPr>
              <a:t> by </a:t>
            </a:r>
            <a:r>
              <a:rPr lang="fr-FR" sz="1400" b="1" dirty="0" err="1">
                <a:latin typeface="Times New Roman"/>
                <a:cs typeface="Times New Roman"/>
              </a:rPr>
              <a:t>any</a:t>
            </a:r>
            <a:r>
              <a:rPr lang="fr-FR" sz="1400" b="1" dirty="0">
                <a:latin typeface="Times New Roman"/>
                <a:cs typeface="Times New Roman"/>
              </a:rPr>
              <a:t> single </a:t>
            </a:r>
            <a:r>
              <a:rPr lang="fr-FR" sz="1400" b="1" dirty="0" err="1">
                <a:latin typeface="Times New Roman"/>
                <a:cs typeface="Times New Roman"/>
              </a:rPr>
              <a:t>manufactured</a:t>
            </a:r>
            <a:r>
              <a:rPr lang="fr-FR" sz="1400" b="1" dirty="0">
                <a:latin typeface="Times New Roman"/>
                <a:cs typeface="Times New Roman"/>
              </a:rPr>
              <a:t> </a:t>
            </a:r>
            <a:r>
              <a:rPr lang="fr-FR" sz="1400" b="1" dirty="0" err="1">
                <a:latin typeface="Times New Roman"/>
                <a:cs typeface="Times New Roman"/>
              </a:rPr>
              <a:t>crisis</a:t>
            </a:r>
            <a:r>
              <a:rPr lang="fr-FR" sz="1400" b="1" dirty="0">
                <a:latin typeface="Times New Roman"/>
                <a:cs typeface="Times New Roman"/>
              </a:rPr>
              <a:t> (…). If </a:t>
            </a:r>
            <a:r>
              <a:rPr lang="fr-FR" sz="1400" b="1" dirty="0" err="1">
                <a:latin typeface="Times New Roman"/>
                <a:cs typeface="Times New Roman"/>
              </a:rPr>
              <a:t>anyone</a:t>
            </a:r>
            <a:r>
              <a:rPr lang="fr-FR" sz="1400" b="1" dirty="0">
                <a:latin typeface="Times New Roman"/>
                <a:cs typeface="Times New Roman"/>
              </a:rPr>
              <a:t> </a:t>
            </a:r>
            <a:r>
              <a:rPr lang="fr-FR" sz="1400" b="1" dirty="0" err="1">
                <a:latin typeface="Times New Roman"/>
                <a:cs typeface="Times New Roman"/>
              </a:rPr>
              <a:t>doubts</a:t>
            </a:r>
            <a:r>
              <a:rPr lang="fr-FR" sz="1400" b="1" dirty="0">
                <a:latin typeface="Times New Roman"/>
                <a:cs typeface="Times New Roman"/>
              </a:rPr>
              <a:t> the </a:t>
            </a:r>
            <a:r>
              <a:rPr lang="fr-FR" sz="1400" b="1" dirty="0" err="1">
                <a:latin typeface="Times New Roman"/>
                <a:cs typeface="Times New Roman"/>
              </a:rPr>
              <a:t>extent</a:t>
            </a:r>
            <a:r>
              <a:rPr lang="fr-FR" sz="1400" b="1" dirty="0">
                <a:latin typeface="Times New Roman"/>
                <a:cs typeface="Times New Roman"/>
              </a:rPr>
              <a:t> to </a:t>
            </a:r>
            <a:r>
              <a:rPr lang="fr-FR" sz="1400" b="1" dirty="0" err="1">
                <a:latin typeface="Times New Roman"/>
                <a:cs typeface="Times New Roman"/>
              </a:rPr>
              <a:t>which</a:t>
            </a:r>
            <a:r>
              <a:rPr lang="fr-FR" sz="1400" b="1" dirty="0">
                <a:latin typeface="Times New Roman"/>
                <a:cs typeface="Times New Roman"/>
              </a:rPr>
              <a:t> </a:t>
            </a:r>
            <a:r>
              <a:rPr lang="fr-FR" sz="1400" b="1" dirty="0" err="1">
                <a:latin typeface="Times New Roman"/>
                <a:cs typeface="Times New Roman"/>
              </a:rPr>
              <a:t>our</a:t>
            </a:r>
            <a:r>
              <a:rPr lang="fr-FR" sz="1400" b="1" dirty="0">
                <a:latin typeface="Times New Roman"/>
                <a:cs typeface="Times New Roman"/>
              </a:rPr>
              <a:t> </a:t>
            </a:r>
            <a:r>
              <a:rPr lang="fr-FR" sz="1400" b="1" dirty="0" err="1">
                <a:latin typeface="Times New Roman"/>
                <a:cs typeface="Times New Roman"/>
              </a:rPr>
              <a:t>presence</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desired</a:t>
            </a:r>
            <a:r>
              <a:rPr lang="fr-FR" sz="1400" b="1" dirty="0">
                <a:latin typeface="Times New Roman"/>
                <a:cs typeface="Times New Roman"/>
              </a:rPr>
              <a:t> by the people of West Berlin, </a:t>
            </a:r>
            <a:r>
              <a:rPr lang="fr-FR" sz="1400" b="1" dirty="0" err="1">
                <a:latin typeface="Times New Roman"/>
                <a:cs typeface="Times New Roman"/>
              </a:rPr>
              <a:t>compared</a:t>
            </a:r>
            <a:r>
              <a:rPr lang="fr-FR" sz="1400" b="1" dirty="0">
                <a:latin typeface="Times New Roman"/>
                <a:cs typeface="Times New Roman"/>
              </a:rPr>
              <a:t> to East </a:t>
            </a:r>
            <a:r>
              <a:rPr lang="fr-FR" sz="1400" b="1" dirty="0" err="1">
                <a:latin typeface="Times New Roman"/>
                <a:cs typeface="Times New Roman"/>
              </a:rPr>
              <a:t>German</a:t>
            </a:r>
            <a:r>
              <a:rPr lang="fr-FR" sz="1400" b="1" dirty="0">
                <a:latin typeface="Times New Roman"/>
                <a:cs typeface="Times New Roman"/>
              </a:rPr>
              <a:t> feelings about </a:t>
            </a:r>
            <a:r>
              <a:rPr lang="fr-FR" sz="1400" b="1" dirty="0" err="1">
                <a:latin typeface="Times New Roman"/>
                <a:cs typeface="Times New Roman"/>
              </a:rPr>
              <a:t>their</a:t>
            </a:r>
            <a:r>
              <a:rPr lang="fr-FR" sz="1400" b="1" dirty="0">
                <a:latin typeface="Times New Roman"/>
                <a:cs typeface="Times New Roman"/>
              </a:rPr>
              <a:t> </a:t>
            </a:r>
            <a:r>
              <a:rPr lang="fr-FR" sz="1400" b="1" dirty="0" err="1">
                <a:latin typeface="Times New Roman"/>
                <a:cs typeface="Times New Roman"/>
              </a:rPr>
              <a:t>regime</a:t>
            </a:r>
            <a:r>
              <a:rPr lang="fr-FR" sz="1400" b="1" dirty="0">
                <a:latin typeface="Times New Roman"/>
                <a:cs typeface="Times New Roman"/>
              </a:rPr>
              <a:t>, </a:t>
            </a:r>
            <a:r>
              <a:rPr lang="fr-FR" sz="1400" b="1" dirty="0" err="1">
                <a:latin typeface="Times New Roman"/>
                <a:cs typeface="Times New Roman"/>
              </a:rPr>
              <a:t>we</a:t>
            </a:r>
            <a:r>
              <a:rPr lang="fr-FR" sz="1400" b="1" dirty="0">
                <a:latin typeface="Times New Roman"/>
                <a:cs typeface="Times New Roman"/>
              </a:rPr>
              <a:t> are </a:t>
            </a:r>
            <a:r>
              <a:rPr lang="fr-FR" sz="1400" b="1" dirty="0" err="1">
                <a:latin typeface="Times New Roman"/>
                <a:cs typeface="Times New Roman"/>
              </a:rPr>
              <a:t>ready</a:t>
            </a:r>
            <a:r>
              <a:rPr lang="fr-FR" sz="1400" b="1" dirty="0">
                <a:latin typeface="Times New Roman"/>
                <a:cs typeface="Times New Roman"/>
              </a:rPr>
              <a:t> to have </a:t>
            </a:r>
            <a:r>
              <a:rPr lang="fr-FR" sz="1400" b="1" dirty="0" err="1">
                <a:latin typeface="Times New Roman"/>
                <a:cs typeface="Times New Roman"/>
              </a:rPr>
              <a:t>that</a:t>
            </a:r>
            <a:r>
              <a:rPr lang="fr-FR" sz="1400" b="1" dirty="0">
                <a:latin typeface="Times New Roman"/>
                <a:cs typeface="Times New Roman"/>
              </a:rPr>
              <a:t> question </a:t>
            </a:r>
            <a:r>
              <a:rPr lang="fr-FR" sz="1400" b="1" dirty="0" err="1">
                <a:latin typeface="Times New Roman"/>
                <a:cs typeface="Times New Roman"/>
              </a:rPr>
              <a:t>submitted</a:t>
            </a:r>
            <a:r>
              <a:rPr lang="fr-FR" sz="1400" b="1" dirty="0">
                <a:latin typeface="Times New Roman"/>
                <a:cs typeface="Times New Roman"/>
              </a:rPr>
              <a:t> to a free vote in Berlin and, if possible, </a:t>
            </a:r>
            <a:r>
              <a:rPr lang="fr-FR" sz="1400" b="1" dirty="0" err="1">
                <a:latin typeface="Times New Roman"/>
                <a:cs typeface="Times New Roman"/>
              </a:rPr>
              <a:t>among</a:t>
            </a:r>
            <a:r>
              <a:rPr lang="fr-FR" sz="1400" b="1" dirty="0">
                <a:latin typeface="Times New Roman"/>
                <a:cs typeface="Times New Roman"/>
              </a:rPr>
              <a:t> all the </a:t>
            </a:r>
            <a:r>
              <a:rPr lang="fr-FR" sz="1400" b="1" dirty="0" err="1">
                <a:latin typeface="Times New Roman"/>
                <a:cs typeface="Times New Roman"/>
              </a:rPr>
              <a:t>German</a:t>
            </a:r>
            <a:r>
              <a:rPr lang="fr-FR" sz="1400" b="1" dirty="0">
                <a:latin typeface="Times New Roman"/>
                <a:cs typeface="Times New Roman"/>
              </a:rPr>
              <a:t> people. And let us </a:t>
            </a:r>
            <a:r>
              <a:rPr lang="fr-FR" sz="1400" b="1" dirty="0" err="1">
                <a:latin typeface="Times New Roman"/>
                <a:cs typeface="Times New Roman"/>
              </a:rPr>
              <a:t>hear</a:t>
            </a:r>
            <a:r>
              <a:rPr lang="fr-FR" sz="1400" b="1" dirty="0">
                <a:latin typeface="Times New Roman"/>
                <a:cs typeface="Times New Roman"/>
              </a:rPr>
              <a:t> </a:t>
            </a:r>
            <a:r>
              <a:rPr lang="fr-FR" sz="1400" b="1" dirty="0" err="1">
                <a:latin typeface="Times New Roman"/>
                <a:cs typeface="Times New Roman"/>
              </a:rPr>
              <a:t>at</a:t>
            </a:r>
            <a:r>
              <a:rPr lang="fr-FR" sz="1400" b="1" dirty="0">
                <a:latin typeface="Times New Roman"/>
                <a:cs typeface="Times New Roman"/>
              </a:rPr>
              <a:t> </a:t>
            </a:r>
            <a:r>
              <a:rPr lang="fr-FR" sz="1400" b="1" dirty="0" err="1">
                <a:latin typeface="Times New Roman"/>
                <a:cs typeface="Times New Roman"/>
              </a:rPr>
              <a:t>that</a:t>
            </a:r>
            <a:r>
              <a:rPr lang="fr-FR" sz="1400" b="1" dirty="0">
                <a:latin typeface="Times New Roman"/>
                <a:cs typeface="Times New Roman"/>
              </a:rPr>
              <a:t> time </a:t>
            </a:r>
            <a:r>
              <a:rPr lang="fr-FR" sz="1400" b="1" dirty="0" err="1">
                <a:latin typeface="Times New Roman"/>
                <a:cs typeface="Times New Roman"/>
              </a:rPr>
              <a:t>from</a:t>
            </a:r>
            <a:r>
              <a:rPr lang="fr-FR" sz="1400" b="1" dirty="0">
                <a:latin typeface="Times New Roman"/>
                <a:cs typeface="Times New Roman"/>
              </a:rPr>
              <a:t> the </a:t>
            </a:r>
            <a:r>
              <a:rPr lang="fr-FR" sz="1400" b="1" dirty="0" err="1">
                <a:latin typeface="Times New Roman"/>
                <a:cs typeface="Times New Roman"/>
              </a:rPr>
              <a:t>two</a:t>
            </a:r>
            <a:r>
              <a:rPr lang="fr-FR" sz="1400" b="1" dirty="0">
                <a:latin typeface="Times New Roman"/>
                <a:cs typeface="Times New Roman"/>
              </a:rPr>
              <a:t> and one-</a:t>
            </a:r>
            <a:r>
              <a:rPr lang="fr-FR" sz="1400" b="1" dirty="0" err="1">
                <a:latin typeface="Times New Roman"/>
                <a:cs typeface="Times New Roman"/>
              </a:rPr>
              <a:t>half</a:t>
            </a:r>
            <a:r>
              <a:rPr lang="fr-FR" sz="1400" b="1" dirty="0">
                <a:latin typeface="Times New Roman"/>
                <a:cs typeface="Times New Roman"/>
              </a:rPr>
              <a:t> million </a:t>
            </a:r>
            <a:r>
              <a:rPr lang="fr-FR" sz="1400" b="1" dirty="0" err="1">
                <a:latin typeface="Times New Roman"/>
                <a:cs typeface="Times New Roman"/>
              </a:rPr>
              <a:t>refugees</a:t>
            </a:r>
            <a:r>
              <a:rPr lang="fr-FR" sz="1400" b="1" dirty="0">
                <a:latin typeface="Times New Roman"/>
                <a:cs typeface="Times New Roman"/>
              </a:rPr>
              <a:t> </a:t>
            </a:r>
            <a:r>
              <a:rPr lang="fr-FR" sz="1400" b="1" dirty="0" err="1">
                <a:latin typeface="Times New Roman"/>
                <a:cs typeface="Times New Roman"/>
              </a:rPr>
              <a:t>who</a:t>
            </a:r>
            <a:r>
              <a:rPr lang="fr-FR" sz="1400" b="1" dirty="0">
                <a:latin typeface="Times New Roman"/>
                <a:cs typeface="Times New Roman"/>
              </a:rPr>
              <a:t> have </a:t>
            </a:r>
            <a:r>
              <a:rPr lang="fr-FR" sz="1400" b="1" dirty="0" err="1">
                <a:latin typeface="Times New Roman"/>
                <a:cs typeface="Times New Roman"/>
              </a:rPr>
              <a:t>fled</a:t>
            </a:r>
            <a:r>
              <a:rPr lang="fr-FR" sz="1400" b="1" dirty="0">
                <a:latin typeface="Times New Roman"/>
                <a:cs typeface="Times New Roman"/>
              </a:rPr>
              <a:t> the </a:t>
            </a:r>
            <a:r>
              <a:rPr lang="fr-FR" sz="1400" b="1" dirty="0" err="1">
                <a:latin typeface="Times New Roman"/>
                <a:cs typeface="Times New Roman"/>
              </a:rPr>
              <a:t>Communist</a:t>
            </a:r>
            <a:r>
              <a:rPr lang="fr-FR" sz="1400" b="1" dirty="0">
                <a:latin typeface="Times New Roman"/>
                <a:cs typeface="Times New Roman"/>
              </a:rPr>
              <a:t> </a:t>
            </a:r>
            <a:r>
              <a:rPr lang="fr-FR" sz="1400" b="1" dirty="0" err="1">
                <a:latin typeface="Times New Roman"/>
                <a:cs typeface="Times New Roman"/>
              </a:rPr>
              <a:t>regime</a:t>
            </a:r>
            <a:r>
              <a:rPr lang="fr-FR" sz="1400" b="1" dirty="0">
                <a:latin typeface="Times New Roman"/>
                <a:cs typeface="Times New Roman"/>
              </a:rPr>
              <a:t> in East Germany--</a:t>
            </a:r>
            <a:r>
              <a:rPr lang="fr-FR" sz="1400" b="1" dirty="0" err="1">
                <a:latin typeface="Times New Roman"/>
                <a:cs typeface="Times New Roman"/>
              </a:rPr>
              <a:t>voting</a:t>
            </a:r>
            <a:r>
              <a:rPr lang="fr-FR" sz="1400" b="1" dirty="0">
                <a:latin typeface="Times New Roman"/>
                <a:cs typeface="Times New Roman"/>
              </a:rPr>
              <a:t> for Western-type </a:t>
            </a:r>
            <a:r>
              <a:rPr lang="fr-FR" sz="1400" b="1" dirty="0" err="1">
                <a:latin typeface="Times New Roman"/>
                <a:cs typeface="Times New Roman"/>
              </a:rPr>
              <a:t>freedom</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a:t>
            </a:r>
            <a:r>
              <a:rPr lang="fr-FR" sz="1400" b="1" dirty="0" err="1">
                <a:latin typeface="Times New Roman"/>
                <a:cs typeface="Times New Roman"/>
              </a:rPr>
              <a:t>their</a:t>
            </a:r>
            <a:r>
              <a:rPr lang="fr-FR" sz="1400" b="1" dirty="0">
                <a:latin typeface="Times New Roman"/>
                <a:cs typeface="Times New Roman"/>
              </a:rPr>
              <a:t> </a:t>
            </a:r>
            <a:r>
              <a:rPr lang="fr-FR" sz="1400" b="1" dirty="0" err="1">
                <a:latin typeface="Times New Roman"/>
                <a:cs typeface="Times New Roman"/>
              </a:rPr>
              <a:t>feet</a:t>
            </a:r>
            <a:r>
              <a:rPr lang="fr-FR" sz="1400" b="1" dirty="0">
                <a:latin typeface="Times New Roman"/>
                <a:cs typeface="Times New Roman"/>
              </a:rPr>
              <a:t>. (…)</a:t>
            </a:r>
          </a:p>
          <a:p>
            <a:pPr algn="just"/>
            <a:r>
              <a:rPr lang="fr-FR" sz="1400" b="1" dirty="0">
                <a:latin typeface="Times New Roman"/>
                <a:cs typeface="Times New Roman"/>
              </a:rPr>
              <a:t>The </a:t>
            </a:r>
            <a:r>
              <a:rPr lang="fr-FR" sz="1400" b="1" dirty="0" err="1">
                <a:latin typeface="Times New Roman"/>
                <a:cs typeface="Times New Roman"/>
              </a:rPr>
              <a:t>choice</a:t>
            </a:r>
            <a:r>
              <a:rPr lang="fr-FR" sz="1400" b="1" dirty="0">
                <a:latin typeface="Times New Roman"/>
                <a:cs typeface="Times New Roman"/>
              </a:rPr>
              <a:t> of </a:t>
            </a:r>
            <a:r>
              <a:rPr lang="fr-FR" sz="1400" b="1" dirty="0" err="1">
                <a:latin typeface="Times New Roman"/>
                <a:cs typeface="Times New Roman"/>
              </a:rPr>
              <a:t>peace</a:t>
            </a:r>
            <a:r>
              <a:rPr lang="fr-FR" sz="1400" b="1" dirty="0">
                <a:latin typeface="Times New Roman"/>
                <a:cs typeface="Times New Roman"/>
              </a:rPr>
              <a:t> or </a:t>
            </a:r>
            <a:r>
              <a:rPr lang="fr-FR" sz="1400" b="1" dirty="0" err="1">
                <a:latin typeface="Times New Roman"/>
                <a:cs typeface="Times New Roman"/>
              </a:rPr>
              <a:t>war</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largely</a:t>
            </a:r>
            <a:r>
              <a:rPr lang="fr-FR" sz="1400" b="1" dirty="0">
                <a:latin typeface="Times New Roman"/>
                <a:cs typeface="Times New Roman"/>
              </a:rPr>
              <a:t> </a:t>
            </a:r>
            <a:r>
              <a:rPr lang="fr-FR" sz="1400" b="1" dirty="0" err="1">
                <a:latin typeface="Times New Roman"/>
                <a:cs typeface="Times New Roman"/>
              </a:rPr>
              <a:t>theirs</a:t>
            </a:r>
            <a:r>
              <a:rPr lang="fr-FR" sz="1400" b="1" dirty="0">
                <a:latin typeface="Times New Roman"/>
                <a:cs typeface="Times New Roman"/>
              </a:rPr>
              <a:t>, not ours. It </a:t>
            </a:r>
            <a:r>
              <a:rPr lang="fr-FR" sz="1400" b="1" dirty="0" err="1">
                <a:latin typeface="Times New Roman"/>
                <a:cs typeface="Times New Roman"/>
              </a:rPr>
              <a:t>is</a:t>
            </a:r>
            <a:r>
              <a:rPr lang="fr-FR" sz="1400" b="1" dirty="0">
                <a:latin typeface="Times New Roman"/>
                <a:cs typeface="Times New Roman"/>
              </a:rPr>
              <a:t> the Soviets </a:t>
            </a:r>
            <a:r>
              <a:rPr lang="fr-FR" sz="1400" b="1" dirty="0" err="1">
                <a:latin typeface="Times New Roman"/>
                <a:cs typeface="Times New Roman"/>
              </a:rPr>
              <a:t>who</a:t>
            </a:r>
            <a:r>
              <a:rPr lang="fr-FR" sz="1400" b="1" dirty="0">
                <a:latin typeface="Times New Roman"/>
                <a:cs typeface="Times New Roman"/>
              </a:rPr>
              <a:t> have </a:t>
            </a:r>
            <a:r>
              <a:rPr lang="fr-FR" sz="1400" b="1" dirty="0" err="1">
                <a:latin typeface="Times New Roman"/>
                <a:cs typeface="Times New Roman"/>
              </a:rPr>
              <a:t>stirred</a:t>
            </a:r>
            <a:r>
              <a:rPr lang="fr-FR" sz="1400" b="1" dirty="0">
                <a:latin typeface="Times New Roman"/>
                <a:cs typeface="Times New Roman"/>
              </a:rPr>
              <a:t> up </a:t>
            </a:r>
            <a:r>
              <a:rPr lang="fr-FR" sz="1400" b="1" dirty="0" err="1">
                <a:latin typeface="Times New Roman"/>
                <a:cs typeface="Times New Roman"/>
              </a:rPr>
              <a:t>this</a:t>
            </a:r>
            <a:r>
              <a:rPr lang="fr-FR" sz="1400" b="1" dirty="0">
                <a:latin typeface="Times New Roman"/>
                <a:cs typeface="Times New Roman"/>
              </a:rPr>
              <a:t> </a:t>
            </a:r>
            <a:r>
              <a:rPr lang="fr-FR" sz="1400" b="1" dirty="0" err="1">
                <a:latin typeface="Times New Roman"/>
                <a:cs typeface="Times New Roman"/>
              </a:rPr>
              <a:t>crisis</a:t>
            </a:r>
            <a:r>
              <a:rPr lang="fr-FR" sz="1400" b="1" dirty="0">
                <a:latin typeface="Times New Roman"/>
                <a:cs typeface="Times New Roman"/>
              </a:rPr>
              <a:t>. It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they</a:t>
            </a:r>
            <a:r>
              <a:rPr lang="fr-FR" sz="1400" b="1" dirty="0">
                <a:latin typeface="Times New Roman"/>
                <a:cs typeface="Times New Roman"/>
              </a:rPr>
              <a:t> </a:t>
            </a:r>
            <a:r>
              <a:rPr lang="fr-FR" sz="1400" b="1" dirty="0" err="1">
                <a:latin typeface="Times New Roman"/>
                <a:cs typeface="Times New Roman"/>
              </a:rPr>
              <a:t>who</a:t>
            </a:r>
            <a:r>
              <a:rPr lang="fr-FR" sz="1400" b="1" dirty="0">
                <a:latin typeface="Times New Roman"/>
                <a:cs typeface="Times New Roman"/>
              </a:rPr>
              <a:t> are </a:t>
            </a:r>
            <a:r>
              <a:rPr lang="fr-FR" sz="1400" b="1" dirty="0" err="1">
                <a:latin typeface="Times New Roman"/>
                <a:cs typeface="Times New Roman"/>
              </a:rPr>
              <a:t>trying</a:t>
            </a:r>
            <a:r>
              <a:rPr lang="fr-FR" sz="1400" b="1" dirty="0">
                <a:latin typeface="Times New Roman"/>
                <a:cs typeface="Times New Roman"/>
              </a:rPr>
              <a:t> to force a change. It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they</a:t>
            </a:r>
            <a:r>
              <a:rPr lang="fr-FR" sz="1400" b="1" dirty="0">
                <a:latin typeface="Times New Roman"/>
                <a:cs typeface="Times New Roman"/>
              </a:rPr>
              <a:t> </a:t>
            </a:r>
            <a:r>
              <a:rPr lang="fr-FR" sz="1400" b="1" dirty="0" err="1">
                <a:latin typeface="Times New Roman"/>
                <a:cs typeface="Times New Roman"/>
              </a:rPr>
              <a:t>who</a:t>
            </a:r>
            <a:r>
              <a:rPr lang="fr-FR" sz="1400" b="1" dirty="0">
                <a:latin typeface="Times New Roman"/>
                <a:cs typeface="Times New Roman"/>
              </a:rPr>
              <a:t> have </a:t>
            </a:r>
            <a:r>
              <a:rPr lang="fr-FR" sz="1400" b="1" dirty="0" err="1">
                <a:latin typeface="Times New Roman"/>
                <a:cs typeface="Times New Roman"/>
              </a:rPr>
              <a:t>opposed</a:t>
            </a:r>
            <a:r>
              <a:rPr lang="fr-FR" sz="1400" b="1" dirty="0">
                <a:latin typeface="Times New Roman"/>
                <a:cs typeface="Times New Roman"/>
              </a:rPr>
              <a:t> free </a:t>
            </a:r>
            <a:r>
              <a:rPr lang="fr-FR" sz="1400" b="1" dirty="0" err="1">
                <a:latin typeface="Times New Roman"/>
                <a:cs typeface="Times New Roman"/>
              </a:rPr>
              <a:t>elections</a:t>
            </a:r>
            <a:r>
              <a:rPr lang="fr-FR" sz="1400" b="1" dirty="0">
                <a:latin typeface="Times New Roman"/>
                <a:cs typeface="Times New Roman"/>
              </a:rPr>
              <a:t>. It </a:t>
            </a:r>
            <a:r>
              <a:rPr lang="fr-FR" sz="1400" b="1" dirty="0" err="1">
                <a:latin typeface="Times New Roman"/>
                <a:cs typeface="Times New Roman"/>
              </a:rPr>
              <a:t>is</a:t>
            </a:r>
            <a:r>
              <a:rPr lang="fr-FR" sz="1400" b="1" dirty="0">
                <a:latin typeface="Times New Roman"/>
                <a:cs typeface="Times New Roman"/>
              </a:rPr>
              <a:t> </a:t>
            </a:r>
            <a:r>
              <a:rPr lang="fr-FR" sz="1400" b="1" dirty="0" err="1">
                <a:latin typeface="Times New Roman"/>
                <a:cs typeface="Times New Roman"/>
              </a:rPr>
              <a:t>they</a:t>
            </a:r>
            <a:r>
              <a:rPr lang="fr-FR" sz="1400" b="1" dirty="0">
                <a:latin typeface="Times New Roman"/>
                <a:cs typeface="Times New Roman"/>
              </a:rPr>
              <a:t> </a:t>
            </a:r>
            <a:r>
              <a:rPr lang="fr-FR" sz="1400" b="1" dirty="0" err="1">
                <a:latin typeface="Times New Roman"/>
                <a:cs typeface="Times New Roman"/>
              </a:rPr>
              <a:t>who</a:t>
            </a:r>
            <a:r>
              <a:rPr lang="fr-FR" sz="1400" b="1" dirty="0">
                <a:latin typeface="Times New Roman"/>
                <a:cs typeface="Times New Roman"/>
              </a:rPr>
              <a:t> have </a:t>
            </a:r>
            <a:r>
              <a:rPr lang="fr-FR" sz="1400" b="1" dirty="0" err="1">
                <a:latin typeface="Times New Roman"/>
                <a:cs typeface="Times New Roman"/>
              </a:rPr>
              <a:t>rejected</a:t>
            </a:r>
            <a:r>
              <a:rPr lang="fr-FR" sz="1400" b="1" dirty="0">
                <a:latin typeface="Times New Roman"/>
                <a:cs typeface="Times New Roman"/>
              </a:rPr>
              <a:t> an all-</a:t>
            </a:r>
            <a:r>
              <a:rPr lang="fr-FR" sz="1400" b="1" dirty="0" err="1">
                <a:latin typeface="Times New Roman"/>
                <a:cs typeface="Times New Roman"/>
              </a:rPr>
              <a:t>German</a:t>
            </a:r>
            <a:r>
              <a:rPr lang="fr-FR" sz="1400" b="1" dirty="0">
                <a:latin typeface="Times New Roman"/>
                <a:cs typeface="Times New Roman"/>
              </a:rPr>
              <a:t> </a:t>
            </a:r>
            <a:r>
              <a:rPr lang="fr-FR" sz="1400" b="1" dirty="0" err="1">
                <a:latin typeface="Times New Roman"/>
                <a:cs typeface="Times New Roman"/>
              </a:rPr>
              <a:t>peace</a:t>
            </a:r>
            <a:r>
              <a:rPr lang="fr-FR" sz="1400" b="1" dirty="0">
                <a:latin typeface="Times New Roman"/>
                <a:cs typeface="Times New Roman"/>
              </a:rPr>
              <a:t> </a:t>
            </a:r>
            <a:r>
              <a:rPr lang="fr-FR" sz="1400" b="1" dirty="0" err="1">
                <a:latin typeface="Times New Roman"/>
                <a:cs typeface="Times New Roman"/>
              </a:rPr>
              <a:t>treaty</a:t>
            </a:r>
            <a:r>
              <a:rPr lang="fr-FR" sz="1400" b="1" dirty="0">
                <a:latin typeface="Times New Roman"/>
                <a:cs typeface="Times New Roman"/>
              </a:rPr>
              <a:t>, and the </a:t>
            </a:r>
            <a:r>
              <a:rPr lang="fr-FR" sz="1400" b="1" dirty="0" err="1">
                <a:latin typeface="Times New Roman"/>
                <a:cs typeface="Times New Roman"/>
              </a:rPr>
              <a:t>rulings</a:t>
            </a:r>
            <a:r>
              <a:rPr lang="fr-FR" sz="1400" b="1" dirty="0">
                <a:latin typeface="Times New Roman"/>
                <a:cs typeface="Times New Roman"/>
              </a:rPr>
              <a:t> of international </a:t>
            </a:r>
            <a:r>
              <a:rPr lang="fr-FR" sz="1400" b="1" dirty="0" err="1">
                <a:latin typeface="Times New Roman"/>
                <a:cs typeface="Times New Roman"/>
              </a:rPr>
              <a:t>law</a:t>
            </a:r>
            <a:r>
              <a:rPr lang="fr-FR" sz="1400" b="1" dirty="0">
                <a:latin typeface="Times New Roman"/>
                <a:cs typeface="Times New Roman"/>
              </a:rPr>
              <a:t>. (…)</a:t>
            </a:r>
          </a:p>
          <a:p>
            <a:pPr algn="just"/>
            <a:r>
              <a:rPr lang="fr-FR" sz="1400" b="1" dirty="0" err="1">
                <a:latin typeface="Times New Roman"/>
                <a:cs typeface="Times New Roman"/>
              </a:rPr>
              <a:t>Now</a:t>
            </a:r>
            <a:r>
              <a:rPr lang="fr-FR" sz="1400" b="1" dirty="0">
                <a:latin typeface="Times New Roman"/>
                <a:cs typeface="Times New Roman"/>
              </a:rPr>
              <a:t>, in the </a:t>
            </a:r>
            <a:r>
              <a:rPr lang="fr-FR" sz="1400" b="1" dirty="0" err="1">
                <a:latin typeface="Times New Roman"/>
                <a:cs typeface="Times New Roman"/>
              </a:rPr>
              <a:t>thermonuclear</a:t>
            </a:r>
            <a:r>
              <a:rPr lang="fr-FR" sz="1400" b="1" dirty="0">
                <a:latin typeface="Times New Roman"/>
                <a:cs typeface="Times New Roman"/>
              </a:rPr>
              <a:t> </a:t>
            </a:r>
            <a:r>
              <a:rPr lang="fr-FR" sz="1400" b="1" dirty="0" err="1">
                <a:latin typeface="Times New Roman"/>
                <a:cs typeface="Times New Roman"/>
              </a:rPr>
              <a:t>age</a:t>
            </a:r>
            <a:r>
              <a:rPr lang="fr-FR" sz="1400" b="1" dirty="0">
                <a:latin typeface="Times New Roman"/>
                <a:cs typeface="Times New Roman"/>
              </a:rPr>
              <a:t>, </a:t>
            </a:r>
            <a:r>
              <a:rPr lang="fr-FR" sz="1400" b="1" dirty="0" err="1">
                <a:latin typeface="Times New Roman"/>
                <a:cs typeface="Times New Roman"/>
              </a:rPr>
              <a:t>any</a:t>
            </a:r>
            <a:r>
              <a:rPr lang="fr-FR" sz="1400" b="1" dirty="0">
                <a:latin typeface="Times New Roman"/>
                <a:cs typeface="Times New Roman"/>
              </a:rPr>
              <a:t> </a:t>
            </a:r>
            <a:r>
              <a:rPr lang="fr-FR" sz="1400" b="1" dirty="0" err="1">
                <a:latin typeface="Times New Roman"/>
                <a:cs typeface="Times New Roman"/>
              </a:rPr>
              <a:t>misjudgment</a:t>
            </a:r>
            <a:r>
              <a:rPr lang="fr-FR" sz="1400" b="1" dirty="0">
                <a:latin typeface="Times New Roman"/>
                <a:cs typeface="Times New Roman"/>
              </a:rPr>
              <a:t> on </a:t>
            </a:r>
            <a:r>
              <a:rPr lang="fr-FR" sz="1400" b="1" dirty="0" err="1">
                <a:latin typeface="Times New Roman"/>
                <a:cs typeface="Times New Roman"/>
              </a:rPr>
              <a:t>either</a:t>
            </a:r>
            <a:r>
              <a:rPr lang="fr-FR" sz="1400" b="1" dirty="0">
                <a:latin typeface="Times New Roman"/>
                <a:cs typeface="Times New Roman"/>
              </a:rPr>
              <a:t> </a:t>
            </a:r>
            <a:r>
              <a:rPr lang="fr-FR" sz="1400" b="1" dirty="0" err="1">
                <a:latin typeface="Times New Roman"/>
                <a:cs typeface="Times New Roman"/>
              </a:rPr>
              <a:t>side</a:t>
            </a:r>
            <a:r>
              <a:rPr lang="fr-FR" sz="1400" b="1" dirty="0">
                <a:latin typeface="Times New Roman"/>
                <a:cs typeface="Times New Roman"/>
              </a:rPr>
              <a:t> about the intentions of the </a:t>
            </a:r>
            <a:r>
              <a:rPr lang="fr-FR" sz="1400" b="1" dirty="0" err="1">
                <a:latin typeface="Times New Roman"/>
                <a:cs typeface="Times New Roman"/>
              </a:rPr>
              <a:t>other</a:t>
            </a:r>
            <a:r>
              <a:rPr lang="fr-FR" sz="1400" b="1" dirty="0">
                <a:latin typeface="Times New Roman"/>
                <a:cs typeface="Times New Roman"/>
              </a:rPr>
              <a:t> </a:t>
            </a:r>
            <a:r>
              <a:rPr lang="fr-FR" sz="1400" b="1" dirty="0" err="1">
                <a:latin typeface="Times New Roman"/>
                <a:cs typeface="Times New Roman"/>
              </a:rPr>
              <a:t>could</a:t>
            </a:r>
            <a:r>
              <a:rPr lang="fr-FR" sz="1400" b="1" dirty="0">
                <a:latin typeface="Times New Roman"/>
                <a:cs typeface="Times New Roman"/>
              </a:rPr>
              <a:t> </a:t>
            </a:r>
            <a:r>
              <a:rPr lang="fr-FR" sz="1400" b="1" dirty="0" err="1">
                <a:latin typeface="Times New Roman"/>
                <a:cs typeface="Times New Roman"/>
              </a:rPr>
              <a:t>rain</a:t>
            </a:r>
            <a:r>
              <a:rPr lang="fr-FR" sz="1400" b="1" dirty="0">
                <a:latin typeface="Times New Roman"/>
                <a:cs typeface="Times New Roman"/>
              </a:rPr>
              <a:t> more </a:t>
            </a:r>
            <a:r>
              <a:rPr lang="fr-FR" sz="1400" b="1" dirty="0" err="1">
                <a:latin typeface="Times New Roman"/>
                <a:cs typeface="Times New Roman"/>
              </a:rPr>
              <a:t>devastation</a:t>
            </a:r>
            <a:r>
              <a:rPr lang="fr-FR" sz="1400" b="1" dirty="0">
                <a:latin typeface="Times New Roman"/>
                <a:cs typeface="Times New Roman"/>
              </a:rPr>
              <a:t> in </a:t>
            </a:r>
            <a:r>
              <a:rPr lang="fr-FR" sz="1400" b="1" dirty="0" err="1">
                <a:latin typeface="Times New Roman"/>
                <a:cs typeface="Times New Roman"/>
              </a:rPr>
              <a:t>several</a:t>
            </a:r>
            <a:r>
              <a:rPr lang="fr-FR" sz="1400" b="1" dirty="0">
                <a:latin typeface="Times New Roman"/>
                <a:cs typeface="Times New Roman"/>
              </a:rPr>
              <a:t> </a:t>
            </a:r>
            <a:r>
              <a:rPr lang="fr-FR" sz="1400" b="1" dirty="0" err="1">
                <a:latin typeface="Times New Roman"/>
                <a:cs typeface="Times New Roman"/>
              </a:rPr>
              <a:t>hours</a:t>
            </a:r>
            <a:r>
              <a:rPr lang="fr-FR" sz="1400" b="1" dirty="0">
                <a:latin typeface="Times New Roman"/>
                <a:cs typeface="Times New Roman"/>
              </a:rPr>
              <a:t> </a:t>
            </a:r>
            <a:r>
              <a:rPr lang="fr-FR" sz="1400" b="1" dirty="0" err="1">
                <a:latin typeface="Times New Roman"/>
                <a:cs typeface="Times New Roman"/>
              </a:rPr>
              <a:t>than</a:t>
            </a:r>
            <a:r>
              <a:rPr lang="fr-FR" sz="1400" b="1" dirty="0">
                <a:latin typeface="Times New Roman"/>
                <a:cs typeface="Times New Roman"/>
              </a:rPr>
              <a:t> has been </a:t>
            </a:r>
            <a:r>
              <a:rPr lang="fr-FR" sz="1400" b="1" dirty="0" err="1">
                <a:latin typeface="Times New Roman"/>
                <a:cs typeface="Times New Roman"/>
              </a:rPr>
              <a:t>wrought</a:t>
            </a:r>
            <a:r>
              <a:rPr lang="fr-FR" sz="1400" b="1" dirty="0">
                <a:latin typeface="Times New Roman"/>
                <a:cs typeface="Times New Roman"/>
              </a:rPr>
              <a:t> in all the </a:t>
            </a:r>
            <a:r>
              <a:rPr lang="fr-FR" sz="1400" b="1" dirty="0" err="1">
                <a:latin typeface="Times New Roman"/>
                <a:cs typeface="Times New Roman"/>
              </a:rPr>
              <a:t>wars</a:t>
            </a:r>
            <a:r>
              <a:rPr lang="fr-FR" sz="1400" b="1" dirty="0">
                <a:latin typeface="Times New Roman"/>
                <a:cs typeface="Times New Roman"/>
              </a:rPr>
              <a:t> of </a:t>
            </a:r>
            <a:r>
              <a:rPr lang="fr-FR" sz="1400" b="1" dirty="0" err="1">
                <a:latin typeface="Times New Roman"/>
                <a:cs typeface="Times New Roman"/>
              </a:rPr>
              <a:t>human</a:t>
            </a:r>
            <a:r>
              <a:rPr lang="fr-FR" sz="1400" b="1" dirty="0">
                <a:latin typeface="Times New Roman"/>
                <a:cs typeface="Times New Roman"/>
              </a:rPr>
              <a:t> </a:t>
            </a:r>
            <a:r>
              <a:rPr lang="fr-FR" sz="1400" b="1" dirty="0" err="1">
                <a:latin typeface="Times New Roman"/>
                <a:cs typeface="Times New Roman"/>
              </a:rPr>
              <a:t>history</a:t>
            </a:r>
            <a:r>
              <a:rPr lang="fr-FR" sz="1400" b="1" dirty="0">
                <a:latin typeface="Times New Roman"/>
                <a:cs typeface="Times New Roman"/>
              </a:rPr>
              <a:t>. </a:t>
            </a:r>
            <a:r>
              <a:rPr lang="fr-FR" sz="1400" b="1" dirty="0" err="1">
                <a:latin typeface="Times New Roman"/>
                <a:cs typeface="Times New Roman"/>
              </a:rPr>
              <a:t>Therefore</a:t>
            </a:r>
            <a:r>
              <a:rPr lang="fr-FR" sz="1400" b="1" dirty="0">
                <a:latin typeface="Times New Roman"/>
                <a:cs typeface="Times New Roman"/>
              </a:rPr>
              <a:t> I, as </a:t>
            </a:r>
            <a:r>
              <a:rPr lang="fr-FR" sz="1400" b="1" dirty="0" err="1">
                <a:latin typeface="Times New Roman"/>
                <a:cs typeface="Times New Roman"/>
              </a:rPr>
              <a:t>President</a:t>
            </a:r>
            <a:r>
              <a:rPr lang="fr-FR" sz="1400" b="1" dirty="0">
                <a:latin typeface="Times New Roman"/>
                <a:cs typeface="Times New Roman"/>
              </a:rPr>
              <a:t> and Commander-in-</a:t>
            </a:r>
            <a:r>
              <a:rPr lang="fr-FR" sz="1400" b="1" dirty="0" err="1">
                <a:latin typeface="Times New Roman"/>
                <a:cs typeface="Times New Roman"/>
              </a:rPr>
              <a:t>Chief</a:t>
            </a:r>
            <a:r>
              <a:rPr lang="fr-FR" sz="1400" b="1" dirty="0">
                <a:latin typeface="Times New Roman"/>
                <a:cs typeface="Times New Roman"/>
              </a:rPr>
              <a:t>, and all of us as </a:t>
            </a:r>
            <a:r>
              <a:rPr lang="fr-FR" sz="1400" b="1" dirty="0" err="1">
                <a:latin typeface="Times New Roman"/>
                <a:cs typeface="Times New Roman"/>
              </a:rPr>
              <a:t>Americans</a:t>
            </a:r>
            <a:r>
              <a:rPr lang="fr-FR" sz="1400" b="1" dirty="0">
                <a:latin typeface="Times New Roman"/>
                <a:cs typeface="Times New Roman"/>
              </a:rPr>
              <a:t>, are </a:t>
            </a:r>
            <a:r>
              <a:rPr lang="fr-FR" sz="1400" b="1" dirty="0" err="1">
                <a:latin typeface="Times New Roman"/>
                <a:cs typeface="Times New Roman"/>
              </a:rPr>
              <a:t>moving</a:t>
            </a:r>
            <a:r>
              <a:rPr lang="fr-FR" sz="1400" b="1" dirty="0">
                <a:latin typeface="Times New Roman"/>
                <a:cs typeface="Times New Roman"/>
              </a:rPr>
              <a:t> </a:t>
            </a:r>
            <a:r>
              <a:rPr lang="fr-FR" sz="1400" b="1" dirty="0" err="1">
                <a:latin typeface="Times New Roman"/>
                <a:cs typeface="Times New Roman"/>
              </a:rPr>
              <a:t>through</a:t>
            </a:r>
            <a:r>
              <a:rPr lang="fr-FR" sz="1400" b="1" dirty="0">
                <a:latin typeface="Times New Roman"/>
                <a:cs typeface="Times New Roman"/>
              </a:rPr>
              <a:t> </a:t>
            </a:r>
            <a:r>
              <a:rPr lang="fr-FR" sz="1400" b="1" dirty="0" err="1">
                <a:latin typeface="Times New Roman"/>
                <a:cs typeface="Times New Roman"/>
              </a:rPr>
              <a:t>serious</a:t>
            </a:r>
            <a:r>
              <a:rPr lang="fr-FR" sz="1400" b="1" dirty="0">
                <a:latin typeface="Times New Roman"/>
                <a:cs typeface="Times New Roman"/>
              </a:rPr>
              <a:t> </a:t>
            </a:r>
            <a:r>
              <a:rPr lang="fr-FR" sz="1400" b="1" dirty="0" err="1">
                <a:latin typeface="Times New Roman"/>
                <a:cs typeface="Times New Roman"/>
              </a:rPr>
              <a:t>days</a:t>
            </a:r>
            <a:r>
              <a:rPr lang="fr-FR" sz="1400" b="1" dirty="0">
                <a:latin typeface="Times New Roman"/>
                <a:cs typeface="Times New Roman"/>
              </a:rPr>
              <a:t>. I </a:t>
            </a:r>
            <a:r>
              <a:rPr lang="fr-FR" sz="1400" b="1" dirty="0" err="1">
                <a:latin typeface="Times New Roman"/>
                <a:cs typeface="Times New Roman"/>
              </a:rPr>
              <a:t>shall</a:t>
            </a:r>
            <a:r>
              <a:rPr lang="fr-FR" sz="1400" b="1" dirty="0">
                <a:latin typeface="Times New Roman"/>
                <a:cs typeface="Times New Roman"/>
              </a:rPr>
              <a:t> </a:t>
            </a:r>
            <a:r>
              <a:rPr lang="fr-FR" sz="1400" b="1" dirty="0" err="1">
                <a:latin typeface="Times New Roman"/>
                <a:cs typeface="Times New Roman"/>
              </a:rPr>
              <a:t>bear</a:t>
            </a:r>
            <a:r>
              <a:rPr lang="fr-FR" sz="1400" b="1" dirty="0">
                <a:latin typeface="Times New Roman"/>
                <a:cs typeface="Times New Roman"/>
              </a:rPr>
              <a:t> </a:t>
            </a:r>
            <a:r>
              <a:rPr lang="fr-FR" sz="1400" b="1" dirty="0" err="1">
                <a:latin typeface="Times New Roman"/>
                <a:cs typeface="Times New Roman"/>
              </a:rPr>
              <a:t>this</a:t>
            </a:r>
            <a:r>
              <a:rPr lang="fr-FR" sz="1400" b="1" dirty="0">
                <a:latin typeface="Times New Roman"/>
                <a:cs typeface="Times New Roman"/>
              </a:rPr>
              <a:t> </a:t>
            </a:r>
            <a:r>
              <a:rPr lang="fr-FR" sz="1400" b="1" dirty="0" err="1">
                <a:latin typeface="Times New Roman"/>
                <a:cs typeface="Times New Roman"/>
              </a:rPr>
              <a:t>responsibility</a:t>
            </a:r>
            <a:r>
              <a:rPr lang="fr-FR" sz="1400" b="1" dirty="0">
                <a:latin typeface="Times New Roman"/>
                <a:cs typeface="Times New Roman"/>
              </a:rPr>
              <a:t> </a:t>
            </a:r>
            <a:r>
              <a:rPr lang="fr-FR" sz="1400" b="1" dirty="0" err="1">
                <a:latin typeface="Times New Roman"/>
                <a:cs typeface="Times New Roman"/>
              </a:rPr>
              <a:t>under</a:t>
            </a:r>
            <a:r>
              <a:rPr lang="fr-FR" sz="1400" b="1" dirty="0">
                <a:latin typeface="Times New Roman"/>
                <a:cs typeface="Times New Roman"/>
              </a:rPr>
              <a:t> </a:t>
            </a:r>
            <a:r>
              <a:rPr lang="fr-FR" sz="1400" b="1" dirty="0" err="1">
                <a:latin typeface="Times New Roman"/>
                <a:cs typeface="Times New Roman"/>
              </a:rPr>
              <a:t>our</a:t>
            </a:r>
            <a:r>
              <a:rPr lang="fr-FR" sz="1400" b="1" dirty="0">
                <a:latin typeface="Times New Roman"/>
                <a:cs typeface="Times New Roman"/>
              </a:rPr>
              <a:t> Constitution for the </a:t>
            </a:r>
            <a:r>
              <a:rPr lang="fr-FR" sz="1400" b="1" dirty="0" err="1">
                <a:latin typeface="Times New Roman"/>
                <a:cs typeface="Times New Roman"/>
              </a:rPr>
              <a:t>next</a:t>
            </a:r>
            <a:r>
              <a:rPr lang="fr-FR" sz="1400" b="1" dirty="0">
                <a:latin typeface="Times New Roman"/>
                <a:cs typeface="Times New Roman"/>
              </a:rPr>
              <a:t> </a:t>
            </a:r>
            <a:r>
              <a:rPr lang="fr-FR" sz="1400" b="1" dirty="0" err="1">
                <a:latin typeface="Times New Roman"/>
                <a:cs typeface="Times New Roman"/>
              </a:rPr>
              <a:t>three</a:t>
            </a:r>
            <a:r>
              <a:rPr lang="fr-FR" sz="1400" b="1" dirty="0">
                <a:latin typeface="Times New Roman"/>
                <a:cs typeface="Times New Roman"/>
              </a:rPr>
              <a:t> and one-</a:t>
            </a:r>
            <a:r>
              <a:rPr lang="fr-FR" sz="1400" b="1" dirty="0" err="1">
                <a:latin typeface="Times New Roman"/>
                <a:cs typeface="Times New Roman"/>
              </a:rPr>
              <a:t>half</a:t>
            </a:r>
            <a:r>
              <a:rPr lang="fr-FR" sz="1400" b="1" dirty="0">
                <a:latin typeface="Times New Roman"/>
                <a:cs typeface="Times New Roman"/>
              </a:rPr>
              <a:t> .</a:t>
            </a:r>
            <a:r>
              <a:rPr lang="fr-FR" sz="1400" b="1" dirty="0" err="1">
                <a:latin typeface="Times New Roman"/>
                <a:cs typeface="Times New Roman"/>
              </a:rPr>
              <a:t>years</a:t>
            </a:r>
            <a:r>
              <a:rPr lang="fr-FR" sz="1400" b="1" dirty="0">
                <a:latin typeface="Times New Roman"/>
                <a:cs typeface="Times New Roman"/>
              </a:rPr>
              <a:t>. (…) The </a:t>
            </a:r>
            <a:r>
              <a:rPr lang="fr-FR" sz="1400" b="1" dirty="0" err="1">
                <a:latin typeface="Times New Roman"/>
                <a:cs typeface="Times New Roman"/>
              </a:rPr>
              <a:t>Communists</a:t>
            </a:r>
            <a:r>
              <a:rPr lang="fr-FR" sz="1400" b="1" dirty="0">
                <a:latin typeface="Times New Roman"/>
                <a:cs typeface="Times New Roman"/>
              </a:rPr>
              <a:t> control over a billion people, and </a:t>
            </a:r>
            <a:r>
              <a:rPr lang="fr-FR" sz="1400" b="1" dirty="0" err="1">
                <a:latin typeface="Times New Roman"/>
                <a:cs typeface="Times New Roman"/>
              </a:rPr>
              <a:t>they</a:t>
            </a:r>
            <a:r>
              <a:rPr lang="fr-FR" sz="1400" b="1" dirty="0">
                <a:latin typeface="Times New Roman"/>
                <a:cs typeface="Times New Roman"/>
              </a:rPr>
              <a:t> </a:t>
            </a:r>
            <a:r>
              <a:rPr lang="fr-FR" sz="1400" b="1" dirty="0" err="1">
                <a:latin typeface="Times New Roman"/>
                <a:cs typeface="Times New Roman"/>
              </a:rPr>
              <a:t>recognize</a:t>
            </a:r>
            <a:r>
              <a:rPr lang="fr-FR" sz="1400" b="1" dirty="0">
                <a:latin typeface="Times New Roman"/>
                <a:cs typeface="Times New Roman"/>
              </a:rPr>
              <a:t> </a:t>
            </a:r>
            <a:r>
              <a:rPr lang="fr-FR" sz="1400" b="1" dirty="0" err="1">
                <a:latin typeface="Times New Roman"/>
                <a:cs typeface="Times New Roman"/>
              </a:rPr>
              <a:t>that</a:t>
            </a:r>
            <a:r>
              <a:rPr lang="fr-FR" sz="1400" b="1" dirty="0">
                <a:latin typeface="Times New Roman"/>
                <a:cs typeface="Times New Roman"/>
              </a:rPr>
              <a:t> if </a:t>
            </a:r>
            <a:r>
              <a:rPr lang="fr-FR" sz="1400" b="1" dirty="0" err="1">
                <a:latin typeface="Times New Roman"/>
                <a:cs typeface="Times New Roman"/>
              </a:rPr>
              <a:t>we</a:t>
            </a:r>
            <a:r>
              <a:rPr lang="fr-FR" sz="1400" b="1" dirty="0">
                <a:latin typeface="Times New Roman"/>
                <a:cs typeface="Times New Roman"/>
              </a:rPr>
              <a:t> </a:t>
            </a:r>
            <a:r>
              <a:rPr lang="fr-FR" sz="1400" b="1" dirty="0" err="1">
                <a:latin typeface="Times New Roman"/>
                <a:cs typeface="Times New Roman"/>
              </a:rPr>
              <a:t>should</a:t>
            </a:r>
            <a:r>
              <a:rPr lang="fr-FR" sz="1400" b="1" dirty="0">
                <a:latin typeface="Times New Roman"/>
                <a:cs typeface="Times New Roman"/>
              </a:rPr>
              <a:t> </a:t>
            </a:r>
            <a:r>
              <a:rPr lang="fr-FR" sz="1400" b="1" dirty="0" err="1">
                <a:latin typeface="Times New Roman"/>
                <a:cs typeface="Times New Roman"/>
              </a:rPr>
              <a:t>falter</a:t>
            </a:r>
            <a:r>
              <a:rPr lang="fr-FR" sz="1400" b="1" dirty="0">
                <a:latin typeface="Times New Roman"/>
                <a:cs typeface="Times New Roman"/>
              </a:rPr>
              <a:t>, </a:t>
            </a:r>
            <a:r>
              <a:rPr lang="fr-FR" sz="1400" b="1" dirty="0" err="1">
                <a:latin typeface="Times New Roman"/>
                <a:cs typeface="Times New Roman"/>
              </a:rPr>
              <a:t>their</a:t>
            </a:r>
            <a:r>
              <a:rPr lang="fr-FR" sz="1400" b="1" dirty="0">
                <a:latin typeface="Times New Roman"/>
                <a:cs typeface="Times New Roman"/>
              </a:rPr>
              <a:t> </a:t>
            </a:r>
            <a:r>
              <a:rPr lang="fr-FR" sz="1400" b="1" dirty="0" err="1">
                <a:latin typeface="Times New Roman"/>
                <a:cs typeface="Times New Roman"/>
              </a:rPr>
              <a:t>success</a:t>
            </a:r>
            <a:r>
              <a:rPr lang="fr-FR" sz="1400" b="1" dirty="0">
                <a:latin typeface="Times New Roman"/>
                <a:cs typeface="Times New Roman"/>
              </a:rPr>
              <a:t> </a:t>
            </a:r>
            <a:r>
              <a:rPr lang="fr-FR" sz="1400" b="1" dirty="0" err="1">
                <a:latin typeface="Times New Roman"/>
                <a:cs typeface="Times New Roman"/>
              </a:rPr>
              <a:t>would</a:t>
            </a:r>
            <a:r>
              <a:rPr lang="fr-FR" sz="1400" b="1" dirty="0">
                <a:latin typeface="Times New Roman"/>
                <a:cs typeface="Times New Roman"/>
              </a:rPr>
              <a:t> </a:t>
            </a:r>
            <a:r>
              <a:rPr lang="fr-FR" sz="1400" b="1" dirty="0" err="1">
                <a:latin typeface="Times New Roman"/>
                <a:cs typeface="Times New Roman"/>
              </a:rPr>
              <a:t>be</a:t>
            </a:r>
            <a:r>
              <a:rPr lang="fr-FR" sz="1400" b="1" dirty="0">
                <a:latin typeface="Times New Roman"/>
                <a:cs typeface="Times New Roman"/>
              </a:rPr>
              <a:t> imminent.</a:t>
            </a:r>
          </a:p>
          <a:p>
            <a:pPr algn="r"/>
            <a:r>
              <a:rPr lang="fr-FR" sz="1100" b="1" dirty="0">
                <a:latin typeface="Times New Roman"/>
                <a:cs typeface="Times New Roman"/>
              </a:rPr>
              <a:t>Speech </a:t>
            </a:r>
            <a:r>
              <a:rPr lang="fr-FR" sz="1100" b="1" dirty="0" err="1">
                <a:latin typeface="Times New Roman"/>
                <a:cs typeface="Times New Roman"/>
              </a:rPr>
              <a:t>delivered</a:t>
            </a:r>
            <a:r>
              <a:rPr lang="fr-FR" sz="1100" b="1" dirty="0">
                <a:latin typeface="Times New Roman"/>
                <a:cs typeface="Times New Roman"/>
              </a:rPr>
              <a:t> by </a:t>
            </a:r>
            <a:r>
              <a:rPr lang="fr-FR" sz="1100" b="1" dirty="0" err="1">
                <a:latin typeface="Times New Roman"/>
                <a:cs typeface="Times New Roman"/>
              </a:rPr>
              <a:t>President</a:t>
            </a:r>
            <a:r>
              <a:rPr lang="fr-FR" sz="1100" b="1" dirty="0">
                <a:latin typeface="Times New Roman"/>
                <a:cs typeface="Times New Roman"/>
              </a:rPr>
              <a:t> J. F. Kennedy, The White Hall, July 25, 1961</a:t>
            </a:r>
          </a:p>
        </p:txBody>
      </p:sp>
      <p:sp>
        <p:nvSpPr>
          <p:cNvPr id="5" name="Rectangle 4"/>
          <p:cNvSpPr/>
          <p:nvPr/>
        </p:nvSpPr>
        <p:spPr>
          <a:xfrm>
            <a:off x="76148" y="1504881"/>
            <a:ext cx="3888072" cy="830997"/>
          </a:xfrm>
          <a:prstGeom prst="rect">
            <a:avLst/>
          </a:prstGeom>
        </p:spPr>
        <p:txBody>
          <a:bodyPr wrap="square">
            <a:spAutoFit/>
          </a:bodyPr>
          <a:lstStyle/>
          <a:p>
            <a:r>
              <a:rPr lang="fr-FR" sz="1200" b="1" dirty="0">
                <a:latin typeface="Times New Roman"/>
                <a:cs typeface="Times New Roman"/>
              </a:rPr>
              <a:t>Document </a:t>
            </a:r>
            <a:r>
              <a:rPr lang="fr-FR" sz="1200" b="1" dirty="0" smtClean="0">
                <a:latin typeface="Times New Roman"/>
                <a:cs typeface="Times New Roman"/>
              </a:rPr>
              <a:t>1</a:t>
            </a:r>
            <a:r>
              <a:rPr lang="fr-FR" sz="1200" b="1" dirty="0">
                <a:latin typeface="Times New Roman"/>
                <a:cs typeface="Times New Roman"/>
              </a:rPr>
              <a:t> : The </a:t>
            </a:r>
            <a:r>
              <a:rPr lang="fr-FR" sz="1200" b="1" dirty="0" err="1">
                <a:latin typeface="Times New Roman"/>
                <a:cs typeface="Times New Roman"/>
              </a:rPr>
              <a:t>Cuban</a:t>
            </a:r>
            <a:r>
              <a:rPr lang="fr-FR" sz="1200" b="1" dirty="0">
                <a:latin typeface="Times New Roman"/>
                <a:cs typeface="Times New Roman"/>
              </a:rPr>
              <a:t> Missile </a:t>
            </a:r>
            <a:r>
              <a:rPr lang="fr-FR" sz="1200" b="1" dirty="0" err="1">
                <a:latin typeface="Times New Roman"/>
                <a:cs typeface="Times New Roman"/>
              </a:rPr>
              <a:t>Crisis</a:t>
            </a:r>
            <a:r>
              <a:rPr lang="fr-FR" sz="1200" b="1" dirty="0">
                <a:latin typeface="Times New Roman"/>
                <a:cs typeface="Times New Roman"/>
              </a:rPr>
              <a:t> (caricature by Leslie G. </a:t>
            </a:r>
            <a:r>
              <a:rPr lang="fr-FR" sz="1200" b="1" dirty="0" err="1">
                <a:latin typeface="Times New Roman"/>
                <a:cs typeface="Times New Roman"/>
              </a:rPr>
              <a:t>Illingworth</a:t>
            </a:r>
            <a:r>
              <a:rPr lang="fr-FR" sz="1200" b="1" dirty="0">
                <a:latin typeface="Times New Roman"/>
                <a:cs typeface="Times New Roman"/>
              </a:rPr>
              <a:t> </a:t>
            </a:r>
            <a:r>
              <a:rPr lang="fr-FR" sz="1200" b="1" dirty="0" err="1">
                <a:latin typeface="Times New Roman"/>
                <a:cs typeface="Times New Roman"/>
              </a:rPr>
              <a:t>published</a:t>
            </a:r>
            <a:r>
              <a:rPr lang="fr-FR" sz="1200" b="1" dirty="0">
                <a:latin typeface="Times New Roman"/>
                <a:cs typeface="Times New Roman"/>
              </a:rPr>
              <a:t> in the Daily Mail, </a:t>
            </a:r>
            <a:r>
              <a:rPr lang="fr-FR" sz="1200" b="1" dirty="0" err="1">
                <a:latin typeface="Times New Roman"/>
                <a:cs typeface="Times New Roman"/>
              </a:rPr>
              <a:t>October</a:t>
            </a:r>
            <a:r>
              <a:rPr lang="fr-FR" sz="1200" b="1" dirty="0">
                <a:latin typeface="Times New Roman"/>
                <a:cs typeface="Times New Roman"/>
              </a:rPr>
              <a:t> 29, 1962)</a:t>
            </a:r>
          </a:p>
          <a:p>
            <a:r>
              <a:rPr lang="fr-FR" sz="1200" i="1" dirty="0">
                <a:latin typeface="Times New Roman"/>
                <a:cs typeface="Times New Roman"/>
              </a:rPr>
              <a:t>- OK, Mr. </a:t>
            </a:r>
            <a:r>
              <a:rPr lang="fr-FR" sz="1200" i="1" dirty="0" err="1">
                <a:latin typeface="Times New Roman"/>
                <a:cs typeface="Times New Roman"/>
              </a:rPr>
              <a:t>President</a:t>
            </a:r>
            <a:r>
              <a:rPr lang="fr-FR" sz="1200" i="1" dirty="0">
                <a:latin typeface="Times New Roman"/>
                <a:cs typeface="Times New Roman"/>
              </a:rPr>
              <a:t>, </a:t>
            </a:r>
            <a:r>
              <a:rPr lang="fr-FR" sz="1200" i="1" dirty="0" err="1">
                <a:latin typeface="Times New Roman"/>
                <a:cs typeface="Times New Roman"/>
              </a:rPr>
              <a:t>let’s</a:t>
            </a:r>
            <a:r>
              <a:rPr lang="fr-FR" sz="1200" i="1" dirty="0">
                <a:latin typeface="Times New Roman"/>
                <a:cs typeface="Times New Roman"/>
              </a:rPr>
              <a:t> talk.</a:t>
            </a:r>
            <a:endParaRPr lang="fr-FR" sz="1200" dirty="0">
              <a:latin typeface="Times New Roman"/>
              <a:cs typeface="Times New Roman"/>
            </a:endParaRPr>
          </a:p>
        </p:txBody>
      </p:sp>
      <p:pic>
        <p:nvPicPr>
          <p:cNvPr id="6" name="Image 5"/>
          <p:cNvPicPr/>
          <p:nvPr/>
        </p:nvPicPr>
        <p:blipFill>
          <a:blip r:embed="rId3">
            <a:extLst>
              <a:ext uri="{28A0092B-C50C-407E-A947-70E740481C1C}">
                <a14:useLocalDpi xmlns:a14="http://schemas.microsoft.com/office/drawing/2010/main" val="0"/>
              </a:ext>
            </a:extLst>
          </a:blip>
          <a:srcRect/>
          <a:stretch>
            <a:fillRect/>
          </a:stretch>
        </p:blipFill>
        <p:spPr bwMode="auto">
          <a:xfrm>
            <a:off x="4103874" y="75956"/>
            <a:ext cx="4957819" cy="3352318"/>
          </a:xfrm>
          <a:prstGeom prst="rect">
            <a:avLst/>
          </a:prstGeom>
          <a:noFill/>
          <a:ln w="38100">
            <a:solidFill>
              <a:srgbClr val="800000"/>
            </a:solidFill>
          </a:ln>
        </p:spPr>
      </p:pic>
      <p:sp>
        <p:nvSpPr>
          <p:cNvPr id="7" name="ZoneTexte 6"/>
          <p:cNvSpPr txBox="1"/>
          <p:nvPr/>
        </p:nvSpPr>
        <p:spPr>
          <a:xfrm>
            <a:off x="0" y="0"/>
            <a:ext cx="5414313" cy="461665"/>
          </a:xfrm>
          <a:prstGeom prst="rect">
            <a:avLst/>
          </a:prstGeom>
          <a:noFill/>
        </p:spPr>
        <p:txBody>
          <a:bodyPr wrap="none" rtlCol="0">
            <a:spAutoFit/>
          </a:bodyPr>
          <a:lstStyle/>
          <a:p>
            <a:r>
              <a:rPr lang="fr-FR" sz="2400" b="1" dirty="0">
                <a:latin typeface="Times New Roman"/>
                <a:cs typeface="Times New Roman"/>
              </a:rPr>
              <a:t>II. The USA </a:t>
            </a:r>
            <a:r>
              <a:rPr lang="fr-FR" sz="2400" b="1" dirty="0" err="1">
                <a:latin typeface="Times New Roman"/>
                <a:cs typeface="Times New Roman"/>
              </a:rPr>
              <a:t>from</a:t>
            </a:r>
            <a:r>
              <a:rPr lang="fr-FR" sz="2400" b="1" dirty="0">
                <a:latin typeface="Times New Roman"/>
                <a:cs typeface="Times New Roman"/>
              </a:rPr>
              <a:t> the 1950s to the 1970s</a:t>
            </a:r>
          </a:p>
        </p:txBody>
      </p:sp>
    </p:spTree>
    <p:extLst>
      <p:ext uri="{BB962C8B-B14F-4D97-AF65-F5344CB8AC3E}">
        <p14:creationId xmlns:p14="http://schemas.microsoft.com/office/powerpoint/2010/main" val="178398055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2" name="Image 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143328" y="1009660"/>
            <a:ext cx="4229100" cy="5311140"/>
          </a:xfrm>
          <a:prstGeom prst="rect">
            <a:avLst/>
          </a:prstGeom>
          <a:noFill/>
          <a:ln w="38100">
            <a:solidFill>
              <a:srgbClr val="800000"/>
            </a:solidFill>
          </a:ln>
        </p:spPr>
      </p:pic>
      <p:sp>
        <p:nvSpPr>
          <p:cNvPr id="3" name="Rectangle 2"/>
          <p:cNvSpPr/>
          <p:nvPr/>
        </p:nvSpPr>
        <p:spPr>
          <a:xfrm>
            <a:off x="215900" y="450264"/>
            <a:ext cx="4699000" cy="276999"/>
          </a:xfrm>
          <a:prstGeom prst="rect">
            <a:avLst/>
          </a:prstGeom>
        </p:spPr>
        <p:txBody>
          <a:bodyPr wrap="square">
            <a:spAutoFit/>
          </a:bodyPr>
          <a:lstStyle/>
          <a:p>
            <a:r>
              <a:rPr lang="en-US" sz="1200" b="1" i="1" dirty="0" smtClean="0">
                <a:latin typeface="Times New Roman"/>
                <a:cs typeface="Times New Roman"/>
              </a:rPr>
              <a:t>Dr</a:t>
            </a:r>
            <a:r>
              <a:rPr lang="en-US" sz="1200" b="1" i="1" dirty="0">
                <a:latin typeface="Times New Roman"/>
                <a:cs typeface="Times New Roman"/>
              </a:rPr>
              <a:t>. Khrushchev initiating a Détente with the USA, by </a:t>
            </a:r>
            <a:r>
              <a:rPr lang="en-US" sz="1200" b="1" i="1" dirty="0" err="1">
                <a:latin typeface="Times New Roman"/>
                <a:cs typeface="Times New Roman"/>
              </a:rPr>
              <a:t>Valtman</a:t>
            </a:r>
            <a:r>
              <a:rPr lang="en-US" sz="1200" b="1" i="1" dirty="0">
                <a:latin typeface="Times New Roman"/>
                <a:cs typeface="Times New Roman"/>
              </a:rPr>
              <a:t> (1962</a:t>
            </a:r>
            <a:r>
              <a:rPr lang="en-US" sz="1200" b="1" i="1" dirty="0" smtClean="0">
                <a:latin typeface="Times New Roman"/>
                <a:cs typeface="Times New Roman"/>
              </a:rPr>
              <a:t>)</a:t>
            </a:r>
            <a:r>
              <a:rPr lang="mr-IN" sz="1200" b="1" i="1" dirty="0" smtClean="0">
                <a:latin typeface="Times New Roman"/>
                <a:cs typeface="Times New Roman"/>
              </a:rPr>
              <a:t>…</a:t>
            </a:r>
            <a:r>
              <a:rPr lang="en-US" sz="1200" b="1" i="1" dirty="0" smtClean="0">
                <a:latin typeface="Times New Roman"/>
                <a:cs typeface="Times New Roman"/>
              </a:rPr>
              <a:t> </a:t>
            </a:r>
            <a:endParaRPr lang="fr-FR" sz="1200" dirty="0">
              <a:latin typeface="Times New Roman"/>
              <a:cs typeface="Times New Roman"/>
            </a:endParaRPr>
          </a:p>
        </p:txBody>
      </p:sp>
      <p:pic>
        <p:nvPicPr>
          <p:cNvPr id="4" name="Image 3"/>
          <p:cNvPicPr>
            <a:picLocks noChangeAspect="1"/>
          </p:cNvPicPr>
          <p:nvPr/>
        </p:nvPicPr>
        <p:blipFill>
          <a:blip r:embed="rId4"/>
          <a:stretch>
            <a:fillRect/>
          </a:stretch>
        </p:blipFill>
        <p:spPr>
          <a:xfrm>
            <a:off x="4591024" y="1009660"/>
            <a:ext cx="4386528" cy="5311140"/>
          </a:xfrm>
          <a:prstGeom prst="rect">
            <a:avLst/>
          </a:prstGeom>
          <a:ln w="38100">
            <a:solidFill>
              <a:srgbClr val="800000"/>
            </a:solidFill>
          </a:ln>
        </p:spPr>
      </p:pic>
      <p:sp>
        <p:nvSpPr>
          <p:cNvPr id="5" name="ZoneTexte 4"/>
          <p:cNvSpPr txBox="1"/>
          <p:nvPr/>
        </p:nvSpPr>
        <p:spPr>
          <a:xfrm>
            <a:off x="5587999" y="588763"/>
            <a:ext cx="3011679" cy="276999"/>
          </a:xfrm>
          <a:prstGeom prst="rect">
            <a:avLst/>
          </a:prstGeom>
          <a:noFill/>
        </p:spPr>
        <p:txBody>
          <a:bodyPr wrap="none" rtlCol="0">
            <a:spAutoFit/>
          </a:bodyPr>
          <a:lstStyle/>
          <a:p>
            <a:r>
              <a:rPr lang="mr-IN" sz="1200" b="1" i="1" dirty="0" smtClean="0">
                <a:latin typeface="Times New Roman"/>
                <a:cs typeface="Times New Roman"/>
              </a:rPr>
              <a:t>…</a:t>
            </a:r>
            <a:r>
              <a:rPr lang="fr-FR" sz="1200" b="1" i="1" dirty="0" smtClean="0">
                <a:latin typeface="Times New Roman"/>
                <a:cs typeface="Times New Roman"/>
              </a:rPr>
              <a:t> and as the </a:t>
            </a:r>
            <a:r>
              <a:rPr lang="fr-FR" sz="1200" b="1" i="1" dirty="0" err="1" smtClean="0">
                <a:latin typeface="Times New Roman"/>
                <a:cs typeface="Times New Roman"/>
              </a:rPr>
              <a:t>butcher</a:t>
            </a:r>
            <a:r>
              <a:rPr lang="fr-FR" sz="1200" b="1" i="1" dirty="0" smtClean="0">
                <a:latin typeface="Times New Roman"/>
                <a:cs typeface="Times New Roman"/>
              </a:rPr>
              <a:t> of Budapest in 1956 !</a:t>
            </a:r>
            <a:endParaRPr lang="fr-FR" sz="1200" b="1" i="1" dirty="0">
              <a:latin typeface="Times New Roman"/>
              <a:cs typeface="Times New Roman"/>
            </a:endParaRPr>
          </a:p>
        </p:txBody>
      </p:sp>
    </p:spTree>
    <p:extLst>
      <p:ext uri="{BB962C8B-B14F-4D97-AF65-F5344CB8AC3E}">
        <p14:creationId xmlns:p14="http://schemas.microsoft.com/office/powerpoint/2010/main" val="227139894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38389"/>
            <a:ext cx="5008694" cy="400110"/>
          </a:xfrm>
          <a:prstGeom prst="rect">
            <a:avLst/>
          </a:prstGeom>
          <a:noFill/>
        </p:spPr>
        <p:txBody>
          <a:bodyPr wrap="none" rtlCol="0">
            <a:spAutoFit/>
          </a:bodyPr>
          <a:lstStyle/>
          <a:p>
            <a:r>
              <a:rPr lang="fr-FR" sz="2000" b="1" i="1" dirty="0">
                <a:latin typeface="Times New Roman"/>
                <a:cs typeface="Times New Roman"/>
              </a:rPr>
              <a:t>C. Vietnam </a:t>
            </a:r>
            <a:r>
              <a:rPr lang="fr-FR" sz="2000" b="1" i="1" dirty="0" err="1">
                <a:latin typeface="Times New Roman"/>
                <a:cs typeface="Times New Roman"/>
              </a:rPr>
              <a:t>war</a:t>
            </a:r>
            <a:r>
              <a:rPr lang="fr-FR" sz="2000" b="1" i="1" dirty="0">
                <a:latin typeface="Times New Roman"/>
                <a:cs typeface="Times New Roman"/>
              </a:rPr>
              <a:t> (1963-1975): time for </a:t>
            </a:r>
            <a:r>
              <a:rPr lang="fr-FR" sz="2000" b="1" i="1" dirty="0" err="1">
                <a:latin typeface="Times New Roman"/>
                <a:cs typeface="Times New Roman"/>
              </a:rPr>
              <a:t>doubts</a:t>
            </a:r>
            <a:endParaRPr lang="fr-FR" sz="2000" b="1" i="1" dirty="0">
              <a:latin typeface="Times New Roman"/>
              <a:cs typeface="Times New Roman"/>
            </a:endParaRPr>
          </a:p>
        </p:txBody>
      </p:sp>
      <p:pic>
        <p:nvPicPr>
          <p:cNvPr id="4" name="Image 3"/>
          <p:cNvPicPr>
            <a:picLocks noChangeAspect="1"/>
          </p:cNvPicPr>
          <p:nvPr/>
        </p:nvPicPr>
        <p:blipFill rotWithShape="1">
          <a:blip r:embed="rId3"/>
          <a:srcRect b="1683"/>
          <a:stretch/>
        </p:blipFill>
        <p:spPr>
          <a:xfrm>
            <a:off x="4541824" y="475172"/>
            <a:ext cx="4481228" cy="6244127"/>
          </a:xfrm>
          <a:prstGeom prst="rect">
            <a:avLst/>
          </a:prstGeom>
          <a:ln w="38100">
            <a:solidFill>
              <a:srgbClr val="800000"/>
            </a:solidFill>
          </a:ln>
        </p:spPr>
      </p:pic>
      <p:sp>
        <p:nvSpPr>
          <p:cNvPr id="5" name="Rectangle 4"/>
          <p:cNvSpPr/>
          <p:nvPr/>
        </p:nvSpPr>
        <p:spPr>
          <a:xfrm>
            <a:off x="235118" y="6293920"/>
            <a:ext cx="4105130" cy="461665"/>
          </a:xfrm>
          <a:prstGeom prst="rect">
            <a:avLst/>
          </a:prstGeom>
        </p:spPr>
        <p:txBody>
          <a:bodyPr wrap="square">
            <a:spAutoFit/>
          </a:bodyPr>
          <a:lstStyle/>
          <a:p>
            <a:r>
              <a:rPr lang="fr-FR" sz="1200" b="1" dirty="0" err="1">
                <a:latin typeface="Times New Roman"/>
                <a:cs typeface="Times New Roman"/>
              </a:rPr>
              <a:t>Cover</a:t>
            </a:r>
            <a:r>
              <a:rPr lang="fr-FR" sz="1200" b="1" dirty="0">
                <a:latin typeface="Times New Roman"/>
                <a:cs typeface="Times New Roman"/>
              </a:rPr>
              <a:t> of a mass-</a:t>
            </a:r>
            <a:r>
              <a:rPr lang="fr-FR" sz="1200" b="1" dirty="0" err="1">
                <a:latin typeface="Times New Roman"/>
                <a:cs typeface="Times New Roman"/>
              </a:rPr>
              <a:t>market</a:t>
            </a:r>
            <a:r>
              <a:rPr lang="fr-FR" sz="1200" b="1" dirty="0">
                <a:latin typeface="Times New Roman"/>
                <a:cs typeface="Times New Roman"/>
              </a:rPr>
              <a:t> </a:t>
            </a:r>
            <a:r>
              <a:rPr lang="fr-FR" sz="1200" b="1" dirty="0" err="1">
                <a:latin typeface="Times New Roman"/>
                <a:cs typeface="Times New Roman"/>
              </a:rPr>
              <a:t>war</a:t>
            </a:r>
            <a:r>
              <a:rPr lang="fr-FR" sz="1200" b="1" dirty="0">
                <a:latin typeface="Times New Roman"/>
                <a:cs typeface="Times New Roman"/>
              </a:rPr>
              <a:t> </a:t>
            </a:r>
            <a:r>
              <a:rPr lang="fr-FR" sz="1200" b="1" dirty="0" err="1">
                <a:latin typeface="Times New Roman"/>
                <a:cs typeface="Times New Roman"/>
              </a:rPr>
              <a:t>comic</a:t>
            </a:r>
            <a:r>
              <a:rPr lang="fr-FR" sz="1200" b="1" dirty="0">
                <a:latin typeface="Times New Roman"/>
                <a:cs typeface="Times New Roman"/>
              </a:rPr>
              <a:t> book </a:t>
            </a:r>
            <a:r>
              <a:rPr lang="fr-FR" sz="1200" b="1" dirty="0" err="1">
                <a:latin typeface="Times New Roman"/>
                <a:cs typeface="Times New Roman"/>
              </a:rPr>
              <a:t>published</a:t>
            </a:r>
            <a:r>
              <a:rPr lang="fr-FR" sz="1200" b="1" dirty="0">
                <a:latin typeface="Times New Roman"/>
                <a:cs typeface="Times New Roman"/>
              </a:rPr>
              <a:t> by Charlton Comics in May 1967</a:t>
            </a:r>
          </a:p>
        </p:txBody>
      </p:sp>
      <p:pic>
        <p:nvPicPr>
          <p:cNvPr id="3" name="Image 2"/>
          <p:cNvPicPr>
            <a:picLocks noChangeAspect="1"/>
          </p:cNvPicPr>
          <p:nvPr/>
        </p:nvPicPr>
        <p:blipFill>
          <a:blip r:embed="rId4"/>
          <a:stretch>
            <a:fillRect/>
          </a:stretch>
        </p:blipFill>
        <p:spPr>
          <a:xfrm>
            <a:off x="124080" y="907143"/>
            <a:ext cx="4141309" cy="2737955"/>
          </a:xfrm>
          <a:prstGeom prst="rect">
            <a:avLst/>
          </a:prstGeom>
          <a:ln w="38100">
            <a:solidFill>
              <a:srgbClr val="800000"/>
            </a:solidFill>
          </a:ln>
        </p:spPr>
      </p:pic>
      <p:sp>
        <p:nvSpPr>
          <p:cNvPr id="6" name="ZoneTexte 5"/>
          <p:cNvSpPr txBox="1"/>
          <p:nvPr/>
        </p:nvSpPr>
        <p:spPr>
          <a:xfrm>
            <a:off x="198939" y="466857"/>
            <a:ext cx="2084141" cy="276999"/>
          </a:xfrm>
          <a:prstGeom prst="rect">
            <a:avLst/>
          </a:prstGeom>
          <a:noFill/>
        </p:spPr>
        <p:txBody>
          <a:bodyPr wrap="none" rtlCol="0">
            <a:spAutoFit/>
          </a:bodyPr>
          <a:lstStyle/>
          <a:p>
            <a:r>
              <a:rPr lang="fr-FR" sz="1200" b="1" i="1" dirty="0" err="1" smtClean="0">
                <a:latin typeface="Times New Roman"/>
                <a:cs typeface="Times New Roman"/>
              </a:rPr>
              <a:t>Press</a:t>
            </a:r>
            <a:r>
              <a:rPr lang="fr-FR" sz="1200" b="1" i="1" dirty="0" smtClean="0">
                <a:latin typeface="Times New Roman"/>
                <a:cs typeface="Times New Roman"/>
              </a:rPr>
              <a:t> photos on Vietnam </a:t>
            </a:r>
            <a:r>
              <a:rPr lang="fr-FR" sz="1200" b="1" i="1" dirty="0" err="1" smtClean="0">
                <a:latin typeface="Times New Roman"/>
                <a:cs typeface="Times New Roman"/>
              </a:rPr>
              <a:t>war</a:t>
            </a:r>
            <a:endParaRPr lang="fr-FR" sz="1200" b="1" i="1" dirty="0">
              <a:latin typeface="Times New Roman"/>
              <a:cs typeface="Times New Roman"/>
            </a:endParaRPr>
          </a:p>
        </p:txBody>
      </p:sp>
      <p:pic>
        <p:nvPicPr>
          <p:cNvPr id="7" name="Image 6"/>
          <p:cNvPicPr>
            <a:picLocks noChangeAspect="1"/>
          </p:cNvPicPr>
          <p:nvPr/>
        </p:nvPicPr>
        <p:blipFill>
          <a:blip r:embed="rId5"/>
          <a:stretch>
            <a:fillRect/>
          </a:stretch>
        </p:blipFill>
        <p:spPr>
          <a:xfrm>
            <a:off x="571301" y="3866243"/>
            <a:ext cx="3423557" cy="2282371"/>
          </a:xfrm>
          <a:prstGeom prst="rect">
            <a:avLst/>
          </a:prstGeom>
          <a:ln w="38100">
            <a:solidFill>
              <a:srgbClr val="800000"/>
            </a:solidFill>
          </a:ln>
        </p:spPr>
      </p:pic>
    </p:spTree>
    <p:extLst>
      <p:ext uri="{BB962C8B-B14F-4D97-AF65-F5344CB8AC3E}">
        <p14:creationId xmlns:p14="http://schemas.microsoft.com/office/powerpoint/2010/main" val="350536389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61918"/>
            <a:ext cx="5647265" cy="400110"/>
          </a:xfrm>
          <a:prstGeom prst="rect">
            <a:avLst/>
          </a:prstGeom>
          <a:noFill/>
        </p:spPr>
        <p:txBody>
          <a:bodyPr wrap="none" rtlCol="0">
            <a:spAutoFit/>
          </a:bodyPr>
          <a:lstStyle/>
          <a:p>
            <a:r>
              <a:rPr lang="fr-FR" sz="2000" b="1" i="1" dirty="0">
                <a:latin typeface="Times New Roman"/>
                <a:cs typeface="Times New Roman"/>
              </a:rPr>
              <a:t>C. The American soft power: films, </a:t>
            </a:r>
            <a:r>
              <a:rPr lang="fr-FR" sz="2000" b="1" i="1" dirty="0" err="1">
                <a:latin typeface="Times New Roman"/>
                <a:cs typeface="Times New Roman"/>
              </a:rPr>
              <a:t>ads</a:t>
            </a:r>
            <a:r>
              <a:rPr lang="fr-FR" sz="2000" b="1" i="1" dirty="0">
                <a:latin typeface="Times New Roman"/>
                <a:cs typeface="Times New Roman"/>
              </a:rPr>
              <a:t> and comics</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830033"/>
            <a:ext cx="3941836" cy="1675568"/>
          </a:xfrm>
          <a:prstGeom prst="rect">
            <a:avLst/>
          </a:prstGeom>
          <a:noFill/>
          <a:ln w="38100">
            <a:solidFill>
              <a:srgbClr val="800000"/>
            </a:solidFill>
            <a:miter lim="800000"/>
            <a:headEnd/>
            <a:tailEnd/>
          </a:ln>
          <a:extLst>
            <a:ext uri="{909E8E84-426E-40dd-AFC4-6F175D3DCCD1}">
              <a14:hiddenFill xmlns:a14="http://schemas.microsoft.com/office/drawing/2010/main">
                <a:solidFill>
                  <a:schemeClr val="accent1"/>
                </a:solidFill>
              </a14:hiddenFill>
            </a:ext>
          </a:extLst>
        </p:spPr>
      </p:pic>
      <p:pic>
        <p:nvPicPr>
          <p:cNvPr id="5" name="Image 4"/>
          <p:cNvPicPr>
            <a:picLocks noChangeAspect="1"/>
          </p:cNvPicPr>
          <p:nvPr/>
        </p:nvPicPr>
        <p:blipFill rotWithShape="1">
          <a:blip r:embed="rId4"/>
          <a:srcRect l="6701" t="6524" r="43535" b="15710"/>
          <a:stretch/>
        </p:blipFill>
        <p:spPr>
          <a:xfrm>
            <a:off x="4154714" y="880804"/>
            <a:ext cx="4794289" cy="5624797"/>
          </a:xfrm>
          <a:prstGeom prst="rect">
            <a:avLst/>
          </a:prstGeom>
          <a:ln w="38100">
            <a:solidFill>
              <a:srgbClr val="800000"/>
            </a:solidFill>
          </a:ln>
        </p:spPr>
      </p:pic>
      <p:pic>
        <p:nvPicPr>
          <p:cNvPr id="6" name="Image 5"/>
          <p:cNvPicPr>
            <a:picLocks noChangeAspect="1"/>
          </p:cNvPicPr>
          <p:nvPr/>
        </p:nvPicPr>
        <p:blipFill>
          <a:blip r:embed="rId5"/>
          <a:stretch>
            <a:fillRect/>
          </a:stretch>
        </p:blipFill>
        <p:spPr>
          <a:xfrm>
            <a:off x="222341" y="655631"/>
            <a:ext cx="2789373" cy="3911321"/>
          </a:xfrm>
          <a:prstGeom prst="rect">
            <a:avLst/>
          </a:prstGeom>
          <a:ln w="38100">
            <a:solidFill>
              <a:srgbClr val="800000"/>
            </a:solidFill>
          </a:ln>
        </p:spPr>
      </p:pic>
    </p:spTree>
    <p:extLst>
      <p:ext uri="{BB962C8B-B14F-4D97-AF65-F5344CB8AC3E}">
        <p14:creationId xmlns:p14="http://schemas.microsoft.com/office/powerpoint/2010/main" val="200706122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2" name="Image 1" descr="http://2.bp.blogspot.com/_QzuLgNeoeZs/SgQVrwU0slI/AAAAAAAAAlQ/9XawFimSsxs/s1600/070312_r16008_p233.jpg"/>
          <p:cNvPicPr/>
          <p:nvPr/>
        </p:nvPicPr>
        <p:blipFill>
          <a:blip r:embed="rId3">
            <a:extLst>
              <a:ext uri="{28A0092B-C50C-407E-A947-70E740481C1C}">
                <a14:useLocalDpi xmlns:a14="http://schemas.microsoft.com/office/drawing/2010/main" val="0"/>
              </a:ext>
            </a:extLst>
          </a:blip>
          <a:srcRect/>
          <a:stretch>
            <a:fillRect/>
          </a:stretch>
        </p:blipFill>
        <p:spPr bwMode="auto">
          <a:xfrm>
            <a:off x="300037" y="1088411"/>
            <a:ext cx="4376531" cy="5490145"/>
          </a:xfrm>
          <a:prstGeom prst="rect">
            <a:avLst/>
          </a:prstGeom>
          <a:noFill/>
          <a:ln w="38100">
            <a:solidFill>
              <a:srgbClr val="800000"/>
            </a:solidFill>
          </a:ln>
        </p:spPr>
      </p:pic>
      <p:sp>
        <p:nvSpPr>
          <p:cNvPr id="3" name="Rectangle 2"/>
          <p:cNvSpPr/>
          <p:nvPr/>
        </p:nvSpPr>
        <p:spPr>
          <a:xfrm>
            <a:off x="862012" y="536853"/>
            <a:ext cx="5782800" cy="276999"/>
          </a:xfrm>
          <a:prstGeom prst="rect">
            <a:avLst/>
          </a:prstGeom>
        </p:spPr>
        <p:txBody>
          <a:bodyPr wrap="square">
            <a:spAutoFit/>
          </a:bodyPr>
          <a:lstStyle/>
          <a:p>
            <a:r>
              <a:rPr lang="en-US" sz="1200" b="1" i="1" u="sng" dirty="0">
                <a:latin typeface="Times New Roman"/>
                <a:cs typeface="Times New Roman"/>
              </a:rPr>
              <a:t>Document 2:</a:t>
            </a:r>
            <a:r>
              <a:rPr lang="en-US" sz="1200" b="1" i="1" dirty="0">
                <a:latin typeface="Times New Roman"/>
                <a:cs typeface="Times New Roman"/>
              </a:rPr>
              <a:t> Nixon and Mao: The week that changed the world, by Margaret Macmillan</a:t>
            </a:r>
            <a:endParaRPr lang="fr-FR" sz="1200" dirty="0">
              <a:latin typeface="Times New Roman"/>
              <a:cs typeface="Times New Roman"/>
            </a:endParaRPr>
          </a:p>
        </p:txBody>
      </p:sp>
    </p:spTree>
    <p:extLst>
      <p:ext uri="{BB962C8B-B14F-4D97-AF65-F5344CB8AC3E}">
        <p14:creationId xmlns:p14="http://schemas.microsoft.com/office/powerpoint/2010/main" val="16933689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0"/>
            <a:ext cx="9144000" cy="430887"/>
          </a:xfrm>
          <a:prstGeom prst="rect">
            <a:avLst/>
          </a:prstGeom>
          <a:noFill/>
        </p:spPr>
        <p:txBody>
          <a:bodyPr wrap="square" rtlCol="0">
            <a:spAutoFit/>
          </a:bodyPr>
          <a:lstStyle/>
          <a:p>
            <a:r>
              <a:rPr lang="fr-FR" sz="2200" b="1" dirty="0">
                <a:latin typeface="Times New Roman"/>
                <a:cs typeface="Times New Roman"/>
              </a:rPr>
              <a:t>III. </a:t>
            </a:r>
            <a:r>
              <a:rPr lang="fr-FR" sz="2200" b="1" dirty="0" err="1">
                <a:latin typeface="Times New Roman"/>
                <a:cs typeface="Times New Roman"/>
              </a:rPr>
              <a:t>From</a:t>
            </a:r>
            <a:r>
              <a:rPr lang="fr-FR" sz="2200" b="1" dirty="0">
                <a:latin typeface="Times New Roman"/>
                <a:cs typeface="Times New Roman"/>
              </a:rPr>
              <a:t> the </a:t>
            </a:r>
            <a:r>
              <a:rPr lang="fr-FR" sz="2200" b="1" dirty="0" err="1">
                <a:latin typeface="Times New Roman"/>
                <a:cs typeface="Times New Roman"/>
              </a:rPr>
              <a:t>decline</a:t>
            </a:r>
            <a:r>
              <a:rPr lang="fr-FR" sz="2200" b="1" dirty="0">
                <a:latin typeface="Times New Roman"/>
                <a:cs typeface="Times New Roman"/>
              </a:rPr>
              <a:t> of the USSR to a new balance of </a:t>
            </a:r>
            <a:r>
              <a:rPr lang="fr-FR" sz="2200" b="1" dirty="0" err="1">
                <a:latin typeface="Times New Roman"/>
                <a:cs typeface="Times New Roman"/>
              </a:rPr>
              <a:t>powers</a:t>
            </a:r>
            <a:r>
              <a:rPr lang="fr-FR" sz="2200" b="1" dirty="0">
                <a:latin typeface="Times New Roman"/>
                <a:cs typeface="Times New Roman"/>
              </a:rPr>
              <a:t> (1980s-2000)</a:t>
            </a:r>
          </a:p>
        </p:txBody>
      </p:sp>
      <p:sp>
        <p:nvSpPr>
          <p:cNvPr id="3" name="ZoneTexte 2"/>
          <p:cNvSpPr txBox="1"/>
          <p:nvPr/>
        </p:nvSpPr>
        <p:spPr>
          <a:xfrm>
            <a:off x="0" y="412538"/>
            <a:ext cx="4399988" cy="400110"/>
          </a:xfrm>
          <a:prstGeom prst="rect">
            <a:avLst/>
          </a:prstGeom>
          <a:noFill/>
        </p:spPr>
        <p:txBody>
          <a:bodyPr wrap="none" rtlCol="0">
            <a:spAutoFit/>
          </a:bodyPr>
          <a:lstStyle/>
          <a:p>
            <a:r>
              <a:rPr lang="fr-FR" sz="2000" b="1" i="1" dirty="0">
                <a:latin typeface="Times New Roman"/>
                <a:cs typeface="Times New Roman"/>
              </a:rPr>
              <a:t>A. « </a:t>
            </a:r>
            <a:r>
              <a:rPr lang="fr-FR" sz="2000" b="1" i="1" dirty="0" err="1">
                <a:latin typeface="Times New Roman"/>
                <a:cs typeface="Times New Roman"/>
              </a:rPr>
              <a:t>America</a:t>
            </a:r>
            <a:r>
              <a:rPr lang="fr-FR" sz="2000" b="1" i="1" dirty="0">
                <a:latin typeface="Times New Roman"/>
                <a:cs typeface="Times New Roman"/>
              </a:rPr>
              <a:t> </a:t>
            </a:r>
            <a:r>
              <a:rPr lang="fr-FR" sz="2000" b="1" i="1" dirty="0" err="1">
                <a:latin typeface="Times New Roman"/>
                <a:cs typeface="Times New Roman"/>
              </a:rPr>
              <a:t>is</a:t>
            </a:r>
            <a:r>
              <a:rPr lang="fr-FR" sz="2000" b="1" i="1" dirty="0">
                <a:latin typeface="Times New Roman"/>
                <a:cs typeface="Times New Roman"/>
              </a:rPr>
              <a:t> back! »: Reagan </a:t>
            </a:r>
            <a:r>
              <a:rPr lang="fr-FR" sz="2000" b="1" i="1" dirty="0" err="1">
                <a:latin typeface="Times New Roman"/>
                <a:cs typeface="Times New Roman"/>
              </a:rPr>
              <a:t>policy</a:t>
            </a:r>
            <a:endParaRPr lang="fr-FR" sz="2000" b="1" i="1" dirty="0">
              <a:latin typeface="Times New Roman"/>
              <a:cs typeface="Times New Roman"/>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81" y="895932"/>
            <a:ext cx="3758128" cy="1835902"/>
          </a:xfrm>
          <a:prstGeom prst="rect">
            <a:avLst/>
          </a:prstGeom>
          <a:noFill/>
          <a:ln w="38100">
            <a:solidFill>
              <a:srgbClr val="800000"/>
            </a:solidFill>
            <a:miter lim="800000"/>
            <a:headEnd/>
            <a:tailEnd/>
          </a:ln>
          <a:extLst>
            <a:ext uri="{909E8E84-426E-40dd-AFC4-6F175D3DCCD1}">
              <a14:hiddenFill xmlns:a14="http://schemas.microsoft.com/office/drawing/2010/main">
                <a:solidFill>
                  <a:schemeClr val="accent1"/>
                </a:solidFill>
              </a14:hiddenFill>
            </a:ext>
          </a:extLst>
        </p:spPr>
      </p:pic>
      <p:pic>
        <p:nvPicPr>
          <p:cNvPr id="5" name="Image 4" descr="https://www.cartoons.ac.uk/record-image/standard/36812"/>
          <p:cNvPicPr/>
          <p:nvPr/>
        </p:nvPicPr>
        <p:blipFill>
          <a:blip r:embed="rId4">
            <a:extLst>
              <a:ext uri="{28A0092B-C50C-407E-A947-70E740481C1C}">
                <a14:useLocalDpi xmlns:a14="http://schemas.microsoft.com/office/drawing/2010/main" val="0"/>
              </a:ext>
            </a:extLst>
          </a:blip>
          <a:srcRect/>
          <a:stretch>
            <a:fillRect/>
          </a:stretch>
        </p:blipFill>
        <p:spPr bwMode="auto">
          <a:xfrm>
            <a:off x="4771567" y="471164"/>
            <a:ext cx="4255411" cy="2794394"/>
          </a:xfrm>
          <a:prstGeom prst="rect">
            <a:avLst/>
          </a:prstGeom>
          <a:noFill/>
          <a:ln w="38100">
            <a:solidFill>
              <a:srgbClr val="800000"/>
            </a:solidFill>
          </a:ln>
        </p:spPr>
      </p:pic>
      <p:sp>
        <p:nvSpPr>
          <p:cNvPr id="6" name="Rectangle 5"/>
          <p:cNvSpPr/>
          <p:nvPr/>
        </p:nvSpPr>
        <p:spPr>
          <a:xfrm>
            <a:off x="150381" y="2811847"/>
            <a:ext cx="4572000" cy="461665"/>
          </a:xfrm>
          <a:prstGeom prst="rect">
            <a:avLst/>
          </a:prstGeom>
        </p:spPr>
        <p:txBody>
          <a:bodyPr>
            <a:spAutoFit/>
          </a:bodyPr>
          <a:lstStyle/>
          <a:p>
            <a:r>
              <a:rPr lang="en-US" sz="1200" b="1" dirty="0">
                <a:latin typeface="Times New Roman"/>
                <a:cs typeface="Times New Roman"/>
              </a:rPr>
              <a:t>Document 1: Reagan and Gorbachev during the Afghan War, by </a:t>
            </a:r>
            <a:r>
              <a:rPr lang="fr-FR" sz="1200" b="1" dirty="0">
                <a:latin typeface="Times New Roman"/>
                <a:cs typeface="Times New Roman"/>
                <a:hlinkClick r:id="rId5"/>
              </a:rPr>
              <a:t>Nicholas Garland</a:t>
            </a:r>
            <a:r>
              <a:rPr lang="fr-FR" sz="1200" b="1" dirty="0">
                <a:latin typeface="Times New Roman"/>
                <a:cs typeface="Times New Roman"/>
              </a:rPr>
              <a:t>, </a:t>
            </a:r>
            <a:r>
              <a:rPr lang="fr-FR" sz="1200" b="1" dirty="0">
                <a:latin typeface="Times New Roman"/>
                <a:cs typeface="Times New Roman"/>
                <a:hlinkClick r:id="rId6"/>
              </a:rPr>
              <a:t>Daily Telegraph</a:t>
            </a:r>
            <a:r>
              <a:rPr lang="fr-FR" sz="1200" b="1" dirty="0">
                <a:latin typeface="Times New Roman"/>
                <a:cs typeface="Times New Roman"/>
              </a:rPr>
              <a:t>, </a:t>
            </a:r>
            <a:r>
              <a:rPr lang="fr-FR" sz="1200" b="1" dirty="0">
                <a:latin typeface="Times New Roman"/>
                <a:cs typeface="Times New Roman"/>
                <a:hlinkClick r:id="rId7"/>
              </a:rPr>
              <a:t>03 Jan 1986</a:t>
            </a:r>
            <a:endParaRPr lang="fr-FR" sz="1200" dirty="0">
              <a:latin typeface="Times New Roman"/>
              <a:cs typeface="Times New Roman"/>
            </a:endParaRPr>
          </a:p>
        </p:txBody>
      </p:sp>
      <p:sp>
        <p:nvSpPr>
          <p:cNvPr id="7" name="Rectangle 6"/>
          <p:cNvSpPr/>
          <p:nvPr/>
        </p:nvSpPr>
        <p:spPr>
          <a:xfrm>
            <a:off x="150381" y="3290216"/>
            <a:ext cx="8888927" cy="3447098"/>
          </a:xfrm>
          <a:prstGeom prst="rect">
            <a:avLst/>
          </a:prstGeom>
          <a:ln w="38100">
            <a:solidFill>
              <a:srgbClr val="800000"/>
            </a:solidFill>
          </a:ln>
        </p:spPr>
        <p:txBody>
          <a:bodyPr wrap="square">
            <a:spAutoFit/>
          </a:bodyPr>
          <a:lstStyle/>
          <a:p>
            <a:pPr algn="just"/>
            <a:r>
              <a:rPr lang="en-US" sz="1400" b="1" dirty="0">
                <a:latin typeface="Times New Roman"/>
                <a:cs typeface="Times New Roman"/>
              </a:rPr>
              <a:t>The Court</a:t>
            </a:r>
            <a:endParaRPr lang="fr-FR" sz="1400" b="1" dirty="0">
              <a:latin typeface="Times New Roman"/>
              <a:cs typeface="Times New Roman"/>
            </a:endParaRPr>
          </a:p>
          <a:p>
            <a:pPr algn="just"/>
            <a:r>
              <a:rPr lang="en-US" sz="1400" b="1" dirty="0">
                <a:latin typeface="Times New Roman"/>
                <a:cs typeface="Times New Roman"/>
              </a:rPr>
              <a:t>N° 1 Decides that in adjudicating the dispute brought before it by the Application filed by the Republic of Nicaragua on 9 April 1984, the Court is required to apply the "multilateral treaty reservation » </a:t>
            </a:r>
            <a:r>
              <a:rPr lang="fr-FR" sz="1400" b="1" dirty="0">
                <a:latin typeface="Times New Roman"/>
                <a:cs typeface="Times New Roman"/>
              </a:rPr>
              <a:t>(…);</a:t>
            </a:r>
          </a:p>
          <a:p>
            <a:pPr algn="just"/>
            <a:r>
              <a:rPr lang="en-US" sz="1400" b="1" dirty="0">
                <a:latin typeface="Times New Roman"/>
                <a:cs typeface="Times New Roman"/>
              </a:rPr>
              <a:t>N° 2 Rejects the justification of </a:t>
            </a:r>
            <a:r>
              <a:rPr lang="en-US" sz="1400" b="1" dirty="0">
                <a:latin typeface="Times New Roman"/>
                <a:cs typeface="Times New Roman"/>
                <a:hlinkClick r:id="rId8"/>
              </a:rPr>
              <a:t>collective self-defence</a:t>
            </a:r>
            <a:r>
              <a:rPr lang="en-US" sz="1400" b="1" dirty="0">
                <a:latin typeface="Times New Roman"/>
                <a:cs typeface="Times New Roman"/>
              </a:rPr>
              <a:t> maintained by the United States of America in connection with the military and paramilitary activities in and against Nicaragua the subject of this case;</a:t>
            </a:r>
            <a:endParaRPr lang="fr-FR" sz="1400" b="1" dirty="0">
              <a:latin typeface="Times New Roman"/>
              <a:cs typeface="Times New Roman"/>
            </a:endParaRPr>
          </a:p>
          <a:p>
            <a:pPr algn="just"/>
            <a:r>
              <a:rPr lang="en-US" sz="1400" b="1" dirty="0">
                <a:latin typeface="Times New Roman"/>
                <a:cs typeface="Times New Roman"/>
              </a:rPr>
              <a:t>N° 3 Decides that the United States of America, by training, arming, equipping, financing and supplying the contra forces or otherwise encouraging, supporting and aiding military and paramilitary activities in and against Nicaragua, has acted, against the Republic of Nicaragua, in breach of its obligation under </a:t>
            </a:r>
            <a:r>
              <a:rPr lang="en-US" sz="1400" b="1" dirty="0">
                <a:latin typeface="Times New Roman"/>
                <a:cs typeface="Times New Roman"/>
                <a:hlinkClick r:id="rId9"/>
              </a:rPr>
              <a:t>customary international law</a:t>
            </a:r>
            <a:r>
              <a:rPr lang="en-US" sz="1400" b="1" dirty="0">
                <a:latin typeface="Times New Roman"/>
                <a:cs typeface="Times New Roman"/>
              </a:rPr>
              <a:t> not to intervene in the affairs of another State […]</a:t>
            </a:r>
            <a:endParaRPr lang="fr-FR" sz="1400" b="1" dirty="0">
              <a:latin typeface="Times New Roman"/>
              <a:cs typeface="Times New Roman"/>
            </a:endParaRPr>
          </a:p>
          <a:p>
            <a:pPr algn="just"/>
            <a:r>
              <a:rPr lang="en-US" sz="1400" b="1" dirty="0">
                <a:latin typeface="Times New Roman"/>
                <a:cs typeface="Times New Roman"/>
              </a:rPr>
              <a:t>N°6 Decides that, by laying mines in the internal or territorial waters of the Republic of Nicaragua during the first months of 1984, the United States of America has acted, against the Republic of Nicaragua, in breach of its obligations under customary international law not to use force against another State, not to intervene in its affairs, not to violate its sovereignty and not to interrupt peaceful maritime commerce</a:t>
            </a:r>
            <a:endParaRPr lang="fr-FR" sz="1400" b="1" dirty="0">
              <a:latin typeface="Times New Roman"/>
              <a:cs typeface="Times New Roman"/>
            </a:endParaRPr>
          </a:p>
          <a:p>
            <a:pPr algn="just"/>
            <a:r>
              <a:rPr lang="en-US" sz="1400" b="1" dirty="0">
                <a:latin typeface="Times New Roman"/>
                <a:cs typeface="Times New Roman"/>
              </a:rPr>
              <a:t> </a:t>
            </a:r>
            <a:endParaRPr lang="fr-FR" sz="1400" b="1" dirty="0">
              <a:latin typeface="Times New Roman"/>
              <a:cs typeface="Times New Roman"/>
            </a:endParaRPr>
          </a:p>
          <a:p>
            <a:pPr algn="r"/>
            <a:r>
              <a:rPr lang="en-US" sz="1100" b="1" i="1" dirty="0">
                <a:latin typeface="Times New Roman"/>
                <a:cs typeface="Times New Roman"/>
              </a:rPr>
              <a:t>The Republic of Nicaragua v. The United States of America</a:t>
            </a:r>
            <a:r>
              <a:rPr lang="en-US" sz="1100" b="1" dirty="0">
                <a:latin typeface="Times New Roman"/>
                <a:cs typeface="Times New Roman"/>
              </a:rPr>
              <a:t> (June 27, 1986), </a:t>
            </a:r>
            <a:r>
              <a:rPr lang="en-US" sz="1100" b="1" dirty="0">
                <a:latin typeface="Times New Roman"/>
                <a:cs typeface="Times New Roman"/>
                <a:hlinkClick r:id="rId10"/>
              </a:rPr>
              <a:t>public international law</a:t>
            </a:r>
            <a:r>
              <a:rPr lang="en-US" sz="1100" b="1" dirty="0">
                <a:latin typeface="Times New Roman"/>
                <a:cs typeface="Times New Roman"/>
              </a:rPr>
              <a:t> case decided by the </a:t>
            </a:r>
            <a:r>
              <a:rPr lang="en-US" sz="1100" b="1" dirty="0">
                <a:latin typeface="Times New Roman"/>
                <a:cs typeface="Times New Roman"/>
                <a:hlinkClick r:id="rId11"/>
              </a:rPr>
              <a:t>International Court of Justice</a:t>
            </a:r>
            <a:r>
              <a:rPr lang="en-US" sz="1100" b="1" dirty="0">
                <a:latin typeface="Times New Roman"/>
                <a:cs typeface="Times New Roman"/>
              </a:rPr>
              <a:t> (ICJ)</a:t>
            </a:r>
            <a:endParaRPr lang="fr-FR" sz="1100" b="1" dirty="0">
              <a:latin typeface="Times New Roman"/>
              <a:cs typeface="Times New Roman"/>
            </a:endParaRPr>
          </a:p>
        </p:txBody>
      </p:sp>
    </p:spTree>
    <p:extLst>
      <p:ext uri="{BB962C8B-B14F-4D97-AF65-F5344CB8AC3E}">
        <p14:creationId xmlns:p14="http://schemas.microsoft.com/office/powerpoint/2010/main" val="224974834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2" name="Image 1" descr="http://cartoonists.cartoonbank.ru/wp-content/gallery/ed-valtman/valt20.jpg"/>
          <p:cNvPicPr/>
          <p:nvPr/>
        </p:nvPicPr>
        <p:blipFill>
          <a:blip r:embed="rId3">
            <a:extLst>
              <a:ext uri="{28A0092B-C50C-407E-A947-70E740481C1C}">
                <a14:useLocalDpi xmlns:a14="http://schemas.microsoft.com/office/drawing/2010/main" val="0"/>
              </a:ext>
            </a:extLst>
          </a:blip>
          <a:srcRect/>
          <a:stretch>
            <a:fillRect/>
          </a:stretch>
        </p:blipFill>
        <p:spPr bwMode="auto">
          <a:xfrm>
            <a:off x="1174815" y="621010"/>
            <a:ext cx="6828796" cy="5378434"/>
          </a:xfrm>
          <a:prstGeom prst="rect">
            <a:avLst/>
          </a:prstGeom>
          <a:noFill/>
          <a:ln w="38100">
            <a:solidFill>
              <a:srgbClr val="800000"/>
            </a:solidFill>
          </a:ln>
        </p:spPr>
      </p:pic>
      <p:sp>
        <p:nvSpPr>
          <p:cNvPr id="3" name="Rectangle 2"/>
          <p:cNvSpPr/>
          <p:nvPr/>
        </p:nvSpPr>
        <p:spPr>
          <a:xfrm>
            <a:off x="539873" y="6244638"/>
            <a:ext cx="4572000" cy="276999"/>
          </a:xfrm>
          <a:prstGeom prst="rect">
            <a:avLst/>
          </a:prstGeom>
        </p:spPr>
        <p:txBody>
          <a:bodyPr>
            <a:spAutoFit/>
          </a:bodyPr>
          <a:lstStyle/>
          <a:p>
            <a:r>
              <a:rPr lang="en-US" sz="1200" b="1" i="1" dirty="0">
                <a:latin typeface="Times New Roman"/>
                <a:cs typeface="Times New Roman"/>
              </a:rPr>
              <a:t>Document 1: The end of USSR by Fred </a:t>
            </a:r>
            <a:r>
              <a:rPr lang="en-US" sz="1200" b="1" i="1" dirty="0" err="1">
                <a:latin typeface="Times New Roman"/>
                <a:cs typeface="Times New Roman"/>
              </a:rPr>
              <a:t>Valtman</a:t>
            </a:r>
            <a:r>
              <a:rPr lang="en-US" sz="1200" b="1" i="1" dirty="0">
                <a:latin typeface="Times New Roman"/>
                <a:cs typeface="Times New Roman"/>
              </a:rPr>
              <a:t> (1991)</a:t>
            </a:r>
            <a:endParaRPr lang="fr-FR" sz="1200" dirty="0">
              <a:latin typeface="Times New Roman"/>
              <a:cs typeface="Times New Roman"/>
            </a:endParaRPr>
          </a:p>
        </p:txBody>
      </p:sp>
    </p:spTree>
    <p:extLst>
      <p:ext uri="{BB962C8B-B14F-4D97-AF65-F5344CB8AC3E}">
        <p14:creationId xmlns:p14="http://schemas.microsoft.com/office/powerpoint/2010/main" val="394626946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52888"/>
            <a:ext cx="6332173" cy="400110"/>
          </a:xfrm>
          <a:prstGeom prst="rect">
            <a:avLst/>
          </a:prstGeom>
          <a:noFill/>
        </p:spPr>
        <p:txBody>
          <a:bodyPr wrap="none" rtlCol="0">
            <a:spAutoFit/>
          </a:bodyPr>
          <a:lstStyle/>
          <a:p>
            <a:r>
              <a:rPr lang="fr-FR" sz="2000" b="1" i="1" dirty="0">
                <a:latin typeface="Times New Roman"/>
                <a:cs typeface="Times New Roman"/>
              </a:rPr>
              <a:t>B. </a:t>
            </a:r>
            <a:r>
              <a:rPr lang="fr-FR" sz="2000" b="1" i="1" dirty="0" err="1">
                <a:latin typeface="Times New Roman"/>
                <a:cs typeface="Times New Roman"/>
              </a:rPr>
              <a:t>Another</a:t>
            </a:r>
            <a:r>
              <a:rPr lang="fr-FR" sz="2000" b="1" i="1" dirty="0">
                <a:latin typeface="Times New Roman"/>
                <a:cs typeface="Times New Roman"/>
              </a:rPr>
              <a:t> new world </a:t>
            </a:r>
            <a:r>
              <a:rPr lang="fr-FR" sz="2000" b="1" i="1" dirty="0" err="1">
                <a:latin typeface="Times New Roman"/>
                <a:cs typeface="Times New Roman"/>
              </a:rPr>
              <a:t>order</a:t>
            </a:r>
            <a:r>
              <a:rPr lang="fr-FR" sz="2000" b="1" i="1" dirty="0">
                <a:latin typeface="Times New Roman"/>
                <a:cs typeface="Times New Roman"/>
              </a:rPr>
              <a:t>: US </a:t>
            </a:r>
            <a:r>
              <a:rPr lang="fr-FR" sz="2000" b="1" i="1" dirty="0" err="1">
                <a:latin typeface="Times New Roman"/>
                <a:cs typeface="Times New Roman"/>
              </a:rPr>
              <a:t>hyperpower</a:t>
            </a:r>
            <a:r>
              <a:rPr lang="fr-FR" sz="2000" b="1" i="1" dirty="0">
                <a:latin typeface="Times New Roman"/>
                <a:cs typeface="Times New Roman"/>
              </a:rPr>
              <a:t> in the world</a:t>
            </a:r>
          </a:p>
        </p:txBody>
      </p:sp>
      <p:sp>
        <p:nvSpPr>
          <p:cNvPr id="4" name="Rectangle 3"/>
          <p:cNvSpPr/>
          <p:nvPr/>
        </p:nvSpPr>
        <p:spPr>
          <a:xfrm>
            <a:off x="307520" y="811262"/>
            <a:ext cx="8509909" cy="2631490"/>
          </a:xfrm>
          <a:prstGeom prst="rect">
            <a:avLst/>
          </a:prstGeom>
          <a:ln w="38100">
            <a:solidFill>
              <a:srgbClr val="800000"/>
            </a:solidFill>
          </a:ln>
        </p:spPr>
        <p:txBody>
          <a:bodyPr wrap="square">
            <a:spAutoFit/>
          </a:bodyPr>
          <a:lstStyle/>
          <a:p>
            <a:pPr algn="just"/>
            <a:r>
              <a:rPr lang="en-US" sz="1400" b="1" dirty="0">
                <a:latin typeface="Times New Roman"/>
                <a:cs typeface="Times New Roman"/>
              </a:rPr>
              <a:t>As the Cold War ended, new pretexts had to be devised. George Bush celebrated the fall of the Berlin Wall by invading Panama, installing the regime of a tiny minority of bankers and </a:t>
            </a:r>
            <a:r>
              <a:rPr lang="en-US" sz="1400" b="1" dirty="0" err="1">
                <a:latin typeface="Times New Roman"/>
                <a:cs typeface="Times New Roman"/>
              </a:rPr>
              <a:t>narcotraffickers</a:t>
            </a:r>
            <a:r>
              <a:rPr lang="en-US" sz="1400" b="1" dirty="0">
                <a:latin typeface="Times New Roman"/>
                <a:cs typeface="Times New Roman"/>
              </a:rPr>
              <a:t> who, as predicted, have turned Panama into the second most active center for cocaine money laundering in the Western Hemisphere, the State Department concedes, the United States still holding first place. The Red Menace having disappeared, he was protecting us from Hispanic </a:t>
            </a:r>
            <a:r>
              <a:rPr lang="en-US" sz="1400" b="1" dirty="0" err="1">
                <a:latin typeface="Times New Roman"/>
                <a:cs typeface="Times New Roman"/>
              </a:rPr>
              <a:t>narcotraffickers</a:t>
            </a:r>
            <a:r>
              <a:rPr lang="en-US" sz="1400" b="1" dirty="0">
                <a:latin typeface="Times New Roman"/>
                <a:cs typeface="Times New Roman"/>
              </a:rPr>
              <a:t> led by the arch-demon Noriega, transmuted from valued friend to reincarnation of Attila the Hun, in standard fashion, when he began to disobey orders. And we were soon to learn that in the Middle East, long the major target of our intervention forces, the "threats to our interests . . . could not be laid at the Kremlin's door" (Bush National Security Strategy Report, March 1990); after decades of deception, the Soviet pretext can no longer be dredged up to justify traditional Pentagon-based industrial policy and intervention forces (…). Elliott Abrams noted that for the first time, the United States could intervene without concern for a Soviet reaction anywhere.</a:t>
            </a:r>
          </a:p>
          <a:p>
            <a:pPr algn="r"/>
            <a:r>
              <a:rPr lang="en-US" sz="1100" b="1" dirty="0">
                <a:latin typeface="Times New Roman"/>
                <a:cs typeface="Times New Roman"/>
              </a:rPr>
              <a:t>Noam Chomsky, « Humanitarian Intervention » in </a:t>
            </a:r>
            <a:r>
              <a:rPr lang="en-US" sz="1100" b="1" i="1" dirty="0">
                <a:latin typeface="Times New Roman"/>
                <a:cs typeface="Times New Roman"/>
              </a:rPr>
              <a:t>Boston Review</a:t>
            </a:r>
            <a:r>
              <a:rPr lang="en-US" sz="1100" b="1" dirty="0">
                <a:latin typeface="Times New Roman"/>
                <a:cs typeface="Times New Roman"/>
              </a:rPr>
              <a:t>, December, 1993-January, 1994</a:t>
            </a:r>
            <a:r>
              <a:rPr lang="fr-FR" sz="1100" b="1" dirty="0">
                <a:latin typeface="Times New Roman"/>
                <a:cs typeface="Times New Roman"/>
              </a:rPr>
              <a:t> </a:t>
            </a:r>
          </a:p>
        </p:txBody>
      </p:sp>
      <p:sp>
        <p:nvSpPr>
          <p:cNvPr id="5" name="Rectangle 4"/>
          <p:cNvSpPr/>
          <p:nvPr/>
        </p:nvSpPr>
        <p:spPr>
          <a:xfrm>
            <a:off x="216805" y="423557"/>
            <a:ext cx="4572000" cy="276999"/>
          </a:xfrm>
          <a:prstGeom prst="rect">
            <a:avLst/>
          </a:prstGeom>
        </p:spPr>
        <p:txBody>
          <a:bodyPr>
            <a:spAutoFit/>
          </a:bodyPr>
          <a:lstStyle/>
          <a:p>
            <a:r>
              <a:rPr lang="en-US" sz="1200" b="1" i="1" dirty="0">
                <a:latin typeface="Times New Roman"/>
                <a:cs typeface="Times New Roman"/>
              </a:rPr>
              <a:t>Document 1:</a:t>
            </a:r>
            <a:r>
              <a:rPr lang="en-US" sz="1200" i="1" dirty="0">
                <a:latin typeface="Times New Roman"/>
                <a:cs typeface="Times New Roman"/>
              </a:rPr>
              <a:t> </a:t>
            </a:r>
            <a:r>
              <a:rPr lang="en-US" sz="1200" b="1" i="1" dirty="0">
                <a:latin typeface="Times New Roman"/>
                <a:cs typeface="Times New Roman"/>
              </a:rPr>
              <a:t>A Humanitarian Imperialism, according to Chomsky</a:t>
            </a:r>
            <a:endParaRPr lang="fr-FR" sz="1200" dirty="0">
              <a:latin typeface="Times New Roman"/>
              <a:cs typeface="Times New Roman"/>
            </a:endParaRPr>
          </a:p>
        </p:txBody>
      </p:sp>
      <p:pic>
        <p:nvPicPr>
          <p:cNvPr id="3" name="Image 2"/>
          <p:cNvPicPr>
            <a:picLocks noChangeAspect="1"/>
          </p:cNvPicPr>
          <p:nvPr/>
        </p:nvPicPr>
        <p:blipFill>
          <a:blip r:embed="rId3"/>
          <a:stretch>
            <a:fillRect/>
          </a:stretch>
        </p:blipFill>
        <p:spPr>
          <a:xfrm>
            <a:off x="162376" y="4123947"/>
            <a:ext cx="4736195" cy="2552624"/>
          </a:xfrm>
          <a:prstGeom prst="rect">
            <a:avLst/>
          </a:prstGeom>
          <a:ln w="38100">
            <a:solidFill>
              <a:srgbClr val="800000"/>
            </a:solidFill>
          </a:ln>
        </p:spPr>
      </p:pic>
      <p:sp>
        <p:nvSpPr>
          <p:cNvPr id="6" name="Rectangle 5"/>
          <p:cNvSpPr/>
          <p:nvPr/>
        </p:nvSpPr>
        <p:spPr>
          <a:xfrm>
            <a:off x="162376" y="3515324"/>
            <a:ext cx="3248481" cy="461665"/>
          </a:xfrm>
          <a:prstGeom prst="rect">
            <a:avLst/>
          </a:prstGeom>
        </p:spPr>
        <p:txBody>
          <a:bodyPr wrap="square">
            <a:spAutoFit/>
          </a:bodyPr>
          <a:lstStyle/>
          <a:p>
            <a:r>
              <a:rPr lang="en-US" sz="1200" b="1" i="1" dirty="0">
                <a:latin typeface="Times New Roman"/>
                <a:cs typeface="Times New Roman"/>
              </a:rPr>
              <a:t>Document </a:t>
            </a:r>
            <a:r>
              <a:rPr lang="en-US" sz="1200" b="1" i="1" dirty="0" smtClean="0">
                <a:latin typeface="Times New Roman"/>
                <a:cs typeface="Times New Roman"/>
              </a:rPr>
              <a:t>2:</a:t>
            </a:r>
            <a:r>
              <a:rPr lang="en-US" sz="1200" i="1" dirty="0" smtClean="0">
                <a:latin typeface="Times New Roman"/>
                <a:cs typeface="Times New Roman"/>
              </a:rPr>
              <a:t> </a:t>
            </a:r>
            <a:r>
              <a:rPr lang="en-US" sz="1200" b="1" i="1" dirty="0" smtClean="0">
                <a:latin typeface="Times New Roman"/>
                <a:cs typeface="Times New Roman"/>
              </a:rPr>
              <a:t>Evolution of US Image in Western Europe from 2000 to 2011</a:t>
            </a:r>
            <a:endParaRPr lang="fr-FR" sz="1200" dirty="0">
              <a:latin typeface="Times New Roman"/>
              <a:cs typeface="Times New Roman"/>
            </a:endParaRPr>
          </a:p>
        </p:txBody>
      </p:sp>
      <p:sp>
        <p:nvSpPr>
          <p:cNvPr id="8" name="Rectangle 7"/>
          <p:cNvSpPr/>
          <p:nvPr/>
        </p:nvSpPr>
        <p:spPr>
          <a:xfrm>
            <a:off x="4989284" y="3544057"/>
            <a:ext cx="1288459" cy="1569660"/>
          </a:xfrm>
          <a:prstGeom prst="rect">
            <a:avLst/>
          </a:prstGeom>
        </p:spPr>
        <p:txBody>
          <a:bodyPr wrap="square">
            <a:spAutoFit/>
          </a:bodyPr>
          <a:lstStyle/>
          <a:p>
            <a:r>
              <a:rPr lang="en-US" sz="1200" b="1" i="1" dirty="0">
                <a:latin typeface="Times New Roman"/>
                <a:cs typeface="Times New Roman"/>
              </a:rPr>
              <a:t>Document 3</a:t>
            </a:r>
            <a:r>
              <a:rPr lang="en-US" sz="1200" b="1" i="1" dirty="0" smtClean="0">
                <a:latin typeface="Times New Roman"/>
                <a:cs typeface="Times New Roman"/>
              </a:rPr>
              <a:t>:</a:t>
            </a:r>
            <a:r>
              <a:rPr lang="en-US" sz="1200" i="1" dirty="0" smtClean="0">
                <a:latin typeface="Times New Roman"/>
                <a:cs typeface="Times New Roman"/>
              </a:rPr>
              <a:t> </a:t>
            </a:r>
            <a:r>
              <a:rPr lang="en-US" sz="1200" b="1" i="1" dirty="0" smtClean="0">
                <a:latin typeface="Times New Roman"/>
                <a:cs typeface="Times New Roman"/>
              </a:rPr>
              <a:t>Michael Jackson’s statue in Prague in 1996, where a statue of Lenin used to be settled</a:t>
            </a:r>
            <a:r>
              <a:rPr lang="mr-IN" sz="1200" b="1" i="1" dirty="0" smtClean="0">
                <a:latin typeface="Times New Roman"/>
                <a:cs typeface="Times New Roman"/>
              </a:rPr>
              <a:t>…</a:t>
            </a:r>
            <a:endParaRPr lang="fr-FR" sz="1200" dirty="0">
              <a:latin typeface="Times New Roman"/>
              <a:cs typeface="Times New Roman"/>
            </a:endParaRPr>
          </a:p>
        </p:txBody>
      </p:sp>
      <p:pic>
        <p:nvPicPr>
          <p:cNvPr id="9" name="Image 8"/>
          <p:cNvPicPr>
            <a:picLocks noChangeAspect="1"/>
          </p:cNvPicPr>
          <p:nvPr/>
        </p:nvPicPr>
        <p:blipFill>
          <a:blip r:embed="rId4"/>
          <a:stretch>
            <a:fillRect/>
          </a:stretch>
        </p:blipFill>
        <p:spPr>
          <a:xfrm>
            <a:off x="6332172" y="3544056"/>
            <a:ext cx="2811827" cy="3313943"/>
          </a:xfrm>
          <a:prstGeom prst="rect">
            <a:avLst/>
          </a:prstGeom>
        </p:spPr>
      </p:pic>
    </p:spTree>
    <p:extLst>
      <p:ext uri="{BB962C8B-B14F-4D97-AF65-F5344CB8AC3E}">
        <p14:creationId xmlns:p14="http://schemas.microsoft.com/office/powerpoint/2010/main" val="1540413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169081"/>
            <a:ext cx="3441509" cy="400110"/>
          </a:xfrm>
          <a:prstGeom prst="rect">
            <a:avLst/>
          </a:prstGeom>
          <a:noFill/>
        </p:spPr>
        <p:txBody>
          <a:bodyPr wrap="none" rtlCol="0">
            <a:spAutoFit/>
          </a:bodyPr>
          <a:lstStyle/>
          <a:p>
            <a:r>
              <a:rPr lang="fr-FR" sz="2000" b="1" i="1" dirty="0">
                <a:latin typeface="Times New Roman"/>
                <a:cs typeface="Times New Roman"/>
              </a:rPr>
              <a:t>C. 9/11 </a:t>
            </a:r>
            <a:r>
              <a:rPr lang="fr-FR" sz="2000" b="1" i="1" dirty="0" err="1">
                <a:latin typeface="Times New Roman"/>
                <a:cs typeface="Times New Roman"/>
              </a:rPr>
              <a:t>attacks</a:t>
            </a:r>
            <a:r>
              <a:rPr lang="fr-FR" sz="2000" b="1" i="1" dirty="0">
                <a:latin typeface="Times New Roman"/>
                <a:cs typeface="Times New Roman"/>
              </a:rPr>
              <a:t> and </a:t>
            </a:r>
            <a:r>
              <a:rPr lang="fr-FR" sz="2000" b="1" i="1" dirty="0" err="1">
                <a:latin typeface="Times New Roman"/>
                <a:cs typeface="Times New Roman"/>
              </a:rPr>
              <a:t>retaliation</a:t>
            </a:r>
            <a:endParaRPr lang="fr-FR" sz="2000" b="1" i="1" dirty="0">
              <a:latin typeface="Times New Roman"/>
              <a:cs typeface="Times New Roman"/>
            </a:endParaRPr>
          </a:p>
        </p:txBody>
      </p:sp>
      <p:pic>
        <p:nvPicPr>
          <p:cNvPr id="3" name="Image 2" descr="http://postedeveille.typepad.com/.a/6a01156fb0b420970c01538e46f25f970b-pi"/>
          <p:cNvPicPr/>
          <p:nvPr/>
        </p:nvPicPr>
        <p:blipFill>
          <a:blip r:embed="rId3">
            <a:extLst>
              <a:ext uri="{28A0092B-C50C-407E-A947-70E740481C1C}">
                <a14:useLocalDpi xmlns:a14="http://schemas.microsoft.com/office/drawing/2010/main" val="0"/>
              </a:ext>
            </a:extLst>
          </a:blip>
          <a:srcRect/>
          <a:stretch>
            <a:fillRect/>
          </a:stretch>
        </p:blipFill>
        <p:spPr bwMode="auto">
          <a:xfrm>
            <a:off x="4607070" y="129393"/>
            <a:ext cx="4418802" cy="3454969"/>
          </a:xfrm>
          <a:prstGeom prst="rect">
            <a:avLst/>
          </a:prstGeom>
          <a:noFill/>
          <a:ln w="38100">
            <a:solidFill>
              <a:srgbClr val="800000"/>
            </a:solidFill>
          </a:ln>
        </p:spPr>
      </p:pic>
      <p:sp>
        <p:nvSpPr>
          <p:cNvPr id="4" name="Rectangle 3"/>
          <p:cNvSpPr/>
          <p:nvPr/>
        </p:nvSpPr>
        <p:spPr>
          <a:xfrm>
            <a:off x="395920" y="823764"/>
            <a:ext cx="3820831" cy="276999"/>
          </a:xfrm>
          <a:prstGeom prst="rect">
            <a:avLst/>
          </a:prstGeom>
        </p:spPr>
        <p:txBody>
          <a:bodyPr wrap="square">
            <a:spAutoFit/>
          </a:bodyPr>
          <a:lstStyle/>
          <a:p>
            <a:r>
              <a:rPr lang="en-US" sz="1200" b="1" i="1" u="sng" dirty="0">
                <a:latin typeface="Times New Roman"/>
                <a:cs typeface="Times New Roman"/>
              </a:rPr>
              <a:t>Document 1</a:t>
            </a:r>
            <a:r>
              <a:rPr lang="fr-FR" sz="1200" i="1" dirty="0">
                <a:latin typeface="Times New Roman"/>
                <a:cs typeface="Times New Roman"/>
              </a:rPr>
              <a:t>: </a:t>
            </a:r>
            <a:r>
              <a:rPr lang="en-US" sz="1200" b="1" i="1" dirty="0">
                <a:latin typeface="Times New Roman"/>
                <a:cs typeface="Times New Roman"/>
              </a:rPr>
              <a:t>War on terror, Cox and </a:t>
            </a:r>
            <a:r>
              <a:rPr lang="en-US" sz="1200" b="1" i="1" dirty="0" err="1">
                <a:latin typeface="Times New Roman"/>
                <a:cs typeface="Times New Roman"/>
              </a:rPr>
              <a:t>Forkum</a:t>
            </a:r>
            <a:r>
              <a:rPr lang="en-US" sz="1200" b="1" i="1" dirty="0">
                <a:latin typeface="Times New Roman"/>
                <a:cs typeface="Times New Roman"/>
              </a:rPr>
              <a:t>, 2001</a:t>
            </a:r>
            <a:endParaRPr lang="fr-FR" sz="1200" dirty="0">
              <a:latin typeface="Times New Roman"/>
              <a:cs typeface="Times New Roman"/>
            </a:endParaRPr>
          </a:p>
        </p:txBody>
      </p:sp>
      <p:sp>
        <p:nvSpPr>
          <p:cNvPr id="5" name="Rectangle 4"/>
          <p:cNvSpPr/>
          <p:nvPr/>
        </p:nvSpPr>
        <p:spPr>
          <a:xfrm>
            <a:off x="395920" y="3707652"/>
            <a:ext cx="8629952" cy="3108544"/>
          </a:xfrm>
          <a:prstGeom prst="rect">
            <a:avLst/>
          </a:prstGeom>
          <a:ln w="38100">
            <a:solidFill>
              <a:srgbClr val="800000"/>
            </a:solidFill>
          </a:ln>
        </p:spPr>
        <p:txBody>
          <a:bodyPr wrap="square">
            <a:spAutoFit/>
          </a:bodyPr>
          <a:lstStyle/>
          <a:p>
            <a:pPr algn="just"/>
            <a:r>
              <a:rPr lang="fr-FR" sz="1400" b="1" dirty="0">
                <a:latin typeface="Times New Roman"/>
                <a:cs typeface="Times New Roman"/>
              </a:rPr>
              <a:t>The American flag </a:t>
            </a:r>
            <a:r>
              <a:rPr lang="fr-FR" sz="1400" b="1" dirty="0" err="1">
                <a:latin typeface="Times New Roman"/>
                <a:cs typeface="Times New Roman"/>
              </a:rPr>
              <a:t>flies</a:t>
            </a:r>
            <a:r>
              <a:rPr lang="fr-FR" sz="1400" b="1" dirty="0">
                <a:latin typeface="Times New Roman"/>
                <a:cs typeface="Times New Roman"/>
              </a:rPr>
              <a:t> </a:t>
            </a:r>
            <a:r>
              <a:rPr lang="fr-FR" sz="1400" b="1" dirty="0" err="1">
                <a:latin typeface="Times New Roman"/>
                <a:cs typeface="Times New Roman"/>
              </a:rPr>
              <a:t>again</a:t>
            </a:r>
            <a:r>
              <a:rPr lang="fr-FR" sz="1400" b="1" dirty="0">
                <a:latin typeface="Times New Roman"/>
                <a:cs typeface="Times New Roman"/>
              </a:rPr>
              <a:t> over </a:t>
            </a:r>
            <a:r>
              <a:rPr lang="fr-FR" sz="1400" b="1" dirty="0" err="1">
                <a:latin typeface="Times New Roman"/>
                <a:cs typeface="Times New Roman"/>
              </a:rPr>
              <a:t>our</a:t>
            </a:r>
            <a:r>
              <a:rPr lang="fr-FR" sz="1400" b="1" dirty="0">
                <a:latin typeface="Times New Roman"/>
                <a:cs typeface="Times New Roman"/>
              </a:rPr>
              <a:t> </a:t>
            </a:r>
            <a:r>
              <a:rPr lang="fr-FR" sz="1400" b="1" dirty="0" err="1">
                <a:latin typeface="Times New Roman"/>
                <a:cs typeface="Times New Roman"/>
              </a:rPr>
              <a:t>embassy</a:t>
            </a:r>
            <a:r>
              <a:rPr lang="fr-FR" sz="1400" b="1" dirty="0">
                <a:latin typeface="Times New Roman"/>
                <a:cs typeface="Times New Roman"/>
              </a:rPr>
              <a:t> in Kabul.  </a:t>
            </a:r>
            <a:r>
              <a:rPr lang="fr-FR" sz="1400" b="1" dirty="0" err="1">
                <a:latin typeface="Times New Roman"/>
                <a:cs typeface="Times New Roman"/>
              </a:rPr>
              <a:t>Terrorists</a:t>
            </a:r>
            <a:r>
              <a:rPr lang="fr-FR" sz="1400" b="1" dirty="0">
                <a:latin typeface="Times New Roman"/>
                <a:cs typeface="Times New Roman"/>
              </a:rPr>
              <a:t> </a:t>
            </a:r>
            <a:r>
              <a:rPr lang="fr-FR" sz="1400" b="1" dirty="0" err="1">
                <a:latin typeface="Times New Roman"/>
                <a:cs typeface="Times New Roman"/>
              </a:rPr>
              <a:t>who</a:t>
            </a:r>
            <a:r>
              <a:rPr lang="fr-FR" sz="1400" b="1" dirty="0">
                <a:latin typeface="Times New Roman"/>
                <a:cs typeface="Times New Roman"/>
              </a:rPr>
              <a:t> once </a:t>
            </a:r>
            <a:r>
              <a:rPr lang="fr-FR" sz="1400" b="1" dirty="0" err="1">
                <a:latin typeface="Times New Roman"/>
                <a:cs typeface="Times New Roman"/>
              </a:rPr>
              <a:t>occupied</a:t>
            </a:r>
            <a:r>
              <a:rPr lang="fr-FR" sz="1400" b="1" dirty="0">
                <a:latin typeface="Times New Roman"/>
                <a:cs typeface="Times New Roman"/>
              </a:rPr>
              <a:t> Afghanistan </a:t>
            </a:r>
            <a:r>
              <a:rPr lang="fr-FR" sz="1400" b="1" dirty="0" err="1">
                <a:latin typeface="Times New Roman"/>
                <a:cs typeface="Times New Roman"/>
              </a:rPr>
              <a:t>now</a:t>
            </a:r>
            <a:r>
              <a:rPr lang="fr-FR" sz="1400" b="1" dirty="0">
                <a:latin typeface="Times New Roman"/>
                <a:cs typeface="Times New Roman"/>
              </a:rPr>
              <a:t> </a:t>
            </a:r>
            <a:r>
              <a:rPr lang="fr-FR" sz="1400" b="1" dirty="0" err="1">
                <a:latin typeface="Times New Roman"/>
                <a:cs typeface="Times New Roman"/>
              </a:rPr>
              <a:t>occupy</a:t>
            </a:r>
            <a:r>
              <a:rPr lang="fr-FR" sz="1400" b="1" dirty="0">
                <a:latin typeface="Times New Roman"/>
                <a:cs typeface="Times New Roman"/>
              </a:rPr>
              <a:t> </a:t>
            </a:r>
            <a:r>
              <a:rPr lang="fr-FR" sz="1400" b="1" dirty="0" err="1">
                <a:latin typeface="Times New Roman"/>
                <a:cs typeface="Times New Roman"/>
              </a:rPr>
              <a:t>cells</a:t>
            </a:r>
            <a:r>
              <a:rPr lang="fr-FR" sz="1400" b="1" dirty="0">
                <a:latin typeface="Times New Roman"/>
                <a:cs typeface="Times New Roman"/>
              </a:rPr>
              <a:t> </a:t>
            </a:r>
            <a:r>
              <a:rPr lang="fr-FR" sz="1400" b="1" dirty="0" err="1">
                <a:latin typeface="Times New Roman"/>
                <a:cs typeface="Times New Roman"/>
              </a:rPr>
              <a:t>at</a:t>
            </a:r>
            <a:r>
              <a:rPr lang="fr-FR" sz="1400" b="1" dirty="0">
                <a:latin typeface="Times New Roman"/>
                <a:cs typeface="Times New Roman"/>
              </a:rPr>
              <a:t> Guantanamo </a:t>
            </a:r>
            <a:r>
              <a:rPr lang="fr-FR" sz="1400" b="1" dirty="0" err="1">
                <a:latin typeface="Times New Roman"/>
                <a:cs typeface="Times New Roman"/>
              </a:rPr>
              <a:t>Bay</a:t>
            </a:r>
            <a:r>
              <a:rPr lang="fr-FR" sz="1400" b="1" dirty="0">
                <a:latin typeface="Times New Roman"/>
                <a:cs typeface="Times New Roman"/>
              </a:rPr>
              <a:t>. And </a:t>
            </a:r>
            <a:r>
              <a:rPr lang="fr-FR" sz="1400" b="1" dirty="0" err="1">
                <a:latin typeface="Times New Roman"/>
                <a:cs typeface="Times New Roman"/>
              </a:rPr>
              <a:t>terrorist</a:t>
            </a:r>
            <a:r>
              <a:rPr lang="fr-FR" sz="1400" b="1" dirty="0">
                <a:latin typeface="Times New Roman"/>
                <a:cs typeface="Times New Roman"/>
              </a:rPr>
              <a:t> leaders </a:t>
            </a:r>
            <a:r>
              <a:rPr lang="fr-FR" sz="1400" b="1" dirty="0" err="1">
                <a:latin typeface="Times New Roman"/>
                <a:cs typeface="Times New Roman"/>
              </a:rPr>
              <a:t>who</a:t>
            </a:r>
            <a:r>
              <a:rPr lang="fr-FR" sz="1400" b="1" dirty="0">
                <a:latin typeface="Times New Roman"/>
                <a:cs typeface="Times New Roman"/>
              </a:rPr>
              <a:t> </a:t>
            </a:r>
            <a:r>
              <a:rPr lang="fr-FR" sz="1400" b="1" dirty="0" err="1">
                <a:latin typeface="Times New Roman"/>
                <a:cs typeface="Times New Roman"/>
              </a:rPr>
              <a:t>urged</a:t>
            </a:r>
            <a:r>
              <a:rPr lang="fr-FR" sz="1400" b="1" dirty="0">
                <a:latin typeface="Times New Roman"/>
                <a:cs typeface="Times New Roman"/>
              </a:rPr>
              <a:t> </a:t>
            </a:r>
            <a:r>
              <a:rPr lang="fr-FR" sz="1400" b="1" dirty="0" err="1">
                <a:latin typeface="Times New Roman"/>
                <a:cs typeface="Times New Roman"/>
              </a:rPr>
              <a:t>followers</a:t>
            </a:r>
            <a:r>
              <a:rPr lang="fr-FR" sz="1400" b="1" dirty="0">
                <a:latin typeface="Times New Roman"/>
                <a:cs typeface="Times New Roman"/>
              </a:rPr>
              <a:t> to sacrifice </a:t>
            </a:r>
            <a:r>
              <a:rPr lang="fr-FR" sz="1400" b="1" dirty="0" err="1">
                <a:latin typeface="Times New Roman"/>
                <a:cs typeface="Times New Roman"/>
              </a:rPr>
              <a:t>their</a:t>
            </a:r>
            <a:r>
              <a:rPr lang="fr-FR" sz="1400" b="1" dirty="0">
                <a:latin typeface="Times New Roman"/>
                <a:cs typeface="Times New Roman"/>
              </a:rPr>
              <a:t> </a:t>
            </a:r>
            <a:r>
              <a:rPr lang="fr-FR" sz="1400" b="1" dirty="0" err="1">
                <a:latin typeface="Times New Roman"/>
                <a:cs typeface="Times New Roman"/>
              </a:rPr>
              <a:t>lives</a:t>
            </a:r>
            <a:r>
              <a:rPr lang="fr-FR" sz="1400" b="1" dirty="0">
                <a:latin typeface="Times New Roman"/>
                <a:cs typeface="Times New Roman"/>
              </a:rPr>
              <a:t> are running for </a:t>
            </a:r>
            <a:r>
              <a:rPr lang="fr-FR" sz="1400" b="1" dirty="0" err="1">
                <a:latin typeface="Times New Roman"/>
                <a:cs typeface="Times New Roman"/>
              </a:rPr>
              <a:t>their</a:t>
            </a:r>
            <a:r>
              <a:rPr lang="fr-FR" sz="1400" b="1" dirty="0">
                <a:latin typeface="Times New Roman"/>
                <a:cs typeface="Times New Roman"/>
              </a:rPr>
              <a:t> </a:t>
            </a:r>
            <a:r>
              <a:rPr lang="fr-FR" sz="1400" b="1" dirty="0" err="1">
                <a:latin typeface="Times New Roman"/>
                <a:cs typeface="Times New Roman"/>
              </a:rPr>
              <a:t>own</a:t>
            </a:r>
            <a:r>
              <a:rPr lang="fr-FR" sz="1400" b="1" dirty="0">
                <a:latin typeface="Times New Roman"/>
                <a:cs typeface="Times New Roman"/>
              </a:rPr>
              <a:t>. </a:t>
            </a:r>
            <a:r>
              <a:rPr lang="fr-FR" sz="1400" b="1" dirty="0" err="1">
                <a:latin typeface="Times New Roman"/>
                <a:cs typeface="Times New Roman"/>
              </a:rPr>
              <a:t>America</a:t>
            </a:r>
            <a:r>
              <a:rPr lang="fr-FR" sz="1400" b="1" dirty="0">
                <a:latin typeface="Times New Roman"/>
                <a:cs typeface="Times New Roman"/>
              </a:rPr>
              <a:t> and Afghanistan are </a:t>
            </a:r>
            <a:r>
              <a:rPr lang="fr-FR" sz="1400" b="1" dirty="0" err="1">
                <a:latin typeface="Times New Roman"/>
                <a:cs typeface="Times New Roman"/>
              </a:rPr>
              <a:t>now</a:t>
            </a:r>
            <a:r>
              <a:rPr lang="fr-FR" sz="1400" b="1" dirty="0">
                <a:latin typeface="Times New Roman"/>
                <a:cs typeface="Times New Roman"/>
              </a:rPr>
              <a:t> allies </a:t>
            </a:r>
            <a:r>
              <a:rPr lang="fr-FR" sz="1400" b="1" dirty="0" err="1">
                <a:latin typeface="Times New Roman"/>
                <a:cs typeface="Times New Roman"/>
              </a:rPr>
              <a:t>against</a:t>
            </a:r>
            <a:r>
              <a:rPr lang="fr-FR" sz="1400" b="1" dirty="0">
                <a:latin typeface="Times New Roman"/>
                <a:cs typeface="Times New Roman"/>
              </a:rPr>
              <a:t> </a:t>
            </a:r>
            <a:r>
              <a:rPr lang="fr-FR" sz="1400" b="1" dirty="0" err="1">
                <a:latin typeface="Times New Roman"/>
                <a:cs typeface="Times New Roman"/>
              </a:rPr>
              <a:t>terror</a:t>
            </a:r>
            <a:r>
              <a:rPr lang="fr-FR" sz="1400" b="1" dirty="0">
                <a:latin typeface="Times New Roman"/>
                <a:cs typeface="Times New Roman"/>
              </a:rPr>
              <a:t>.  </a:t>
            </a:r>
            <a:r>
              <a:rPr lang="fr-FR" sz="1400" b="1" dirty="0" err="1">
                <a:latin typeface="Times New Roman"/>
                <a:cs typeface="Times New Roman"/>
              </a:rPr>
              <a:t>We'll</a:t>
            </a:r>
            <a:r>
              <a:rPr lang="fr-FR" sz="1400" b="1" dirty="0">
                <a:latin typeface="Times New Roman"/>
                <a:cs typeface="Times New Roman"/>
              </a:rPr>
              <a:t> </a:t>
            </a:r>
            <a:r>
              <a:rPr lang="fr-FR" sz="1400" b="1" dirty="0" err="1">
                <a:latin typeface="Times New Roman"/>
                <a:cs typeface="Times New Roman"/>
              </a:rPr>
              <a:t>be</a:t>
            </a:r>
            <a:r>
              <a:rPr lang="fr-FR" sz="1400" b="1" dirty="0">
                <a:latin typeface="Times New Roman"/>
                <a:cs typeface="Times New Roman"/>
              </a:rPr>
              <a:t> </a:t>
            </a:r>
            <a:r>
              <a:rPr lang="fr-FR" sz="1400" b="1" dirty="0" err="1">
                <a:latin typeface="Times New Roman"/>
                <a:cs typeface="Times New Roman"/>
              </a:rPr>
              <a:t>partners</a:t>
            </a:r>
            <a:r>
              <a:rPr lang="fr-FR" sz="1400" b="1" dirty="0">
                <a:latin typeface="Times New Roman"/>
                <a:cs typeface="Times New Roman"/>
              </a:rPr>
              <a:t> in </a:t>
            </a:r>
            <a:r>
              <a:rPr lang="fr-FR" sz="1400" b="1" dirty="0" err="1">
                <a:latin typeface="Times New Roman"/>
                <a:cs typeface="Times New Roman"/>
              </a:rPr>
              <a:t>rebuilding</a:t>
            </a:r>
            <a:r>
              <a:rPr lang="fr-FR" sz="1400" b="1" dirty="0">
                <a:latin typeface="Times New Roman"/>
                <a:cs typeface="Times New Roman"/>
              </a:rPr>
              <a:t> </a:t>
            </a:r>
            <a:r>
              <a:rPr lang="fr-FR" sz="1400" b="1" dirty="0" err="1">
                <a:latin typeface="Times New Roman"/>
                <a:cs typeface="Times New Roman"/>
              </a:rPr>
              <a:t>that</a:t>
            </a:r>
            <a:r>
              <a:rPr lang="fr-FR" sz="1400" b="1" dirty="0">
                <a:latin typeface="Times New Roman"/>
                <a:cs typeface="Times New Roman"/>
              </a:rPr>
              <a:t> country […]. </a:t>
            </a:r>
          </a:p>
          <a:p>
            <a:pPr algn="just"/>
            <a:r>
              <a:rPr lang="fr-FR" sz="1400" b="1" dirty="0">
                <a:latin typeface="Times New Roman"/>
                <a:cs typeface="Times New Roman"/>
              </a:rPr>
              <a:t>Our </a:t>
            </a:r>
            <a:r>
              <a:rPr lang="fr-FR" sz="1400" b="1" dirty="0" err="1">
                <a:latin typeface="Times New Roman"/>
                <a:cs typeface="Times New Roman"/>
              </a:rPr>
              <a:t>progress</a:t>
            </a:r>
            <a:r>
              <a:rPr lang="fr-FR" sz="1400" b="1" dirty="0">
                <a:latin typeface="Times New Roman"/>
                <a:cs typeface="Times New Roman"/>
              </a:rPr>
              <a:t> </a:t>
            </a:r>
            <a:r>
              <a:rPr lang="fr-FR" sz="1400" b="1" dirty="0" err="1">
                <a:latin typeface="Times New Roman"/>
                <a:cs typeface="Times New Roman"/>
              </a:rPr>
              <a:t>is</a:t>
            </a:r>
            <a:r>
              <a:rPr lang="fr-FR" sz="1400" b="1" dirty="0">
                <a:latin typeface="Times New Roman"/>
                <a:cs typeface="Times New Roman"/>
              </a:rPr>
              <a:t> a tribute to the spirit of the Afghan people, to the </a:t>
            </a:r>
            <a:r>
              <a:rPr lang="fr-FR" sz="1400" b="1" dirty="0" err="1">
                <a:latin typeface="Times New Roman"/>
                <a:cs typeface="Times New Roman"/>
              </a:rPr>
              <a:t>resolve</a:t>
            </a:r>
            <a:r>
              <a:rPr lang="fr-FR" sz="1400" b="1" dirty="0">
                <a:latin typeface="Times New Roman"/>
                <a:cs typeface="Times New Roman"/>
              </a:rPr>
              <a:t> of </a:t>
            </a:r>
            <a:r>
              <a:rPr lang="fr-FR" sz="1400" b="1" dirty="0" err="1">
                <a:latin typeface="Times New Roman"/>
                <a:cs typeface="Times New Roman"/>
              </a:rPr>
              <a:t>our</a:t>
            </a:r>
            <a:r>
              <a:rPr lang="fr-FR" sz="1400" b="1" dirty="0">
                <a:latin typeface="Times New Roman"/>
                <a:cs typeface="Times New Roman"/>
              </a:rPr>
              <a:t> coalition, and to the </a:t>
            </a:r>
            <a:r>
              <a:rPr lang="fr-FR" sz="1400" b="1" dirty="0" err="1">
                <a:latin typeface="Times New Roman"/>
                <a:cs typeface="Times New Roman"/>
              </a:rPr>
              <a:t>might</a:t>
            </a:r>
            <a:r>
              <a:rPr lang="fr-FR" sz="1400" b="1" dirty="0">
                <a:latin typeface="Times New Roman"/>
                <a:cs typeface="Times New Roman"/>
              </a:rPr>
              <a:t> of the United States </a:t>
            </a:r>
            <a:r>
              <a:rPr lang="fr-FR" sz="1400" b="1" dirty="0" err="1">
                <a:latin typeface="Times New Roman"/>
                <a:cs typeface="Times New Roman"/>
              </a:rPr>
              <a:t>military</a:t>
            </a:r>
            <a:r>
              <a:rPr lang="fr-FR" sz="1400" b="1" dirty="0">
                <a:latin typeface="Times New Roman"/>
                <a:cs typeface="Times New Roman"/>
              </a:rPr>
              <a:t>. </a:t>
            </a:r>
            <a:r>
              <a:rPr lang="fr-FR" sz="1400" b="1" dirty="0" err="1">
                <a:latin typeface="Times New Roman"/>
                <a:cs typeface="Times New Roman"/>
              </a:rPr>
              <a:t>When</a:t>
            </a:r>
            <a:r>
              <a:rPr lang="fr-FR" sz="1400" b="1" dirty="0">
                <a:latin typeface="Times New Roman"/>
                <a:cs typeface="Times New Roman"/>
              </a:rPr>
              <a:t> I </a:t>
            </a:r>
            <a:r>
              <a:rPr lang="fr-FR" sz="1400" b="1" dirty="0" err="1">
                <a:latin typeface="Times New Roman"/>
                <a:cs typeface="Times New Roman"/>
              </a:rPr>
              <a:t>called</a:t>
            </a:r>
            <a:r>
              <a:rPr lang="fr-FR" sz="1400" b="1" dirty="0">
                <a:latin typeface="Times New Roman"/>
                <a:cs typeface="Times New Roman"/>
              </a:rPr>
              <a:t> </a:t>
            </a:r>
            <a:r>
              <a:rPr lang="fr-FR" sz="1400" b="1" dirty="0" err="1">
                <a:latin typeface="Times New Roman"/>
                <a:cs typeface="Times New Roman"/>
              </a:rPr>
              <a:t>our</a:t>
            </a:r>
            <a:r>
              <a:rPr lang="fr-FR" sz="1400" b="1" dirty="0">
                <a:latin typeface="Times New Roman"/>
                <a:cs typeface="Times New Roman"/>
              </a:rPr>
              <a:t> </a:t>
            </a:r>
            <a:r>
              <a:rPr lang="fr-FR" sz="1400" b="1" dirty="0" err="1">
                <a:latin typeface="Times New Roman"/>
                <a:cs typeface="Times New Roman"/>
              </a:rPr>
              <a:t>troops</a:t>
            </a:r>
            <a:r>
              <a:rPr lang="fr-FR" sz="1400" b="1" dirty="0">
                <a:latin typeface="Times New Roman"/>
                <a:cs typeface="Times New Roman"/>
              </a:rPr>
              <a:t> </a:t>
            </a:r>
            <a:r>
              <a:rPr lang="fr-FR" sz="1400" b="1" dirty="0" err="1">
                <a:latin typeface="Times New Roman"/>
                <a:cs typeface="Times New Roman"/>
              </a:rPr>
              <a:t>into</a:t>
            </a:r>
            <a:r>
              <a:rPr lang="fr-FR" sz="1400" b="1" dirty="0">
                <a:latin typeface="Times New Roman"/>
                <a:cs typeface="Times New Roman"/>
              </a:rPr>
              <a:t> action, I </a:t>
            </a:r>
            <a:r>
              <a:rPr lang="fr-FR" sz="1400" b="1" dirty="0" err="1">
                <a:latin typeface="Times New Roman"/>
                <a:cs typeface="Times New Roman"/>
              </a:rPr>
              <a:t>did</a:t>
            </a:r>
            <a:r>
              <a:rPr lang="fr-FR" sz="1400" b="1" dirty="0">
                <a:latin typeface="Times New Roman"/>
                <a:cs typeface="Times New Roman"/>
              </a:rPr>
              <a:t> </a:t>
            </a:r>
            <a:r>
              <a:rPr lang="fr-FR" sz="1400" b="1" dirty="0" err="1">
                <a:latin typeface="Times New Roman"/>
                <a:cs typeface="Times New Roman"/>
              </a:rPr>
              <a:t>so</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a:t>
            </a:r>
            <a:r>
              <a:rPr lang="fr-FR" sz="1400" b="1" dirty="0" err="1">
                <a:latin typeface="Times New Roman"/>
                <a:cs typeface="Times New Roman"/>
              </a:rPr>
              <a:t>complete</a:t>
            </a:r>
            <a:r>
              <a:rPr lang="fr-FR" sz="1400" b="1" dirty="0">
                <a:latin typeface="Times New Roman"/>
                <a:cs typeface="Times New Roman"/>
              </a:rPr>
              <a:t> confidence in </a:t>
            </a:r>
            <a:r>
              <a:rPr lang="fr-FR" sz="1400" b="1" dirty="0" err="1">
                <a:latin typeface="Times New Roman"/>
                <a:cs typeface="Times New Roman"/>
              </a:rPr>
              <a:t>their</a:t>
            </a:r>
            <a:r>
              <a:rPr lang="fr-FR" sz="1400" b="1" dirty="0">
                <a:latin typeface="Times New Roman"/>
                <a:cs typeface="Times New Roman"/>
              </a:rPr>
              <a:t> courage and </a:t>
            </a:r>
            <a:r>
              <a:rPr lang="fr-FR" sz="1400" b="1" dirty="0" err="1">
                <a:latin typeface="Times New Roman"/>
                <a:cs typeface="Times New Roman"/>
              </a:rPr>
              <a:t>skill</a:t>
            </a:r>
            <a:r>
              <a:rPr lang="fr-FR" sz="1400" b="1" dirty="0">
                <a:latin typeface="Times New Roman"/>
                <a:cs typeface="Times New Roman"/>
              </a:rPr>
              <a:t>.  And </a:t>
            </a:r>
            <a:r>
              <a:rPr lang="fr-FR" sz="1400" b="1" dirty="0" err="1">
                <a:latin typeface="Times New Roman"/>
                <a:cs typeface="Times New Roman"/>
              </a:rPr>
              <a:t>tonight</a:t>
            </a:r>
            <a:r>
              <a:rPr lang="fr-FR" sz="1400" b="1" dirty="0">
                <a:latin typeface="Times New Roman"/>
                <a:cs typeface="Times New Roman"/>
              </a:rPr>
              <a:t>, </a:t>
            </a:r>
            <a:r>
              <a:rPr lang="fr-FR" sz="1400" b="1" dirty="0" err="1">
                <a:latin typeface="Times New Roman"/>
                <a:cs typeface="Times New Roman"/>
              </a:rPr>
              <a:t>thanks</a:t>
            </a:r>
            <a:r>
              <a:rPr lang="fr-FR" sz="1400" b="1" dirty="0">
                <a:latin typeface="Times New Roman"/>
                <a:cs typeface="Times New Roman"/>
              </a:rPr>
              <a:t> to </a:t>
            </a:r>
            <a:r>
              <a:rPr lang="fr-FR" sz="1400" b="1" dirty="0" err="1">
                <a:latin typeface="Times New Roman"/>
                <a:cs typeface="Times New Roman"/>
              </a:rPr>
              <a:t>them</a:t>
            </a:r>
            <a:r>
              <a:rPr lang="fr-FR" sz="1400" b="1" dirty="0">
                <a:latin typeface="Times New Roman"/>
                <a:cs typeface="Times New Roman"/>
              </a:rPr>
              <a:t>, </a:t>
            </a:r>
            <a:r>
              <a:rPr lang="fr-FR" sz="1400" b="1" dirty="0" err="1">
                <a:latin typeface="Times New Roman"/>
                <a:cs typeface="Times New Roman"/>
              </a:rPr>
              <a:t>we</a:t>
            </a:r>
            <a:r>
              <a:rPr lang="fr-FR" sz="1400" b="1" dirty="0">
                <a:latin typeface="Times New Roman"/>
                <a:cs typeface="Times New Roman"/>
              </a:rPr>
              <a:t> are </a:t>
            </a:r>
            <a:r>
              <a:rPr lang="fr-FR" sz="1400" b="1" dirty="0" err="1">
                <a:latin typeface="Times New Roman"/>
                <a:cs typeface="Times New Roman"/>
              </a:rPr>
              <a:t>winning</a:t>
            </a:r>
            <a:r>
              <a:rPr lang="fr-FR" sz="1400" b="1" dirty="0">
                <a:latin typeface="Times New Roman"/>
                <a:cs typeface="Times New Roman"/>
              </a:rPr>
              <a:t> the </a:t>
            </a:r>
            <a:r>
              <a:rPr lang="fr-FR" sz="1400" b="1" dirty="0" err="1">
                <a:latin typeface="Times New Roman"/>
                <a:cs typeface="Times New Roman"/>
              </a:rPr>
              <a:t>war</a:t>
            </a:r>
            <a:r>
              <a:rPr lang="fr-FR" sz="1400" b="1" dirty="0">
                <a:latin typeface="Times New Roman"/>
                <a:cs typeface="Times New Roman"/>
              </a:rPr>
              <a:t> on </a:t>
            </a:r>
            <a:r>
              <a:rPr lang="fr-FR" sz="1400" b="1" dirty="0" err="1">
                <a:latin typeface="Times New Roman"/>
                <a:cs typeface="Times New Roman"/>
              </a:rPr>
              <a:t>terror</a:t>
            </a:r>
            <a:r>
              <a:rPr lang="fr-FR" sz="1400" b="1" dirty="0">
                <a:latin typeface="Times New Roman"/>
                <a:cs typeface="Times New Roman"/>
              </a:rPr>
              <a:t>. The man and </a:t>
            </a:r>
            <a:r>
              <a:rPr lang="fr-FR" sz="1400" b="1" dirty="0" err="1">
                <a:latin typeface="Times New Roman"/>
                <a:cs typeface="Times New Roman"/>
              </a:rPr>
              <a:t>women</a:t>
            </a:r>
            <a:r>
              <a:rPr lang="fr-FR" sz="1400" b="1" dirty="0">
                <a:latin typeface="Times New Roman"/>
                <a:cs typeface="Times New Roman"/>
              </a:rPr>
              <a:t> of </a:t>
            </a:r>
            <a:r>
              <a:rPr lang="fr-FR" sz="1400" b="1" dirty="0" err="1">
                <a:latin typeface="Times New Roman"/>
                <a:cs typeface="Times New Roman"/>
              </a:rPr>
              <a:t>our</a:t>
            </a:r>
            <a:r>
              <a:rPr lang="fr-FR" sz="1400" b="1" dirty="0">
                <a:latin typeface="Times New Roman"/>
                <a:cs typeface="Times New Roman"/>
              </a:rPr>
              <a:t> </a:t>
            </a:r>
            <a:r>
              <a:rPr lang="fr-FR" sz="1400" b="1" dirty="0" err="1">
                <a:latin typeface="Times New Roman"/>
                <a:cs typeface="Times New Roman"/>
              </a:rPr>
              <a:t>Armed</a:t>
            </a:r>
            <a:r>
              <a:rPr lang="fr-FR" sz="1400" b="1" dirty="0">
                <a:latin typeface="Times New Roman"/>
                <a:cs typeface="Times New Roman"/>
              </a:rPr>
              <a:t> Forces have </a:t>
            </a:r>
            <a:r>
              <a:rPr lang="fr-FR" sz="1400" b="1" dirty="0" err="1">
                <a:latin typeface="Times New Roman"/>
                <a:cs typeface="Times New Roman"/>
              </a:rPr>
              <a:t>delivered</a:t>
            </a:r>
            <a:r>
              <a:rPr lang="fr-FR" sz="1400" b="1" dirty="0">
                <a:latin typeface="Times New Roman"/>
                <a:cs typeface="Times New Roman"/>
              </a:rPr>
              <a:t> a message </a:t>
            </a:r>
            <a:r>
              <a:rPr lang="fr-FR" sz="1400" b="1" dirty="0" err="1">
                <a:latin typeface="Times New Roman"/>
                <a:cs typeface="Times New Roman"/>
              </a:rPr>
              <a:t>now</a:t>
            </a:r>
            <a:r>
              <a:rPr lang="fr-FR" sz="1400" b="1" dirty="0">
                <a:latin typeface="Times New Roman"/>
                <a:cs typeface="Times New Roman"/>
              </a:rPr>
              <a:t> </a:t>
            </a:r>
            <a:r>
              <a:rPr lang="fr-FR" sz="1400" b="1" dirty="0" err="1">
                <a:latin typeface="Times New Roman"/>
                <a:cs typeface="Times New Roman"/>
              </a:rPr>
              <a:t>clear</a:t>
            </a:r>
            <a:r>
              <a:rPr lang="fr-FR" sz="1400" b="1" dirty="0">
                <a:latin typeface="Times New Roman"/>
                <a:cs typeface="Times New Roman"/>
              </a:rPr>
              <a:t> to </a:t>
            </a:r>
            <a:r>
              <a:rPr lang="fr-FR" sz="1400" b="1" dirty="0" err="1">
                <a:latin typeface="Times New Roman"/>
                <a:cs typeface="Times New Roman"/>
              </a:rPr>
              <a:t>every</a:t>
            </a:r>
            <a:r>
              <a:rPr lang="fr-FR" sz="1400" b="1" dirty="0">
                <a:latin typeface="Times New Roman"/>
                <a:cs typeface="Times New Roman"/>
              </a:rPr>
              <a:t> </a:t>
            </a:r>
            <a:r>
              <a:rPr lang="fr-FR" sz="1400" b="1" dirty="0" err="1">
                <a:latin typeface="Times New Roman"/>
                <a:cs typeface="Times New Roman"/>
              </a:rPr>
              <a:t>enemy</a:t>
            </a:r>
            <a:r>
              <a:rPr lang="fr-FR" sz="1400" b="1" dirty="0">
                <a:latin typeface="Times New Roman"/>
                <a:cs typeface="Times New Roman"/>
              </a:rPr>
              <a:t> of the United States:  </a:t>
            </a:r>
            <a:r>
              <a:rPr lang="fr-FR" sz="1400" b="1" dirty="0" err="1">
                <a:latin typeface="Times New Roman"/>
                <a:cs typeface="Times New Roman"/>
              </a:rPr>
              <a:t>Even</a:t>
            </a:r>
            <a:r>
              <a:rPr lang="fr-FR" sz="1400" b="1" dirty="0">
                <a:latin typeface="Times New Roman"/>
                <a:cs typeface="Times New Roman"/>
              </a:rPr>
              <a:t> 7,000 miles </a:t>
            </a:r>
            <a:r>
              <a:rPr lang="fr-FR" sz="1400" b="1" dirty="0" err="1">
                <a:latin typeface="Times New Roman"/>
                <a:cs typeface="Times New Roman"/>
              </a:rPr>
              <a:t>away</a:t>
            </a:r>
            <a:r>
              <a:rPr lang="fr-FR" sz="1400" b="1" dirty="0">
                <a:latin typeface="Times New Roman"/>
                <a:cs typeface="Times New Roman"/>
              </a:rPr>
              <a:t>, </a:t>
            </a:r>
            <a:r>
              <a:rPr lang="fr-FR" sz="1400" b="1" dirty="0" err="1">
                <a:latin typeface="Times New Roman"/>
                <a:cs typeface="Times New Roman"/>
              </a:rPr>
              <a:t>across</a:t>
            </a:r>
            <a:r>
              <a:rPr lang="fr-FR" sz="1400" b="1" dirty="0">
                <a:latin typeface="Times New Roman"/>
                <a:cs typeface="Times New Roman"/>
              </a:rPr>
              <a:t> </a:t>
            </a:r>
            <a:r>
              <a:rPr lang="fr-FR" sz="1400" b="1" dirty="0" err="1">
                <a:latin typeface="Times New Roman"/>
                <a:cs typeface="Times New Roman"/>
              </a:rPr>
              <a:t>oceans</a:t>
            </a:r>
            <a:r>
              <a:rPr lang="fr-FR" sz="1400" b="1" dirty="0">
                <a:latin typeface="Times New Roman"/>
                <a:cs typeface="Times New Roman"/>
              </a:rPr>
              <a:t> and continents, on </a:t>
            </a:r>
            <a:r>
              <a:rPr lang="fr-FR" sz="1400" b="1" dirty="0" err="1">
                <a:latin typeface="Times New Roman"/>
                <a:cs typeface="Times New Roman"/>
              </a:rPr>
              <a:t>mountaintops</a:t>
            </a:r>
            <a:r>
              <a:rPr lang="fr-FR" sz="1400" b="1" dirty="0">
                <a:latin typeface="Times New Roman"/>
                <a:cs typeface="Times New Roman"/>
              </a:rPr>
              <a:t> and in caves -- </a:t>
            </a:r>
            <a:r>
              <a:rPr lang="fr-FR" sz="1400" b="1" dirty="0" err="1">
                <a:latin typeface="Times New Roman"/>
                <a:cs typeface="Times New Roman"/>
              </a:rPr>
              <a:t>you</a:t>
            </a:r>
            <a:r>
              <a:rPr lang="fr-FR" sz="1400" b="1" dirty="0">
                <a:latin typeface="Times New Roman"/>
                <a:cs typeface="Times New Roman"/>
              </a:rPr>
              <a:t> </a:t>
            </a:r>
            <a:r>
              <a:rPr lang="fr-FR" sz="1400" b="1" dirty="0" err="1">
                <a:latin typeface="Times New Roman"/>
                <a:cs typeface="Times New Roman"/>
              </a:rPr>
              <a:t>will</a:t>
            </a:r>
            <a:r>
              <a:rPr lang="fr-FR" sz="1400" b="1" dirty="0">
                <a:latin typeface="Times New Roman"/>
                <a:cs typeface="Times New Roman"/>
              </a:rPr>
              <a:t> not escape the justice of </a:t>
            </a:r>
            <a:r>
              <a:rPr lang="fr-FR" sz="1400" b="1" dirty="0" err="1">
                <a:latin typeface="Times New Roman"/>
                <a:cs typeface="Times New Roman"/>
              </a:rPr>
              <a:t>this</a:t>
            </a:r>
            <a:r>
              <a:rPr lang="fr-FR" sz="1400" b="1" dirty="0">
                <a:latin typeface="Times New Roman"/>
                <a:cs typeface="Times New Roman"/>
              </a:rPr>
              <a:t> nation. </a:t>
            </a:r>
          </a:p>
          <a:p>
            <a:pPr algn="just"/>
            <a:r>
              <a:rPr lang="fr-FR" sz="1400" b="1" dirty="0">
                <a:latin typeface="Times New Roman"/>
                <a:cs typeface="Times New Roman"/>
              </a:rPr>
              <a:t>For </a:t>
            </a:r>
            <a:r>
              <a:rPr lang="fr-FR" sz="1400" b="1" dirty="0" err="1">
                <a:latin typeface="Times New Roman"/>
                <a:cs typeface="Times New Roman"/>
              </a:rPr>
              <a:t>many</a:t>
            </a:r>
            <a:r>
              <a:rPr lang="fr-FR" sz="1400" b="1" dirty="0">
                <a:latin typeface="Times New Roman"/>
                <a:cs typeface="Times New Roman"/>
              </a:rPr>
              <a:t> </a:t>
            </a:r>
            <a:r>
              <a:rPr lang="fr-FR" sz="1400" b="1" dirty="0" err="1">
                <a:latin typeface="Times New Roman"/>
                <a:cs typeface="Times New Roman"/>
              </a:rPr>
              <a:t>Americans</a:t>
            </a:r>
            <a:r>
              <a:rPr lang="fr-FR" sz="1400" b="1" dirty="0">
                <a:latin typeface="Times New Roman"/>
                <a:cs typeface="Times New Roman"/>
              </a:rPr>
              <a:t>, </a:t>
            </a:r>
            <a:r>
              <a:rPr lang="fr-FR" sz="1400" b="1" dirty="0" err="1">
                <a:latin typeface="Times New Roman"/>
                <a:cs typeface="Times New Roman"/>
              </a:rPr>
              <a:t>these</a:t>
            </a:r>
            <a:r>
              <a:rPr lang="fr-FR" sz="1400" b="1" dirty="0">
                <a:latin typeface="Times New Roman"/>
                <a:cs typeface="Times New Roman"/>
              </a:rPr>
              <a:t> four </a:t>
            </a:r>
            <a:r>
              <a:rPr lang="fr-FR" sz="1400" b="1" dirty="0" err="1">
                <a:latin typeface="Times New Roman"/>
                <a:cs typeface="Times New Roman"/>
              </a:rPr>
              <a:t>months</a:t>
            </a:r>
            <a:r>
              <a:rPr lang="fr-FR" sz="1400" b="1" dirty="0">
                <a:latin typeface="Times New Roman"/>
                <a:cs typeface="Times New Roman"/>
              </a:rPr>
              <a:t> have </a:t>
            </a:r>
            <a:r>
              <a:rPr lang="fr-FR" sz="1400" b="1" dirty="0" err="1">
                <a:latin typeface="Times New Roman"/>
                <a:cs typeface="Times New Roman"/>
              </a:rPr>
              <a:t>brought</a:t>
            </a:r>
            <a:r>
              <a:rPr lang="fr-FR" sz="1400" b="1" dirty="0">
                <a:latin typeface="Times New Roman"/>
                <a:cs typeface="Times New Roman"/>
              </a:rPr>
              <a:t> </a:t>
            </a:r>
            <a:r>
              <a:rPr lang="fr-FR" sz="1400" b="1" dirty="0" err="1">
                <a:latin typeface="Times New Roman"/>
                <a:cs typeface="Times New Roman"/>
              </a:rPr>
              <a:t>sorrow</a:t>
            </a:r>
            <a:r>
              <a:rPr lang="fr-FR" sz="1400" b="1" dirty="0">
                <a:latin typeface="Times New Roman"/>
                <a:cs typeface="Times New Roman"/>
              </a:rPr>
              <a:t>, and pain </a:t>
            </a:r>
            <a:r>
              <a:rPr lang="fr-FR" sz="1400" b="1" dirty="0" err="1">
                <a:latin typeface="Times New Roman"/>
                <a:cs typeface="Times New Roman"/>
              </a:rPr>
              <a:t>that</a:t>
            </a:r>
            <a:r>
              <a:rPr lang="fr-FR" sz="1400" b="1" dirty="0">
                <a:latin typeface="Times New Roman"/>
                <a:cs typeface="Times New Roman"/>
              </a:rPr>
              <a:t> </a:t>
            </a:r>
            <a:r>
              <a:rPr lang="fr-FR" sz="1400" b="1" dirty="0" err="1">
                <a:latin typeface="Times New Roman"/>
                <a:cs typeface="Times New Roman"/>
              </a:rPr>
              <a:t>will</a:t>
            </a:r>
            <a:r>
              <a:rPr lang="fr-FR" sz="1400" b="1" dirty="0">
                <a:latin typeface="Times New Roman"/>
                <a:cs typeface="Times New Roman"/>
              </a:rPr>
              <a:t> </a:t>
            </a:r>
            <a:r>
              <a:rPr lang="fr-FR" sz="1400" b="1" dirty="0" err="1">
                <a:latin typeface="Times New Roman"/>
                <a:cs typeface="Times New Roman"/>
              </a:rPr>
              <a:t>never</a:t>
            </a:r>
            <a:r>
              <a:rPr lang="fr-FR" sz="1400" b="1" dirty="0">
                <a:latin typeface="Times New Roman"/>
                <a:cs typeface="Times New Roman"/>
              </a:rPr>
              <a:t> </a:t>
            </a:r>
            <a:r>
              <a:rPr lang="fr-FR" sz="1400" b="1" dirty="0" err="1">
                <a:latin typeface="Times New Roman"/>
                <a:cs typeface="Times New Roman"/>
              </a:rPr>
              <a:t>completely</a:t>
            </a:r>
            <a:r>
              <a:rPr lang="fr-FR" sz="1400" b="1" dirty="0">
                <a:latin typeface="Times New Roman"/>
                <a:cs typeface="Times New Roman"/>
              </a:rPr>
              <a:t> go </a:t>
            </a:r>
            <a:r>
              <a:rPr lang="fr-FR" sz="1400" b="1" dirty="0" err="1">
                <a:latin typeface="Times New Roman"/>
                <a:cs typeface="Times New Roman"/>
              </a:rPr>
              <a:t>away</a:t>
            </a:r>
            <a:r>
              <a:rPr lang="fr-FR" sz="1400" b="1" dirty="0">
                <a:latin typeface="Times New Roman"/>
                <a:cs typeface="Times New Roman"/>
              </a:rPr>
              <a:t>.  </a:t>
            </a:r>
            <a:r>
              <a:rPr lang="fr-FR" sz="1400" b="1" dirty="0" err="1">
                <a:latin typeface="Times New Roman"/>
                <a:cs typeface="Times New Roman"/>
              </a:rPr>
              <a:t>Every</a:t>
            </a:r>
            <a:r>
              <a:rPr lang="fr-FR" sz="1400" b="1" dirty="0">
                <a:latin typeface="Times New Roman"/>
                <a:cs typeface="Times New Roman"/>
              </a:rPr>
              <a:t> </a:t>
            </a:r>
            <a:r>
              <a:rPr lang="fr-FR" sz="1400" b="1" dirty="0" err="1">
                <a:latin typeface="Times New Roman"/>
                <a:cs typeface="Times New Roman"/>
              </a:rPr>
              <a:t>day</a:t>
            </a:r>
            <a:r>
              <a:rPr lang="fr-FR" sz="1400" b="1" dirty="0">
                <a:latin typeface="Times New Roman"/>
                <a:cs typeface="Times New Roman"/>
              </a:rPr>
              <a:t> a </a:t>
            </a:r>
            <a:r>
              <a:rPr lang="fr-FR" sz="1400" b="1" dirty="0" err="1">
                <a:latin typeface="Times New Roman"/>
                <a:cs typeface="Times New Roman"/>
              </a:rPr>
              <a:t>retired</a:t>
            </a:r>
            <a:r>
              <a:rPr lang="fr-FR" sz="1400" b="1" dirty="0">
                <a:latin typeface="Times New Roman"/>
                <a:cs typeface="Times New Roman"/>
              </a:rPr>
              <a:t> </a:t>
            </a:r>
            <a:r>
              <a:rPr lang="fr-FR" sz="1400" b="1" dirty="0" err="1">
                <a:latin typeface="Times New Roman"/>
                <a:cs typeface="Times New Roman"/>
              </a:rPr>
              <a:t>firefighter</a:t>
            </a:r>
            <a:r>
              <a:rPr lang="fr-FR" sz="1400" b="1" dirty="0">
                <a:latin typeface="Times New Roman"/>
                <a:cs typeface="Times New Roman"/>
              </a:rPr>
              <a:t> </a:t>
            </a:r>
            <a:r>
              <a:rPr lang="fr-FR" sz="1400" b="1" dirty="0" err="1">
                <a:latin typeface="Times New Roman"/>
                <a:cs typeface="Times New Roman"/>
              </a:rPr>
              <a:t>returns</a:t>
            </a:r>
            <a:r>
              <a:rPr lang="fr-FR" sz="1400" b="1" dirty="0">
                <a:latin typeface="Times New Roman"/>
                <a:cs typeface="Times New Roman"/>
              </a:rPr>
              <a:t> to </a:t>
            </a:r>
            <a:r>
              <a:rPr lang="fr-FR" sz="1400" b="1" dirty="0" err="1">
                <a:latin typeface="Times New Roman"/>
                <a:cs typeface="Times New Roman"/>
              </a:rPr>
              <a:t>Ground</a:t>
            </a:r>
            <a:r>
              <a:rPr lang="fr-FR" sz="1400" b="1" dirty="0">
                <a:latin typeface="Times New Roman"/>
                <a:cs typeface="Times New Roman"/>
              </a:rPr>
              <a:t> </a:t>
            </a:r>
            <a:r>
              <a:rPr lang="fr-FR" sz="1400" b="1" dirty="0" err="1">
                <a:latin typeface="Times New Roman"/>
                <a:cs typeface="Times New Roman"/>
              </a:rPr>
              <a:t>Zero</a:t>
            </a:r>
            <a:r>
              <a:rPr lang="fr-FR" sz="1400" b="1" dirty="0">
                <a:latin typeface="Times New Roman"/>
                <a:cs typeface="Times New Roman"/>
              </a:rPr>
              <a:t>, to </a:t>
            </a:r>
            <a:r>
              <a:rPr lang="fr-FR" sz="1400" b="1" dirty="0" err="1">
                <a:latin typeface="Times New Roman"/>
                <a:cs typeface="Times New Roman"/>
              </a:rPr>
              <a:t>feel</a:t>
            </a:r>
            <a:r>
              <a:rPr lang="fr-FR" sz="1400" b="1" dirty="0">
                <a:latin typeface="Times New Roman"/>
                <a:cs typeface="Times New Roman"/>
              </a:rPr>
              <a:t> </a:t>
            </a:r>
            <a:r>
              <a:rPr lang="fr-FR" sz="1400" b="1" dirty="0" err="1">
                <a:latin typeface="Times New Roman"/>
                <a:cs typeface="Times New Roman"/>
              </a:rPr>
              <a:t>closer</a:t>
            </a:r>
            <a:r>
              <a:rPr lang="fr-FR" sz="1400" b="1" dirty="0">
                <a:latin typeface="Times New Roman"/>
                <a:cs typeface="Times New Roman"/>
              </a:rPr>
              <a:t> to </a:t>
            </a:r>
            <a:r>
              <a:rPr lang="fr-FR" sz="1400" b="1" dirty="0" err="1">
                <a:latin typeface="Times New Roman"/>
                <a:cs typeface="Times New Roman"/>
              </a:rPr>
              <a:t>his</a:t>
            </a:r>
            <a:r>
              <a:rPr lang="fr-FR" sz="1400" b="1" dirty="0">
                <a:latin typeface="Times New Roman"/>
                <a:cs typeface="Times New Roman"/>
              </a:rPr>
              <a:t> </a:t>
            </a:r>
            <a:r>
              <a:rPr lang="fr-FR" sz="1400" b="1" dirty="0" err="1">
                <a:latin typeface="Times New Roman"/>
                <a:cs typeface="Times New Roman"/>
              </a:rPr>
              <a:t>two</a:t>
            </a:r>
            <a:r>
              <a:rPr lang="fr-FR" sz="1400" b="1" dirty="0">
                <a:latin typeface="Times New Roman"/>
                <a:cs typeface="Times New Roman"/>
              </a:rPr>
              <a:t> sons </a:t>
            </a:r>
            <a:r>
              <a:rPr lang="fr-FR" sz="1400" b="1" dirty="0" err="1">
                <a:latin typeface="Times New Roman"/>
                <a:cs typeface="Times New Roman"/>
              </a:rPr>
              <a:t>who</a:t>
            </a:r>
            <a:r>
              <a:rPr lang="fr-FR" sz="1400" b="1" dirty="0">
                <a:latin typeface="Times New Roman"/>
                <a:cs typeface="Times New Roman"/>
              </a:rPr>
              <a:t> </a:t>
            </a:r>
            <a:r>
              <a:rPr lang="fr-FR" sz="1400" b="1" dirty="0" err="1">
                <a:latin typeface="Times New Roman"/>
                <a:cs typeface="Times New Roman"/>
              </a:rPr>
              <a:t>died</a:t>
            </a:r>
            <a:r>
              <a:rPr lang="fr-FR" sz="1400" b="1" dirty="0">
                <a:latin typeface="Times New Roman"/>
                <a:cs typeface="Times New Roman"/>
              </a:rPr>
              <a:t> </a:t>
            </a:r>
            <a:r>
              <a:rPr lang="fr-FR" sz="1400" b="1" dirty="0" err="1">
                <a:latin typeface="Times New Roman"/>
                <a:cs typeface="Times New Roman"/>
              </a:rPr>
              <a:t>there</a:t>
            </a:r>
            <a:r>
              <a:rPr lang="fr-FR" sz="1400" b="1" dirty="0">
                <a:latin typeface="Times New Roman"/>
                <a:cs typeface="Times New Roman"/>
              </a:rPr>
              <a:t>.  </a:t>
            </a:r>
            <a:r>
              <a:rPr lang="fr-FR" sz="1400" b="1" dirty="0" err="1">
                <a:latin typeface="Times New Roman"/>
                <a:cs typeface="Times New Roman"/>
              </a:rPr>
              <a:t>At</a:t>
            </a:r>
            <a:r>
              <a:rPr lang="fr-FR" sz="1400" b="1" dirty="0">
                <a:latin typeface="Times New Roman"/>
                <a:cs typeface="Times New Roman"/>
              </a:rPr>
              <a:t> a </a:t>
            </a:r>
            <a:r>
              <a:rPr lang="fr-FR" sz="1400" b="1" dirty="0" err="1">
                <a:latin typeface="Times New Roman"/>
                <a:cs typeface="Times New Roman"/>
              </a:rPr>
              <a:t>memorial</a:t>
            </a:r>
            <a:r>
              <a:rPr lang="fr-FR" sz="1400" b="1" dirty="0">
                <a:latin typeface="Times New Roman"/>
                <a:cs typeface="Times New Roman"/>
              </a:rPr>
              <a:t> in New York, a </a:t>
            </a:r>
            <a:r>
              <a:rPr lang="fr-FR" sz="1400" b="1" dirty="0" err="1">
                <a:latin typeface="Times New Roman"/>
                <a:cs typeface="Times New Roman"/>
              </a:rPr>
              <a:t>little</a:t>
            </a:r>
            <a:r>
              <a:rPr lang="fr-FR" sz="1400" b="1" dirty="0">
                <a:latin typeface="Times New Roman"/>
                <a:cs typeface="Times New Roman"/>
              </a:rPr>
              <a:t> boy </a:t>
            </a:r>
            <a:r>
              <a:rPr lang="fr-FR" sz="1400" b="1" dirty="0" err="1">
                <a:latin typeface="Times New Roman"/>
                <a:cs typeface="Times New Roman"/>
              </a:rPr>
              <a:t>left</a:t>
            </a:r>
            <a:r>
              <a:rPr lang="fr-FR" sz="1400" b="1" dirty="0">
                <a:latin typeface="Times New Roman"/>
                <a:cs typeface="Times New Roman"/>
              </a:rPr>
              <a:t> </a:t>
            </a:r>
            <a:r>
              <a:rPr lang="fr-FR" sz="1400" b="1" dirty="0" err="1">
                <a:latin typeface="Times New Roman"/>
                <a:cs typeface="Times New Roman"/>
              </a:rPr>
              <a:t>his</a:t>
            </a:r>
            <a:r>
              <a:rPr lang="fr-FR" sz="1400" b="1" dirty="0">
                <a:latin typeface="Times New Roman"/>
                <a:cs typeface="Times New Roman"/>
              </a:rPr>
              <a:t> football </a:t>
            </a:r>
            <a:r>
              <a:rPr lang="fr-FR" sz="1400" b="1" dirty="0" err="1">
                <a:latin typeface="Times New Roman"/>
                <a:cs typeface="Times New Roman"/>
              </a:rPr>
              <a:t>with</a:t>
            </a:r>
            <a:r>
              <a:rPr lang="fr-FR" sz="1400" b="1" dirty="0">
                <a:latin typeface="Times New Roman"/>
                <a:cs typeface="Times New Roman"/>
              </a:rPr>
              <a:t> a note for </a:t>
            </a:r>
            <a:r>
              <a:rPr lang="fr-FR" sz="1400" b="1" dirty="0" err="1">
                <a:latin typeface="Times New Roman"/>
                <a:cs typeface="Times New Roman"/>
              </a:rPr>
              <a:t>his</a:t>
            </a:r>
            <a:r>
              <a:rPr lang="fr-FR" sz="1400" b="1" dirty="0">
                <a:latin typeface="Times New Roman"/>
                <a:cs typeface="Times New Roman"/>
              </a:rPr>
              <a:t> </a:t>
            </a:r>
            <a:r>
              <a:rPr lang="fr-FR" sz="1400" b="1" dirty="0" err="1">
                <a:latin typeface="Times New Roman"/>
                <a:cs typeface="Times New Roman"/>
              </a:rPr>
              <a:t>lost</a:t>
            </a:r>
            <a:r>
              <a:rPr lang="fr-FR" sz="1400" b="1" dirty="0">
                <a:latin typeface="Times New Roman"/>
                <a:cs typeface="Times New Roman"/>
              </a:rPr>
              <a:t> </a:t>
            </a:r>
            <a:r>
              <a:rPr lang="fr-FR" sz="1400" b="1" dirty="0" err="1">
                <a:latin typeface="Times New Roman"/>
                <a:cs typeface="Times New Roman"/>
              </a:rPr>
              <a:t>father</a:t>
            </a:r>
            <a:r>
              <a:rPr lang="fr-FR" sz="1400" b="1" dirty="0">
                <a:latin typeface="Times New Roman"/>
                <a:cs typeface="Times New Roman"/>
              </a:rPr>
              <a:t>:  </a:t>
            </a:r>
            <a:r>
              <a:rPr lang="fr-FR" sz="1400" b="1" dirty="0" err="1">
                <a:latin typeface="Times New Roman"/>
                <a:cs typeface="Times New Roman"/>
              </a:rPr>
              <a:t>Dear</a:t>
            </a:r>
            <a:r>
              <a:rPr lang="fr-FR" sz="1400" b="1" dirty="0">
                <a:latin typeface="Times New Roman"/>
                <a:cs typeface="Times New Roman"/>
              </a:rPr>
              <a:t> </a:t>
            </a:r>
            <a:r>
              <a:rPr lang="fr-FR" sz="1400" b="1" dirty="0" err="1">
                <a:latin typeface="Times New Roman"/>
                <a:cs typeface="Times New Roman"/>
              </a:rPr>
              <a:t>Daddy</a:t>
            </a:r>
            <a:r>
              <a:rPr lang="fr-FR" sz="1400" b="1" dirty="0">
                <a:latin typeface="Times New Roman"/>
                <a:cs typeface="Times New Roman"/>
              </a:rPr>
              <a:t>, </a:t>
            </a:r>
            <a:r>
              <a:rPr lang="fr-FR" sz="1400" b="1" dirty="0" err="1">
                <a:latin typeface="Times New Roman"/>
                <a:cs typeface="Times New Roman"/>
              </a:rPr>
              <a:t>please</a:t>
            </a:r>
            <a:r>
              <a:rPr lang="fr-FR" sz="1400" b="1" dirty="0">
                <a:latin typeface="Times New Roman"/>
                <a:cs typeface="Times New Roman"/>
              </a:rPr>
              <a:t> </a:t>
            </a:r>
            <a:r>
              <a:rPr lang="fr-FR" sz="1400" b="1" dirty="0" err="1">
                <a:latin typeface="Times New Roman"/>
                <a:cs typeface="Times New Roman"/>
              </a:rPr>
              <a:t>take</a:t>
            </a:r>
            <a:r>
              <a:rPr lang="fr-FR" sz="1400" b="1" dirty="0">
                <a:latin typeface="Times New Roman"/>
                <a:cs typeface="Times New Roman"/>
              </a:rPr>
              <a:t> </a:t>
            </a:r>
            <a:r>
              <a:rPr lang="fr-FR" sz="1400" b="1" dirty="0" err="1">
                <a:latin typeface="Times New Roman"/>
                <a:cs typeface="Times New Roman"/>
              </a:rPr>
              <a:t>this</a:t>
            </a:r>
            <a:r>
              <a:rPr lang="fr-FR" sz="1400" b="1" dirty="0">
                <a:latin typeface="Times New Roman"/>
                <a:cs typeface="Times New Roman"/>
              </a:rPr>
              <a:t> to </a:t>
            </a:r>
            <a:r>
              <a:rPr lang="fr-FR" sz="1400" b="1" dirty="0" err="1">
                <a:latin typeface="Times New Roman"/>
                <a:cs typeface="Times New Roman"/>
              </a:rPr>
              <a:t>heaven</a:t>
            </a:r>
            <a:r>
              <a:rPr lang="fr-FR" sz="1400" b="1" dirty="0">
                <a:latin typeface="Times New Roman"/>
                <a:cs typeface="Times New Roman"/>
              </a:rPr>
              <a:t>.  I </a:t>
            </a:r>
            <a:r>
              <a:rPr lang="fr-FR" sz="1400" b="1" dirty="0" err="1">
                <a:latin typeface="Times New Roman"/>
                <a:cs typeface="Times New Roman"/>
              </a:rPr>
              <a:t>don't</a:t>
            </a:r>
            <a:r>
              <a:rPr lang="fr-FR" sz="1400" b="1" dirty="0">
                <a:latin typeface="Times New Roman"/>
                <a:cs typeface="Times New Roman"/>
              </a:rPr>
              <a:t> </a:t>
            </a:r>
            <a:r>
              <a:rPr lang="fr-FR" sz="1400" b="1" dirty="0" err="1">
                <a:latin typeface="Times New Roman"/>
                <a:cs typeface="Times New Roman"/>
              </a:rPr>
              <a:t>want</a:t>
            </a:r>
            <a:r>
              <a:rPr lang="fr-FR" sz="1400" b="1" dirty="0">
                <a:latin typeface="Times New Roman"/>
                <a:cs typeface="Times New Roman"/>
              </a:rPr>
              <a:t> to </a:t>
            </a:r>
            <a:r>
              <a:rPr lang="fr-FR" sz="1400" b="1" dirty="0" err="1">
                <a:latin typeface="Times New Roman"/>
                <a:cs typeface="Times New Roman"/>
              </a:rPr>
              <a:t>play</a:t>
            </a:r>
            <a:r>
              <a:rPr lang="fr-FR" sz="1400" b="1" dirty="0">
                <a:latin typeface="Times New Roman"/>
                <a:cs typeface="Times New Roman"/>
              </a:rPr>
              <a:t> football </a:t>
            </a:r>
            <a:r>
              <a:rPr lang="fr-FR" sz="1400" b="1" dirty="0" err="1">
                <a:latin typeface="Times New Roman"/>
                <a:cs typeface="Times New Roman"/>
              </a:rPr>
              <a:t>until</a:t>
            </a:r>
            <a:r>
              <a:rPr lang="fr-FR" sz="1400" b="1" dirty="0">
                <a:latin typeface="Times New Roman"/>
                <a:cs typeface="Times New Roman"/>
              </a:rPr>
              <a:t> I </a:t>
            </a:r>
            <a:r>
              <a:rPr lang="fr-FR" sz="1400" b="1" dirty="0" err="1">
                <a:latin typeface="Times New Roman"/>
                <a:cs typeface="Times New Roman"/>
              </a:rPr>
              <a:t>can</a:t>
            </a:r>
            <a:r>
              <a:rPr lang="fr-FR" sz="1400" b="1" dirty="0">
                <a:latin typeface="Times New Roman"/>
                <a:cs typeface="Times New Roman"/>
              </a:rPr>
              <a:t> </a:t>
            </a:r>
            <a:r>
              <a:rPr lang="fr-FR" sz="1400" b="1" dirty="0" err="1">
                <a:latin typeface="Times New Roman"/>
                <a:cs typeface="Times New Roman"/>
              </a:rPr>
              <a:t>play</a:t>
            </a:r>
            <a:r>
              <a:rPr lang="fr-FR" sz="1400" b="1" dirty="0">
                <a:latin typeface="Times New Roman"/>
                <a:cs typeface="Times New Roman"/>
              </a:rPr>
              <a:t> </a:t>
            </a:r>
            <a:r>
              <a:rPr lang="fr-FR" sz="1400" b="1" dirty="0" err="1">
                <a:latin typeface="Times New Roman"/>
                <a:cs typeface="Times New Roman"/>
              </a:rPr>
              <a:t>with</a:t>
            </a:r>
            <a:r>
              <a:rPr lang="fr-FR" sz="1400" b="1" dirty="0">
                <a:latin typeface="Times New Roman"/>
                <a:cs typeface="Times New Roman"/>
              </a:rPr>
              <a:t> </a:t>
            </a:r>
            <a:r>
              <a:rPr lang="fr-FR" sz="1400" b="1" dirty="0" err="1">
                <a:latin typeface="Times New Roman"/>
                <a:cs typeface="Times New Roman"/>
              </a:rPr>
              <a:t>you</a:t>
            </a:r>
            <a:r>
              <a:rPr lang="fr-FR" sz="1400" b="1" dirty="0">
                <a:latin typeface="Times New Roman"/>
                <a:cs typeface="Times New Roman"/>
              </a:rPr>
              <a:t> </a:t>
            </a:r>
            <a:r>
              <a:rPr lang="fr-FR" sz="1400" b="1" dirty="0" err="1">
                <a:latin typeface="Times New Roman"/>
                <a:cs typeface="Times New Roman"/>
              </a:rPr>
              <a:t>again</a:t>
            </a:r>
            <a:r>
              <a:rPr lang="fr-FR" sz="1400" b="1" dirty="0">
                <a:latin typeface="Times New Roman"/>
                <a:cs typeface="Times New Roman"/>
              </a:rPr>
              <a:t> </a:t>
            </a:r>
            <a:r>
              <a:rPr lang="fr-FR" sz="1400" b="1" dirty="0" err="1">
                <a:latin typeface="Times New Roman"/>
                <a:cs typeface="Times New Roman"/>
              </a:rPr>
              <a:t>someday</a:t>
            </a:r>
            <a:r>
              <a:rPr lang="fr-FR" sz="1400" b="1" dirty="0">
                <a:latin typeface="Times New Roman"/>
                <a:cs typeface="Times New Roman"/>
              </a:rPr>
              <a:t>. </a:t>
            </a:r>
          </a:p>
          <a:p>
            <a:pPr algn="r"/>
            <a:r>
              <a:rPr lang="fr-FR" sz="1100" b="1" dirty="0">
                <a:latin typeface="Times New Roman"/>
                <a:cs typeface="Times New Roman"/>
              </a:rPr>
              <a:t>George W. Bush, </a:t>
            </a:r>
            <a:r>
              <a:rPr lang="fr-FR" sz="1100" b="1" i="1" dirty="0">
                <a:latin typeface="Times New Roman"/>
                <a:cs typeface="Times New Roman"/>
              </a:rPr>
              <a:t>State of the Union </a:t>
            </a:r>
            <a:r>
              <a:rPr lang="fr-FR" sz="1100" b="1" i="1" dirty="0" err="1">
                <a:latin typeface="Times New Roman"/>
                <a:cs typeface="Times New Roman"/>
              </a:rPr>
              <a:t>Address</a:t>
            </a:r>
            <a:r>
              <a:rPr lang="fr-FR" sz="1100" b="1" dirty="0">
                <a:latin typeface="Times New Roman"/>
                <a:cs typeface="Times New Roman"/>
              </a:rPr>
              <a:t>, </a:t>
            </a:r>
            <a:r>
              <a:rPr lang="fr-FR" sz="1100" b="1" dirty="0" err="1">
                <a:latin typeface="Times New Roman"/>
                <a:cs typeface="Times New Roman"/>
              </a:rPr>
              <a:t>January</a:t>
            </a:r>
            <a:r>
              <a:rPr lang="fr-FR" sz="1100" b="1" dirty="0">
                <a:latin typeface="Times New Roman"/>
                <a:cs typeface="Times New Roman"/>
              </a:rPr>
              <a:t> 29</a:t>
            </a:r>
            <a:r>
              <a:rPr lang="fr-FR" sz="1100" b="1" baseline="30000" dirty="0">
                <a:latin typeface="Times New Roman"/>
                <a:cs typeface="Times New Roman"/>
              </a:rPr>
              <a:t>th</a:t>
            </a:r>
            <a:r>
              <a:rPr lang="fr-FR" sz="1100" b="1" dirty="0">
                <a:latin typeface="Times New Roman"/>
                <a:cs typeface="Times New Roman"/>
              </a:rPr>
              <a:t>, 2002 </a:t>
            </a:r>
          </a:p>
        </p:txBody>
      </p:sp>
      <p:sp>
        <p:nvSpPr>
          <p:cNvPr id="6" name="Rectangle 5"/>
          <p:cNvSpPr/>
          <p:nvPr/>
        </p:nvSpPr>
        <p:spPr>
          <a:xfrm>
            <a:off x="395920" y="3105144"/>
            <a:ext cx="2926494" cy="276999"/>
          </a:xfrm>
          <a:prstGeom prst="rect">
            <a:avLst/>
          </a:prstGeom>
        </p:spPr>
        <p:txBody>
          <a:bodyPr wrap="none">
            <a:spAutoFit/>
          </a:bodyPr>
          <a:lstStyle/>
          <a:p>
            <a:r>
              <a:rPr lang="en-US" sz="1200" b="1" i="1" u="sng" dirty="0">
                <a:latin typeface="Times New Roman"/>
                <a:cs typeface="Times New Roman"/>
              </a:rPr>
              <a:t>Document 2</a:t>
            </a:r>
            <a:r>
              <a:rPr lang="en-US" sz="1200" b="1" i="1" dirty="0">
                <a:latin typeface="Times New Roman"/>
                <a:cs typeface="Times New Roman"/>
              </a:rPr>
              <a:t>: “Winning the war on terror” </a:t>
            </a:r>
            <a:endParaRPr lang="fr-FR" sz="1200" dirty="0">
              <a:latin typeface="Times New Roman"/>
              <a:cs typeface="Times New Roman"/>
            </a:endParaRPr>
          </a:p>
        </p:txBody>
      </p:sp>
    </p:spTree>
    <p:extLst>
      <p:ext uri="{BB962C8B-B14F-4D97-AF65-F5344CB8AC3E}">
        <p14:creationId xmlns:p14="http://schemas.microsoft.com/office/powerpoint/2010/main" val="2852344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2" name="Image 1"/>
          <p:cNvPicPr/>
          <p:nvPr/>
        </p:nvPicPr>
        <p:blipFill>
          <a:blip r:embed="rId3">
            <a:extLst>
              <a:ext uri="{28A0092B-C50C-407E-A947-70E740481C1C}">
                <a14:useLocalDpi xmlns:a14="http://schemas.microsoft.com/office/drawing/2010/main" val="0"/>
              </a:ext>
            </a:extLst>
          </a:blip>
          <a:srcRect/>
          <a:stretch>
            <a:fillRect/>
          </a:stretch>
        </p:blipFill>
        <p:spPr bwMode="auto">
          <a:xfrm>
            <a:off x="3624926" y="160277"/>
            <a:ext cx="5383445" cy="3013915"/>
          </a:xfrm>
          <a:prstGeom prst="rect">
            <a:avLst/>
          </a:prstGeom>
          <a:noFill/>
          <a:ln w="38100">
            <a:solidFill>
              <a:srgbClr val="800000"/>
            </a:solidFill>
          </a:ln>
        </p:spPr>
      </p:pic>
      <p:sp>
        <p:nvSpPr>
          <p:cNvPr id="3" name="Rectangle 2"/>
          <p:cNvSpPr/>
          <p:nvPr/>
        </p:nvSpPr>
        <p:spPr>
          <a:xfrm>
            <a:off x="197275" y="380067"/>
            <a:ext cx="3439981" cy="461665"/>
          </a:xfrm>
          <a:prstGeom prst="rect">
            <a:avLst/>
          </a:prstGeom>
        </p:spPr>
        <p:txBody>
          <a:bodyPr wrap="square">
            <a:spAutoFit/>
          </a:bodyPr>
          <a:lstStyle/>
          <a:p>
            <a:r>
              <a:rPr lang="en-US" sz="1200" b="1" i="1" dirty="0">
                <a:latin typeface="Times New Roman"/>
                <a:cs typeface="Times New Roman"/>
              </a:rPr>
              <a:t>Document 1</a:t>
            </a:r>
            <a:r>
              <a:rPr lang="en-US" sz="1200" i="1" dirty="0">
                <a:latin typeface="Times New Roman"/>
                <a:cs typeface="Times New Roman"/>
              </a:rPr>
              <a:t>: </a:t>
            </a:r>
            <a:r>
              <a:rPr lang="en-US" sz="1200" b="1" i="1" dirty="0">
                <a:latin typeface="Times New Roman"/>
                <a:cs typeface="Times New Roman"/>
              </a:rPr>
              <a:t>War on terror or mass distraction? by Nick Anderson, 2002</a:t>
            </a:r>
            <a:endParaRPr lang="fr-FR" sz="1200" dirty="0">
              <a:latin typeface="Times New Roman"/>
              <a:cs typeface="Times New Roman"/>
            </a:endParaRPr>
          </a:p>
        </p:txBody>
      </p:sp>
      <p:sp>
        <p:nvSpPr>
          <p:cNvPr id="4" name="Rectangle 3"/>
          <p:cNvSpPr/>
          <p:nvPr/>
        </p:nvSpPr>
        <p:spPr>
          <a:xfrm>
            <a:off x="147957" y="3198850"/>
            <a:ext cx="8885074" cy="3539431"/>
          </a:xfrm>
          <a:prstGeom prst="rect">
            <a:avLst/>
          </a:prstGeom>
          <a:ln w="38100">
            <a:solidFill>
              <a:srgbClr val="800000"/>
            </a:solidFill>
          </a:ln>
        </p:spPr>
        <p:txBody>
          <a:bodyPr wrap="square">
            <a:spAutoFit/>
          </a:bodyPr>
          <a:lstStyle/>
          <a:p>
            <a:pPr algn="just"/>
            <a:r>
              <a:rPr lang="en-US" sz="1400" b="1" dirty="0">
                <a:latin typeface="Times New Roman"/>
                <a:cs typeface="Times New Roman"/>
              </a:rPr>
              <a:t>This process does not comport well with Francis </a:t>
            </a:r>
            <a:r>
              <a:rPr lang="en-US" sz="1400" b="1" dirty="0" err="1">
                <a:latin typeface="Times New Roman"/>
                <a:cs typeface="Times New Roman"/>
              </a:rPr>
              <a:t>Fukayama's</a:t>
            </a:r>
            <a:r>
              <a:rPr lang="en-US" sz="1400" b="1" dirty="0">
                <a:latin typeface="Times New Roman"/>
                <a:cs typeface="Times New Roman"/>
              </a:rPr>
              <a:t> vision of the new peaceful, democratic order that would follow the death of the Soviet Union and triumph of capitalism. </a:t>
            </a:r>
            <a:endParaRPr lang="fr-FR" sz="1400" b="1" dirty="0">
              <a:latin typeface="Times New Roman"/>
              <a:cs typeface="Times New Roman"/>
            </a:endParaRPr>
          </a:p>
          <a:p>
            <a:pPr algn="just"/>
            <a:r>
              <a:rPr lang="en-US" sz="1400" b="1" dirty="0" err="1">
                <a:latin typeface="Times New Roman"/>
                <a:cs typeface="Times New Roman"/>
              </a:rPr>
              <a:t>Fukayama</a:t>
            </a:r>
            <a:r>
              <a:rPr lang="en-US" sz="1400" b="1" dirty="0">
                <a:latin typeface="Times New Roman"/>
                <a:cs typeface="Times New Roman"/>
              </a:rPr>
              <a:t> […] failed to recognize that without the Soviet Union's "containment" the United States would be freer to use force in serving its </a:t>
            </a:r>
            <a:r>
              <a:rPr lang="en-US" sz="1400" b="1" dirty="0" err="1">
                <a:latin typeface="Times New Roman"/>
                <a:cs typeface="Times New Roman"/>
              </a:rPr>
              <a:t>transnationals</a:t>
            </a:r>
            <a:r>
              <a:rPr lang="en-US" sz="1400" b="1" dirty="0">
                <a:latin typeface="Times New Roman"/>
                <a:cs typeface="Times New Roman"/>
              </a:rPr>
              <a:t>, forcing Third World countries to join the "free trade" nexus, and preventing them from serving the needs of their citizens (as opposed to the needs of the transnational corporate community). […]</a:t>
            </a:r>
            <a:endParaRPr lang="fr-FR" sz="1400" b="1" dirty="0">
              <a:latin typeface="Times New Roman"/>
              <a:cs typeface="Times New Roman"/>
            </a:endParaRPr>
          </a:p>
          <a:p>
            <a:pPr algn="just"/>
            <a:r>
              <a:rPr lang="en-US" sz="1400" b="1" dirty="0">
                <a:latin typeface="Times New Roman"/>
                <a:cs typeface="Times New Roman"/>
              </a:rPr>
              <a:t>What can be more frightening and dangerous to the world than facing the Washington Axis of Evil as the overwhelmingly dominant holder of "weapons of mass destruction," which it is seeking to improve and make more usable, with the elite's longstanding arrogance and self-righteousness at an all-time high, and with no countervailing force in sight? Bin Laden's threat is nothing by comparison. </a:t>
            </a:r>
            <a:endParaRPr lang="fr-FR" sz="1400" b="1" dirty="0">
              <a:latin typeface="Times New Roman"/>
              <a:cs typeface="Times New Roman"/>
            </a:endParaRPr>
          </a:p>
          <a:p>
            <a:pPr algn="just"/>
            <a:r>
              <a:rPr lang="en-US" sz="1400" b="1" dirty="0">
                <a:latin typeface="Times New Roman"/>
                <a:cs typeface="Times New Roman"/>
              </a:rPr>
              <a:t>What is more, the Bin Laden threat flows from U.S. actions, which played a crucial role in building up the Al-Qaeda network, and policies which have made a hell of the Middle East and polarized incomes and wealth across the globe. The cycle of violence will only be broken if the Washington Axis of Evil is defeated, removed from office, and replaced by a regime that aims to serve a broader constituency than oil, the MIC, the other </a:t>
            </a:r>
            <a:r>
              <a:rPr lang="en-US" sz="1400" b="1" dirty="0" err="1">
                <a:latin typeface="Times New Roman"/>
                <a:cs typeface="Times New Roman"/>
              </a:rPr>
              <a:t>transnationals</a:t>
            </a:r>
            <a:r>
              <a:rPr lang="en-US" sz="1400" b="1" dirty="0">
                <a:latin typeface="Times New Roman"/>
                <a:cs typeface="Times New Roman"/>
              </a:rPr>
              <a:t>, and the Christian Right. </a:t>
            </a:r>
            <a:endParaRPr lang="fr-FR" sz="1400" b="1" dirty="0">
              <a:latin typeface="Times New Roman"/>
              <a:cs typeface="Times New Roman"/>
            </a:endParaRPr>
          </a:p>
          <a:p>
            <a:pPr algn="r"/>
            <a:r>
              <a:rPr lang="en-US" sz="1100" b="1" dirty="0">
                <a:latin typeface="Times New Roman"/>
                <a:cs typeface="Times New Roman"/>
              </a:rPr>
              <a:t>Professor Edward S. Herman, </a:t>
            </a:r>
            <a:r>
              <a:rPr lang="en-US" sz="1100" b="1" i="1" dirty="0">
                <a:latin typeface="Times New Roman"/>
                <a:cs typeface="Times New Roman"/>
              </a:rPr>
              <a:t>Z Magazine</a:t>
            </a:r>
            <a:endParaRPr lang="fr-FR" sz="1100" b="1" dirty="0">
              <a:latin typeface="Times New Roman"/>
              <a:cs typeface="Times New Roman"/>
            </a:endParaRPr>
          </a:p>
        </p:txBody>
      </p:sp>
      <p:sp>
        <p:nvSpPr>
          <p:cNvPr id="6" name="Rectangle 5"/>
          <p:cNvSpPr/>
          <p:nvPr/>
        </p:nvSpPr>
        <p:spPr>
          <a:xfrm>
            <a:off x="110967" y="2543569"/>
            <a:ext cx="3402991" cy="461665"/>
          </a:xfrm>
          <a:prstGeom prst="rect">
            <a:avLst/>
          </a:prstGeom>
        </p:spPr>
        <p:txBody>
          <a:bodyPr wrap="square">
            <a:spAutoFit/>
          </a:bodyPr>
          <a:lstStyle/>
          <a:p>
            <a:r>
              <a:rPr lang="en-US" sz="1200" b="1" i="1" dirty="0">
                <a:latin typeface="Times New Roman"/>
                <a:cs typeface="Times New Roman"/>
              </a:rPr>
              <a:t>Document 2: Axis of Evil: “the Bush </a:t>
            </a:r>
            <a:r>
              <a:rPr lang="en-US" sz="1200" b="1" dirty="0">
                <a:latin typeface="Times New Roman"/>
                <a:cs typeface="Times New Roman"/>
              </a:rPr>
              <a:t>vision</a:t>
            </a:r>
            <a:r>
              <a:rPr lang="en-US" sz="1200" b="1" i="1" dirty="0">
                <a:latin typeface="Times New Roman"/>
                <a:cs typeface="Times New Roman"/>
              </a:rPr>
              <a:t> versus the </a:t>
            </a:r>
            <a:r>
              <a:rPr lang="en-US" sz="1200" b="1" dirty="0">
                <a:latin typeface="Times New Roman"/>
                <a:cs typeface="Times New Roman"/>
              </a:rPr>
              <a:t>End of History</a:t>
            </a:r>
            <a:r>
              <a:rPr lang="en-US" sz="1200" b="1" i="1" dirty="0">
                <a:latin typeface="Times New Roman"/>
                <a:cs typeface="Times New Roman"/>
              </a:rPr>
              <a:t>”</a:t>
            </a:r>
            <a:endParaRPr lang="fr-FR" sz="1200" b="1" dirty="0">
              <a:latin typeface="Times New Roman"/>
              <a:cs typeface="Times New Roman"/>
            </a:endParaRPr>
          </a:p>
        </p:txBody>
      </p:sp>
    </p:spTree>
    <p:extLst>
      <p:ext uri="{BB962C8B-B14F-4D97-AF65-F5344CB8AC3E}">
        <p14:creationId xmlns:p14="http://schemas.microsoft.com/office/powerpoint/2010/main" val="1915004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2" name="Image 1"/>
          <p:cNvPicPr/>
          <p:nvPr/>
        </p:nvPicPr>
        <p:blipFill>
          <a:blip r:embed="rId3">
            <a:extLst>
              <a:ext uri="{28A0092B-C50C-407E-A947-70E740481C1C}">
                <a14:useLocalDpi xmlns:a14="http://schemas.microsoft.com/office/drawing/2010/main" val="0"/>
              </a:ext>
            </a:extLst>
          </a:blip>
          <a:srcRect/>
          <a:stretch>
            <a:fillRect/>
          </a:stretch>
        </p:blipFill>
        <p:spPr bwMode="auto">
          <a:xfrm>
            <a:off x="302364" y="786075"/>
            <a:ext cx="8607303" cy="5784705"/>
          </a:xfrm>
          <a:prstGeom prst="rect">
            <a:avLst/>
          </a:prstGeom>
          <a:noFill/>
          <a:ln w="38100">
            <a:solidFill>
              <a:srgbClr val="800000"/>
            </a:solidFill>
          </a:ln>
        </p:spPr>
      </p:pic>
      <p:sp>
        <p:nvSpPr>
          <p:cNvPr id="3" name="Rectangle 2"/>
          <p:cNvSpPr/>
          <p:nvPr/>
        </p:nvSpPr>
        <p:spPr>
          <a:xfrm>
            <a:off x="540068" y="201952"/>
            <a:ext cx="8047837" cy="369332"/>
          </a:xfrm>
          <a:prstGeom prst="rect">
            <a:avLst/>
          </a:prstGeom>
        </p:spPr>
        <p:txBody>
          <a:bodyPr wrap="none">
            <a:spAutoFit/>
          </a:bodyPr>
          <a:lstStyle/>
          <a:p>
            <a:r>
              <a:rPr lang="en-US" b="1" i="1" dirty="0">
                <a:latin typeface="Times New Roman"/>
                <a:cs typeface="Times New Roman"/>
              </a:rPr>
              <a:t>“Diplomacy according to W. Junior”, caricature by Nick Anderson, 9 March 2003</a:t>
            </a:r>
            <a:endParaRPr lang="fr-FR" dirty="0">
              <a:latin typeface="Times New Roman"/>
              <a:cs typeface="Times New Roman"/>
            </a:endParaRPr>
          </a:p>
        </p:txBody>
      </p:sp>
    </p:spTree>
    <p:extLst>
      <p:ext uri="{BB962C8B-B14F-4D97-AF65-F5344CB8AC3E}">
        <p14:creationId xmlns:p14="http://schemas.microsoft.com/office/powerpoint/2010/main" val="2454491451"/>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487</TotalTime>
  <Words>2317</Words>
  <Application>Microsoft Macintosh PowerPoint</Application>
  <PresentationFormat>Présentation à l'écran (4:3)</PresentationFormat>
  <Paragraphs>94</Paragraphs>
  <Slides>20</Slides>
  <Notes>0</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Thème Office</vt:lpstr>
      <vt:lpstr>THE USA AND THE WORLD FROM 1945 TO 2003</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GOVERNING THE UK SINCE 1945</dc:title>
  <dc:creator>Aurélie MOUILLARD</dc:creator>
  <cp:lastModifiedBy>Aurélie MOUILLARD</cp:lastModifiedBy>
  <cp:revision>37</cp:revision>
  <dcterms:created xsi:type="dcterms:W3CDTF">2017-09-03T09:24:05Z</dcterms:created>
  <dcterms:modified xsi:type="dcterms:W3CDTF">2020-03-22T18:57:42Z</dcterms:modified>
</cp:coreProperties>
</file>