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69" r:id="rId3"/>
    <p:sldId id="257" r:id="rId4"/>
    <p:sldId id="264" r:id="rId5"/>
    <p:sldId id="271" r:id="rId6"/>
    <p:sldId id="258" r:id="rId7"/>
    <p:sldId id="265" r:id="rId8"/>
    <p:sldId id="272" r:id="rId9"/>
    <p:sldId id="279" r:id="rId10"/>
    <p:sldId id="259" r:id="rId11"/>
    <p:sldId id="266" r:id="rId12"/>
    <p:sldId id="273" r:id="rId13"/>
    <p:sldId id="260" r:id="rId14"/>
    <p:sldId id="274" r:id="rId15"/>
    <p:sldId id="261" r:id="rId16"/>
    <p:sldId id="267" r:id="rId17"/>
    <p:sldId id="275" r:id="rId18"/>
    <p:sldId id="262" r:id="rId19"/>
    <p:sldId id="276" r:id="rId20"/>
    <p:sldId id="263" r:id="rId21"/>
    <p:sldId id="277" r:id="rId22"/>
    <p:sldId id="278" r:id="rId23"/>
    <p:sldId id="280" r:id="rId24"/>
    <p:sldId id="281" r:id="rId2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968" autoAdjust="0"/>
  </p:normalViewPr>
  <p:slideViewPr>
    <p:cSldViewPr snapToGrid="0" snapToObjects="1">
      <p:cViewPr varScale="1">
        <p:scale>
          <a:sx n="72" d="100"/>
          <a:sy n="72" d="100"/>
        </p:scale>
        <p:origin x="-200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99FEDF-02F5-3442-B61A-1978522F16CB}" type="datetimeFigureOut">
              <a:rPr lang="fr-FR" smtClean="0"/>
              <a:t>22/03/20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ED5EF6-7ACD-F94E-951E-0A3668DE8849}" type="slidenum">
              <a:rPr lang="fr-FR" smtClean="0"/>
              <a:t>‹#›</a:t>
            </a:fld>
            <a:endParaRPr lang="fr-FR"/>
          </a:p>
        </p:txBody>
      </p:sp>
    </p:spTree>
    <p:extLst>
      <p:ext uri="{BB962C8B-B14F-4D97-AF65-F5344CB8AC3E}">
        <p14:creationId xmlns:p14="http://schemas.microsoft.com/office/powerpoint/2010/main" val="37327786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a:tabLst/>
              <a:defRPr/>
            </a:pPr>
            <a:r>
              <a:rPr lang="fr-FR" sz="1200" kern="1200" dirty="0" smtClean="0">
                <a:solidFill>
                  <a:schemeClr val="tx1"/>
                </a:solidFill>
                <a:effectLst/>
                <a:latin typeface="+mn-lt"/>
                <a:ea typeface="+mn-ea"/>
                <a:cs typeface="+mn-cs"/>
              </a:rPr>
              <a:t>Quelles sont les contraintes climatiques rencontrées dans ce territoire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3</a:t>
            </a:fld>
            <a:endParaRPr lang="fr-FR"/>
          </a:p>
        </p:txBody>
      </p:sp>
    </p:spTree>
    <p:extLst>
      <p:ext uri="{BB962C8B-B14F-4D97-AF65-F5344CB8AC3E}">
        <p14:creationId xmlns:p14="http://schemas.microsoft.com/office/powerpoint/2010/main" val="2108818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i="0" kern="1200" dirty="0" smtClean="0">
                <a:solidFill>
                  <a:schemeClr val="tx1"/>
                </a:solidFill>
                <a:effectLst/>
                <a:latin typeface="+mn-lt"/>
                <a:ea typeface="+mn-ea"/>
                <a:cs typeface="+mn-cs"/>
              </a:rPr>
              <a:t>Comment cette photographie illustre-t-elle la manière dont la population s’est adaptée au désert ?</a:t>
            </a:r>
          </a:p>
          <a:p>
            <a:r>
              <a:rPr lang="fr-FR" sz="1200" i="0" kern="1200" dirty="0" smtClean="0">
                <a:solidFill>
                  <a:schemeClr val="tx1"/>
                </a:solidFill>
                <a:effectLst/>
                <a:latin typeface="+mn-lt"/>
                <a:ea typeface="+mn-ea"/>
                <a:cs typeface="+mn-cs"/>
              </a:rPr>
              <a:t>Les cavaliers sont-ils tous habillés de la même manière ? Pourquoi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i="0" kern="1200" dirty="0" smtClean="0">
                <a:solidFill>
                  <a:schemeClr val="tx1"/>
                </a:solidFill>
                <a:effectLst/>
                <a:latin typeface="+mn-lt"/>
                <a:ea typeface="+mn-ea"/>
                <a:cs typeface="+mn-cs"/>
              </a:rPr>
              <a:t>D’après cette photographie, le désert jordanien ne présente-t-il que des contraintes ? Justifie ta réponse.</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4</a:t>
            </a:fld>
            <a:endParaRPr lang="fr-FR"/>
          </a:p>
        </p:txBody>
      </p:sp>
    </p:spTree>
    <p:extLst>
      <p:ext uri="{BB962C8B-B14F-4D97-AF65-F5344CB8AC3E}">
        <p14:creationId xmlns:p14="http://schemas.microsoft.com/office/powerpoint/2010/main" val="1035284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startAt="2"/>
            </a:pPr>
            <a:r>
              <a:rPr lang="fr-FR" sz="1200" kern="1200" dirty="0" smtClean="0">
                <a:solidFill>
                  <a:schemeClr val="tx1"/>
                </a:solidFill>
                <a:effectLst/>
                <a:latin typeface="+mn-lt"/>
                <a:ea typeface="+mn-ea"/>
                <a:cs typeface="+mn-cs"/>
              </a:rPr>
              <a:t>Comment les hommes ont-ils pu surmonter ces contraintes climatiques ? Est-ce une réussite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6</a:t>
            </a:fld>
            <a:endParaRPr lang="fr-FR"/>
          </a:p>
        </p:txBody>
      </p:sp>
    </p:spTree>
    <p:extLst>
      <p:ext uri="{BB962C8B-B14F-4D97-AF65-F5344CB8AC3E}">
        <p14:creationId xmlns:p14="http://schemas.microsoft.com/office/powerpoint/2010/main" val="1921067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startAt="3"/>
              <a:tabLst/>
              <a:defRPr/>
            </a:pPr>
            <a:r>
              <a:rPr lang="fr-FR" sz="1200" kern="1200" dirty="0" smtClean="0">
                <a:solidFill>
                  <a:schemeClr val="tx1"/>
                </a:solidFill>
                <a:effectLst/>
                <a:latin typeface="+mn-lt"/>
                <a:ea typeface="+mn-ea"/>
                <a:cs typeface="+mn-cs"/>
              </a:rPr>
              <a:t>Quelles activités ont été privilégiées et développées pour transformer ces contraintes en atouts ?</a:t>
            </a:r>
            <a:endParaRPr lang="fr-FR" sz="1200" i="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i="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i="0" kern="1200" dirty="0" smtClean="0">
                <a:solidFill>
                  <a:schemeClr val="tx1"/>
                </a:solidFill>
                <a:effectLst/>
                <a:latin typeface="+mn-lt"/>
                <a:ea typeface="+mn-ea"/>
                <a:cs typeface="+mn-cs"/>
              </a:rPr>
              <a:t>Quelle est l’activité décrite dans ce texte ? Quels sont les atouts du </a:t>
            </a:r>
            <a:r>
              <a:rPr lang="fr-FR" sz="1200" i="0" kern="1200" dirty="0" err="1" smtClean="0">
                <a:solidFill>
                  <a:schemeClr val="tx1"/>
                </a:solidFill>
                <a:effectLst/>
                <a:latin typeface="+mn-lt"/>
                <a:ea typeface="+mn-ea"/>
                <a:cs typeface="+mn-cs"/>
              </a:rPr>
              <a:t>Wadi</a:t>
            </a:r>
            <a:r>
              <a:rPr lang="fr-FR" sz="1200" i="0" kern="1200" dirty="0" smtClean="0">
                <a:solidFill>
                  <a:schemeClr val="tx1"/>
                </a:solidFill>
                <a:effectLst/>
                <a:latin typeface="+mn-lt"/>
                <a:ea typeface="+mn-ea"/>
                <a:cs typeface="+mn-cs"/>
              </a:rPr>
              <a:t> </a:t>
            </a:r>
            <a:r>
              <a:rPr lang="fr-FR" sz="1200" i="0" kern="1200" dirty="0" err="1" smtClean="0">
                <a:solidFill>
                  <a:schemeClr val="tx1"/>
                </a:solidFill>
                <a:effectLst/>
                <a:latin typeface="+mn-lt"/>
                <a:ea typeface="+mn-ea"/>
                <a:cs typeface="+mn-cs"/>
              </a:rPr>
              <a:t>Rum</a:t>
            </a:r>
            <a:r>
              <a:rPr lang="fr-FR" sz="1200" i="0" kern="1200" dirty="0" smtClean="0">
                <a:solidFill>
                  <a:schemeClr val="tx1"/>
                </a:solidFill>
                <a:effectLst/>
                <a:latin typeface="+mn-lt"/>
                <a:ea typeface="+mn-ea"/>
                <a:cs typeface="+mn-cs"/>
              </a:rPr>
              <a:t> pour la Jordanie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7</a:t>
            </a:fld>
            <a:endParaRPr lang="fr-FR"/>
          </a:p>
        </p:txBody>
      </p:sp>
    </p:spTree>
    <p:extLst>
      <p:ext uri="{BB962C8B-B14F-4D97-AF65-F5344CB8AC3E}">
        <p14:creationId xmlns:p14="http://schemas.microsoft.com/office/powerpoint/2010/main" val="2568128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a:tabLst/>
              <a:defRPr/>
            </a:pPr>
            <a:r>
              <a:rPr lang="fr-FR" sz="1200" kern="1200" dirty="0" smtClean="0">
                <a:solidFill>
                  <a:schemeClr val="tx1"/>
                </a:solidFill>
                <a:effectLst/>
                <a:latin typeface="+mn-lt"/>
                <a:ea typeface="+mn-ea"/>
                <a:cs typeface="+mn-cs"/>
              </a:rPr>
              <a:t>Quelles sont les contraintes climatiques rencontrées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10</a:t>
            </a:fld>
            <a:endParaRPr lang="fr-FR"/>
          </a:p>
        </p:txBody>
      </p:sp>
    </p:spTree>
    <p:extLst>
      <p:ext uri="{BB962C8B-B14F-4D97-AF65-F5344CB8AC3E}">
        <p14:creationId xmlns:p14="http://schemas.microsoft.com/office/powerpoint/2010/main" val="3740735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Quelles sont les contraintes naturelles présentes sur ces photographies</a:t>
            </a:r>
            <a:r>
              <a:rPr lang="fr-FR" baseline="0" dirty="0" smtClean="0"/>
              <a:t> ?</a:t>
            </a:r>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11</a:t>
            </a:fld>
            <a:endParaRPr lang="fr-FR"/>
          </a:p>
        </p:txBody>
      </p:sp>
    </p:spTree>
    <p:extLst>
      <p:ext uri="{BB962C8B-B14F-4D97-AF65-F5344CB8AC3E}">
        <p14:creationId xmlns:p14="http://schemas.microsoft.com/office/powerpoint/2010/main" val="1761594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startAt="2"/>
            </a:pPr>
            <a:r>
              <a:rPr lang="fr-FR" sz="1200" kern="1200" dirty="0" smtClean="0">
                <a:solidFill>
                  <a:schemeClr val="tx1"/>
                </a:solidFill>
                <a:effectLst/>
                <a:latin typeface="+mn-lt"/>
                <a:ea typeface="+mn-ea"/>
                <a:cs typeface="+mn-cs"/>
              </a:rPr>
              <a:t>Comment les hommes ont-ils pu surmonter ces contraintes ?</a:t>
            </a:r>
          </a:p>
          <a:p>
            <a:pPr marL="228600" lvl="0" indent="-228600">
              <a:buFont typeface="+mj-lt"/>
              <a:buAutoNum type="arabicParenR" startAt="2"/>
            </a:pPr>
            <a:r>
              <a:rPr lang="fr-FR" sz="1200" kern="1200" dirty="0" smtClean="0">
                <a:solidFill>
                  <a:schemeClr val="tx1"/>
                </a:solidFill>
                <a:effectLst/>
                <a:latin typeface="+mn-lt"/>
                <a:ea typeface="+mn-ea"/>
                <a:cs typeface="+mn-cs"/>
              </a:rPr>
              <a:t>Quelles activités ont été développées et quels aménagements ont été réalisés pour transformer ces contraintes en atouts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13</a:t>
            </a:fld>
            <a:endParaRPr lang="fr-FR"/>
          </a:p>
        </p:txBody>
      </p:sp>
    </p:spTree>
    <p:extLst>
      <p:ext uri="{BB962C8B-B14F-4D97-AF65-F5344CB8AC3E}">
        <p14:creationId xmlns:p14="http://schemas.microsoft.com/office/powerpoint/2010/main" val="204480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a:tabLst/>
              <a:defRPr/>
            </a:pPr>
            <a:r>
              <a:rPr lang="fr-FR" sz="1200" kern="1200" dirty="0" smtClean="0">
                <a:solidFill>
                  <a:schemeClr val="tx1"/>
                </a:solidFill>
                <a:effectLst/>
                <a:latin typeface="+mn-lt"/>
                <a:ea typeface="+mn-ea"/>
                <a:cs typeface="+mn-cs"/>
              </a:rPr>
              <a:t>Quels sont les différents types de contraintes naturelles présentes dans le monde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15</a:t>
            </a:fld>
            <a:endParaRPr lang="fr-FR"/>
          </a:p>
        </p:txBody>
      </p:sp>
    </p:spTree>
    <p:extLst>
      <p:ext uri="{BB962C8B-B14F-4D97-AF65-F5344CB8AC3E}">
        <p14:creationId xmlns:p14="http://schemas.microsoft.com/office/powerpoint/2010/main" val="3755675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arenR" startAt="2"/>
              <a:tabLst/>
              <a:defRPr/>
            </a:pPr>
            <a:r>
              <a:rPr lang="fr-FR" sz="1200" kern="1200" dirty="0" smtClean="0">
                <a:solidFill>
                  <a:schemeClr val="tx1"/>
                </a:solidFill>
                <a:effectLst/>
                <a:latin typeface="+mn-lt"/>
                <a:ea typeface="+mn-ea"/>
                <a:cs typeface="+mn-cs"/>
              </a:rPr>
              <a:t>Comment les hommes parviennent-ils à s’adapter à certaines contraintes ? Pourquoi ont-ils fait ces choix (plutôt que de migrer)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18</a:t>
            </a:fld>
            <a:endParaRPr lang="fr-FR"/>
          </a:p>
        </p:txBody>
      </p:sp>
    </p:spTree>
    <p:extLst>
      <p:ext uri="{BB962C8B-B14F-4D97-AF65-F5344CB8AC3E}">
        <p14:creationId xmlns:p14="http://schemas.microsoft.com/office/powerpoint/2010/main" val="122135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startAt="3"/>
            </a:pPr>
            <a:r>
              <a:rPr lang="fr-FR" sz="1200" kern="1200" dirty="0" smtClean="0">
                <a:solidFill>
                  <a:schemeClr val="tx1"/>
                </a:solidFill>
                <a:effectLst/>
                <a:latin typeface="+mn-lt"/>
                <a:ea typeface="+mn-ea"/>
                <a:cs typeface="+mn-cs"/>
              </a:rPr>
              <a:t>Par quels aménagements les sociétés parviennent-elles à surmonter certaines de ces contraintes ?</a:t>
            </a:r>
          </a:p>
          <a:p>
            <a:pPr marL="228600" lvl="0" indent="-228600">
              <a:buFont typeface="+mj-lt"/>
              <a:buAutoNum type="arabicParenR" startAt="3"/>
            </a:pPr>
            <a:r>
              <a:rPr lang="fr-FR" sz="1200" kern="1200" dirty="0" smtClean="0">
                <a:solidFill>
                  <a:schemeClr val="tx1"/>
                </a:solidFill>
                <a:effectLst/>
                <a:latin typeface="+mn-lt"/>
                <a:ea typeface="+mn-ea"/>
                <a:cs typeface="+mn-cs"/>
              </a:rPr>
              <a:t>Les aménagements réalisés permettent-ils de préserver ces sociétés des risques (naturels ou technologiques) ?</a:t>
            </a:r>
          </a:p>
          <a:p>
            <a:endParaRPr lang="fr-FR" dirty="0"/>
          </a:p>
        </p:txBody>
      </p:sp>
      <p:sp>
        <p:nvSpPr>
          <p:cNvPr id="4" name="Espace réservé du numéro de diapositive 3"/>
          <p:cNvSpPr>
            <a:spLocks noGrp="1"/>
          </p:cNvSpPr>
          <p:nvPr>
            <p:ph type="sldNum" sz="quarter" idx="10"/>
          </p:nvPr>
        </p:nvSpPr>
        <p:spPr/>
        <p:txBody>
          <a:bodyPr/>
          <a:lstStyle/>
          <a:p>
            <a:fld id="{CBED5EF6-7ACD-F94E-951E-0A3668DE8849}" type="slidenum">
              <a:rPr lang="fr-FR" smtClean="0"/>
              <a:t>20</a:t>
            </a:fld>
            <a:endParaRPr lang="fr-FR"/>
          </a:p>
        </p:txBody>
      </p:sp>
    </p:spTree>
    <p:extLst>
      <p:ext uri="{BB962C8B-B14F-4D97-AF65-F5344CB8AC3E}">
        <p14:creationId xmlns:p14="http://schemas.microsoft.com/office/powerpoint/2010/main" val="4294094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88979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14973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123255F-DBB1-5444-9656-07A12E9C3C59}"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663669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123255F-DBB1-5444-9656-07A12E9C3C59}" type="datetimeFigureOut">
              <a:rPr lang="fr-FR" smtClean="0"/>
              <a:t>22/03/20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85785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123255F-DBB1-5444-9656-07A12E9C3C59}" type="datetimeFigureOut">
              <a:rPr lang="fr-FR" smtClean="0"/>
              <a:t>22/03/20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342487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123255F-DBB1-5444-9656-07A12E9C3C59}" type="datetimeFigureOut">
              <a:rPr lang="fr-FR" smtClean="0"/>
              <a:t>22/03/20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97600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123255F-DBB1-5444-9656-07A12E9C3C59}" type="datetimeFigureOut">
              <a:rPr lang="fr-FR" smtClean="0"/>
              <a:t>22/03/20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545741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23255F-DBB1-5444-9656-07A12E9C3C59}" type="datetimeFigureOut">
              <a:rPr lang="fr-FR" smtClean="0"/>
              <a:t>22/03/20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1967301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23255F-DBB1-5444-9656-07A12E9C3C59}" type="datetimeFigureOut">
              <a:rPr lang="fr-FR" smtClean="0"/>
              <a:t>22/03/20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161867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85219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9013755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3255F-DBB1-5444-9656-07A12E9C3C59}" type="datetimeFigureOut">
              <a:rPr lang="fr-FR" smtClean="0"/>
              <a:t>22/03/20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74EA29-83DE-DF49-B90B-F3EA47235B9D}" type="slidenum">
              <a:rPr lang="fr-FR" smtClean="0"/>
              <a:t>‹#›</a:t>
            </a:fld>
            <a:endParaRPr lang="fr-FR"/>
          </a:p>
        </p:txBody>
      </p:sp>
    </p:spTree>
    <p:extLst>
      <p:ext uri="{BB962C8B-B14F-4D97-AF65-F5344CB8AC3E}">
        <p14:creationId xmlns:p14="http://schemas.microsoft.com/office/powerpoint/2010/main" val="3909748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7" Type="http://schemas.openxmlformats.org/officeDocument/2006/relationships/image" Target="../media/image21.jpeg"/><Relationship Id="rId8" Type="http://schemas.openxmlformats.org/officeDocument/2006/relationships/image" Target="../media/image22.png"/><Relationship Id="rId9" Type="http://schemas.microsoft.com/office/2007/relationships/hdphoto" Target="../media/hdphoto1.wdp"/><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3.png"/><Relationship Id="rId5" Type="http://schemas.microsoft.com/office/2007/relationships/hdphoto" Target="../media/hdphoto2.wdp"/><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9.png"/><Relationship Id="rId5" Type="http://schemas.openxmlformats.org/officeDocument/2006/relationships/hyperlink" Target="http://www.scienpost.fr" TargetMode="External"/><Relationship Id="rId6" Type="http://schemas.openxmlformats.org/officeDocument/2006/relationships/image" Target="../media/image30.png"/><Relationship Id="rId7"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5" name="Zone de texte 8"/>
          <p:cNvSpPr txBox="1"/>
          <p:nvPr/>
        </p:nvSpPr>
        <p:spPr>
          <a:xfrm>
            <a:off x="0" y="1"/>
            <a:ext cx="9144000" cy="2539510"/>
          </a:xfrm>
          <a:prstGeom prst="rect">
            <a:avLst/>
          </a:prstGeom>
          <a:noFill/>
          <a:ln>
            <a:noFill/>
          </a:ln>
          <a:effectLst/>
          <a:extLst>
            <a:ext uri="{C572A759-6A51-4108-AA02-DFA0A04FC94B}">
              <ma14:wrappingTextBoxFlag xmlns:ma14="http://schemas.microsoft.com/office/mac/drawingml/2011/main" val="1"/>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endParaRPr lang="fr-FR" sz="2000" b="1" dirty="0" smtClean="0">
              <a:effectLst/>
              <a:latin typeface="Times New Roman"/>
              <a:ea typeface="ＭＳ 明朝"/>
              <a:cs typeface="Times New Roman"/>
            </a:endParaRPr>
          </a:p>
          <a:p>
            <a:pPr algn="ctr">
              <a:spcAft>
                <a:spcPts val="0"/>
              </a:spcAft>
            </a:pPr>
            <a:r>
              <a:rPr lang="fr-FR" sz="2100" b="1" dirty="0" smtClean="0">
                <a:effectLst/>
                <a:latin typeface="Times New Roman"/>
                <a:ea typeface="ＭＳ 明朝"/>
                <a:cs typeface="Times New Roman"/>
              </a:rPr>
              <a:t>T-2 : HABITER UN ESPACE DE FAIBLE DENSITE</a:t>
            </a:r>
          </a:p>
          <a:p>
            <a:pPr algn="ctr">
              <a:spcAft>
                <a:spcPts val="0"/>
              </a:spcAft>
            </a:pPr>
            <a:r>
              <a:rPr lang="fr-FR" sz="3200" b="1" dirty="0" smtClean="0">
                <a:effectLst/>
                <a:latin typeface="Times New Roman"/>
                <a:ea typeface="ＭＳ 明朝"/>
                <a:cs typeface="Times New Roman"/>
              </a:rPr>
              <a:t>Sq. </a:t>
            </a:r>
            <a:r>
              <a:rPr lang="fr-FR" sz="3200" b="1" dirty="0">
                <a:latin typeface="Times New Roman"/>
                <a:ea typeface="ＭＳ 明朝"/>
                <a:cs typeface="Times New Roman"/>
              </a:rPr>
              <a:t>3</a:t>
            </a:r>
            <a:r>
              <a:rPr lang="fr-FR" sz="3200" b="1" dirty="0">
                <a:effectLst/>
                <a:latin typeface="Times New Roman"/>
                <a:ea typeface="ＭＳ 明朝"/>
                <a:cs typeface="Times New Roman"/>
              </a:rPr>
              <a:t> : </a:t>
            </a:r>
            <a:r>
              <a:rPr lang="fr-FR" sz="3200" b="1" dirty="0" smtClean="0">
                <a:effectLst/>
                <a:latin typeface="Times New Roman"/>
                <a:ea typeface="ＭＳ 明朝"/>
                <a:cs typeface="Times New Roman"/>
              </a:rPr>
              <a:t>Habiter un espace à fortes contraintes et/ou de grande biodiversité</a:t>
            </a:r>
            <a:endParaRPr lang="fr-FR" sz="2800" dirty="0">
              <a:effectLst/>
              <a:latin typeface="Cambria"/>
              <a:ea typeface="ＭＳ 明朝"/>
              <a:cs typeface="Times New Roman"/>
            </a:endParaRPr>
          </a:p>
          <a:p>
            <a:pPr algn="ctr">
              <a:spcAft>
                <a:spcPts val="0"/>
              </a:spcAft>
            </a:pPr>
            <a:endParaRPr lang="fr-FR" sz="1400" b="1" i="1" dirty="0" smtClean="0">
              <a:solidFill>
                <a:srgbClr val="FF0000"/>
              </a:solidFill>
              <a:effectLst/>
              <a:latin typeface="Times New Roman"/>
              <a:ea typeface="ＭＳ 明朝"/>
              <a:cs typeface="Times New Roman"/>
            </a:endParaRPr>
          </a:p>
          <a:p>
            <a:pPr algn="ctr">
              <a:spcAft>
                <a:spcPts val="0"/>
              </a:spcAft>
            </a:pPr>
            <a:r>
              <a:rPr lang="fr-FR" sz="2200" b="1" i="1" dirty="0" smtClean="0">
                <a:solidFill>
                  <a:srgbClr val="FF0000"/>
                </a:solidFill>
                <a:effectLst/>
                <a:latin typeface="Times New Roman"/>
                <a:ea typeface="ＭＳ 明朝"/>
                <a:cs typeface="Times New Roman"/>
              </a:rPr>
              <a:t>Comment habiter les espaces à fortes contraintes ?</a:t>
            </a:r>
          </a:p>
          <a:p>
            <a:pPr algn="ctr">
              <a:spcAft>
                <a:spcPts val="0"/>
              </a:spcAft>
            </a:pPr>
            <a:r>
              <a:rPr lang="fr-FR" sz="2200" b="1" i="1" dirty="0" smtClean="0">
                <a:solidFill>
                  <a:srgbClr val="FF0000"/>
                </a:solidFill>
                <a:latin typeface="Times New Roman"/>
                <a:ea typeface="ＭＳ 明朝"/>
                <a:cs typeface="Times New Roman"/>
              </a:rPr>
              <a:t>Comment aménager ces espaces pour transformer ces contraintes en atouts ?</a:t>
            </a:r>
            <a:endParaRPr lang="fr-FR" sz="2200" dirty="0">
              <a:solidFill>
                <a:srgbClr val="FF0000"/>
              </a:solidFill>
              <a:effectLst/>
              <a:latin typeface="Cambria"/>
              <a:ea typeface="ＭＳ 明朝"/>
              <a:cs typeface="Times New Roman"/>
            </a:endParaRPr>
          </a:p>
          <a:p>
            <a:pPr algn="ctr">
              <a:spcAft>
                <a:spcPts val="0"/>
              </a:spcAft>
            </a:pPr>
            <a:r>
              <a:rPr lang="fr-FR" sz="3200" b="1" i="1" dirty="0">
                <a:effectLst/>
                <a:latin typeface="Times New Roman"/>
                <a:ea typeface="ＭＳ 明朝"/>
                <a:cs typeface="Times New Roman"/>
              </a:rPr>
              <a:t> </a:t>
            </a:r>
            <a:endParaRPr lang="fr-FR" sz="3200" dirty="0">
              <a:effectLst/>
              <a:latin typeface="Cambria"/>
              <a:ea typeface="ＭＳ 明朝"/>
              <a:cs typeface="Times New Roman"/>
            </a:endParaRPr>
          </a:p>
        </p:txBody>
      </p:sp>
      <p:pic>
        <p:nvPicPr>
          <p:cNvPr id="4" name="Image 3"/>
          <p:cNvPicPr/>
          <p:nvPr/>
        </p:nvPicPr>
        <p:blipFill>
          <a:blip r:embed="rId3">
            <a:extLst>
              <a:ext uri="{28A0092B-C50C-407E-A947-70E740481C1C}">
                <a14:useLocalDpi xmlns:a14="http://schemas.microsoft.com/office/drawing/2010/main" val="0"/>
              </a:ext>
            </a:extLst>
          </a:blip>
          <a:srcRect/>
          <a:stretch>
            <a:fillRect/>
          </a:stretch>
        </p:blipFill>
        <p:spPr bwMode="auto">
          <a:xfrm>
            <a:off x="1137626" y="2674472"/>
            <a:ext cx="6905125" cy="4048884"/>
          </a:xfrm>
          <a:prstGeom prst="rect">
            <a:avLst/>
          </a:prstGeom>
          <a:noFill/>
          <a:ln w="38100">
            <a:solidFill>
              <a:srgbClr val="800000"/>
            </a:solidFill>
          </a:ln>
        </p:spPr>
      </p:pic>
    </p:spTree>
    <p:extLst>
      <p:ext uri="{BB962C8B-B14F-4D97-AF65-F5344CB8AC3E}">
        <p14:creationId xmlns:p14="http://schemas.microsoft.com/office/powerpoint/2010/main" val="32062433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88"/>
            <a:ext cx="8229600" cy="6115050"/>
          </a:xfrm>
        </p:spPr>
        <p:txBody>
          <a:bodyPr>
            <a:noAutofit/>
          </a:bodyPr>
          <a:lstStyle/>
          <a:p>
            <a:pPr marL="0" indent="0" algn="just">
              <a:buNone/>
            </a:pPr>
            <a:r>
              <a:rPr lang="fr-FR" sz="2800" b="1" dirty="0" smtClean="0">
                <a:latin typeface="Times New Roman" panose="02020603050405020304" pitchFamily="18" charset="0"/>
                <a:cs typeface="Times New Roman" panose="02020603050405020304" pitchFamily="18" charset="0"/>
              </a:rPr>
              <a:t>Tous les hommes ne sont pas répartis sur la Terre de la même façon. Certains territoires sont très densément peuplés (villes, métropoles, littoraux, etc.) alors que d’autres sont des « </a:t>
            </a:r>
            <a:r>
              <a:rPr lang="fr-FR" sz="2800" b="1" dirty="0" smtClean="0">
                <a:solidFill>
                  <a:srgbClr val="FF0000"/>
                </a:solidFill>
                <a:latin typeface="Times New Roman" panose="02020603050405020304" pitchFamily="18" charset="0"/>
                <a:cs typeface="Times New Roman" panose="02020603050405020304" pitchFamily="18" charset="0"/>
              </a:rPr>
              <a:t>vides</a:t>
            </a:r>
            <a:r>
              <a:rPr lang="fr-FR" sz="2800" b="1" dirty="0" smtClean="0">
                <a:latin typeface="Times New Roman" panose="02020603050405020304" pitchFamily="18" charset="0"/>
                <a:cs typeface="Times New Roman" panose="02020603050405020304" pitchFamily="18" charset="0"/>
              </a:rPr>
              <a:t> humains ». Les </a:t>
            </a:r>
            <a:r>
              <a:rPr lang="fr-FR" sz="2800" b="1" dirty="0" smtClean="0">
                <a:solidFill>
                  <a:srgbClr val="FF0000"/>
                </a:solidFill>
                <a:latin typeface="Times New Roman" panose="02020603050405020304" pitchFamily="18" charset="0"/>
                <a:cs typeface="Times New Roman" panose="02020603050405020304" pitchFamily="18" charset="0"/>
              </a:rPr>
              <a:t>densités de populations</a:t>
            </a:r>
            <a:r>
              <a:rPr lang="fr-FR" sz="2800" b="1" dirty="0" smtClean="0">
                <a:latin typeface="Times New Roman" panose="02020603050405020304" pitchFamily="18" charset="0"/>
                <a:cs typeface="Times New Roman" panose="02020603050405020304" pitchFamily="18" charset="0"/>
              </a:rPr>
              <a:t> y sont très faibles à cause de nombreuses </a:t>
            </a:r>
            <a:r>
              <a:rPr lang="fr-FR" sz="2800" b="1" dirty="0" smtClean="0">
                <a:solidFill>
                  <a:srgbClr val="FF0000"/>
                </a:solidFill>
                <a:latin typeface="Times New Roman" panose="02020603050405020304" pitchFamily="18" charset="0"/>
                <a:cs typeface="Times New Roman" panose="02020603050405020304" pitchFamily="18" charset="0"/>
              </a:rPr>
              <a:t>contraintes</a:t>
            </a:r>
            <a:r>
              <a:rPr lang="fr-FR" sz="2800" b="1" dirty="0" smtClean="0">
                <a:latin typeface="Times New Roman" panose="02020603050405020304" pitchFamily="18" charset="0"/>
                <a:cs typeface="Times New Roman" panose="02020603050405020304" pitchFamily="18" charset="0"/>
              </a:rPr>
              <a:t> naturelles, liées au climat ou au relief.</a:t>
            </a:r>
          </a:p>
          <a:p>
            <a:pPr marL="0" indent="0" algn="just">
              <a:buNone/>
            </a:pPr>
            <a:r>
              <a:rPr lang="fr-FR" sz="2800" b="1" dirty="0" smtClean="0">
                <a:latin typeface="Times New Roman" panose="02020603050405020304" pitchFamily="18" charset="0"/>
                <a:cs typeface="Times New Roman" panose="02020603050405020304" pitchFamily="18" charset="0"/>
              </a:rPr>
              <a:t>Cependant, des hommes parviennent à habiter ces espaces en s’adaptant et en les </a:t>
            </a:r>
            <a:r>
              <a:rPr lang="fr-FR" sz="2800" b="1" dirty="0" smtClean="0">
                <a:solidFill>
                  <a:srgbClr val="FF0000"/>
                </a:solidFill>
                <a:latin typeface="Times New Roman" panose="02020603050405020304" pitchFamily="18" charset="0"/>
                <a:cs typeface="Times New Roman" panose="02020603050405020304" pitchFamily="18" charset="0"/>
              </a:rPr>
              <a:t>aménageant</a:t>
            </a:r>
            <a:r>
              <a:rPr lang="fr-FR" sz="2800" b="1" dirty="0" smtClean="0">
                <a:latin typeface="Times New Roman" panose="02020603050405020304" pitchFamily="18" charset="0"/>
                <a:cs typeface="Times New Roman" panose="02020603050405020304" pitchFamily="18" charset="0"/>
              </a:rPr>
              <a:t>.</a:t>
            </a:r>
          </a:p>
          <a:p>
            <a:pPr marL="0" indent="0" algn="just">
              <a:buNone/>
            </a:pPr>
            <a:endParaRPr lang="fr-FR" sz="2800" b="1" dirty="0">
              <a:latin typeface="Times New Roman" panose="02020603050405020304" pitchFamily="18" charset="0"/>
              <a:cs typeface="Times New Roman" panose="02020603050405020304" pitchFamily="18" charset="0"/>
            </a:endParaRPr>
          </a:p>
          <a:p>
            <a:pPr marL="0" indent="0" algn="just">
              <a:buNone/>
            </a:pPr>
            <a:r>
              <a:rPr lang="fr-FR" sz="2800" b="1" dirty="0" smtClean="0">
                <a:latin typeface="Times New Roman" panose="02020603050405020304" pitchFamily="18" charset="0"/>
                <a:cs typeface="Times New Roman" panose="02020603050405020304" pitchFamily="18" charset="0"/>
              </a:rPr>
              <a:t>Comment habiter les espaces à fortes contraintes ? Comment aménager ces espaces pour transformer ces contraintes en atouts ?</a:t>
            </a:r>
            <a:endParaRPr lang="fr-FR"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855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4" name="ZoneTexte 3"/>
          <p:cNvSpPr txBox="1"/>
          <p:nvPr/>
        </p:nvSpPr>
        <p:spPr>
          <a:xfrm>
            <a:off x="0" y="84784"/>
            <a:ext cx="8598336" cy="707886"/>
          </a:xfrm>
          <a:prstGeom prst="rect">
            <a:avLst/>
          </a:prstGeom>
          <a:noFill/>
        </p:spPr>
        <p:txBody>
          <a:bodyPr wrap="square" rtlCol="0">
            <a:spAutoFit/>
          </a:bodyPr>
          <a:lstStyle/>
          <a:p>
            <a:pPr marL="514350" indent="-514350">
              <a:buFont typeface="+mj-lt"/>
              <a:buAutoNum type="romanUcPeriod"/>
            </a:pPr>
            <a:r>
              <a:rPr lang="fr-FR" sz="2000" b="1" dirty="0" smtClean="0">
                <a:latin typeface="Times New Roman"/>
                <a:cs typeface="Times New Roman"/>
              </a:rPr>
              <a:t>Habiter un désert chaud : étude de cas sur le désert jordanien </a:t>
            </a:r>
          </a:p>
          <a:p>
            <a:r>
              <a:rPr lang="fr-FR" sz="2000" b="1" i="1" dirty="0" smtClean="0">
                <a:latin typeface="Times New Roman"/>
                <a:cs typeface="Times New Roman"/>
              </a:rPr>
              <a:t>A. Un climat hostile à l’implantation des hommes</a:t>
            </a:r>
            <a:endParaRPr lang="fr-FR" sz="2000" b="1" i="1" dirty="0">
              <a:latin typeface="Times New Roman"/>
              <a:cs typeface="Times New Roman"/>
            </a:endParaRPr>
          </a:p>
        </p:txBody>
      </p:sp>
      <p:pic>
        <p:nvPicPr>
          <p:cNvPr id="3" name="Image 2"/>
          <p:cNvPicPr/>
          <p:nvPr/>
        </p:nvPicPr>
        <p:blipFill>
          <a:blip r:embed="rId4">
            <a:extLst>
              <a:ext uri="{28A0092B-C50C-407E-A947-70E740481C1C}">
                <a14:useLocalDpi xmlns:a14="http://schemas.microsoft.com/office/drawing/2010/main" val="0"/>
              </a:ext>
            </a:extLst>
          </a:blip>
          <a:srcRect/>
          <a:stretch>
            <a:fillRect/>
          </a:stretch>
        </p:blipFill>
        <p:spPr bwMode="auto">
          <a:xfrm>
            <a:off x="215453" y="1304126"/>
            <a:ext cx="3991551" cy="5103148"/>
          </a:xfrm>
          <a:prstGeom prst="rect">
            <a:avLst/>
          </a:prstGeom>
          <a:noFill/>
          <a:ln w="38100">
            <a:solidFill>
              <a:srgbClr val="800000"/>
            </a:solidFill>
          </a:ln>
        </p:spPr>
      </p:pic>
      <p:pic>
        <p:nvPicPr>
          <p:cNvPr id="5" name="Image 4"/>
          <p:cNvPicPr/>
          <p:nvPr/>
        </p:nvPicPr>
        <p:blipFill rotWithShape="1">
          <a:blip r:embed="rId5">
            <a:extLst>
              <a:ext uri="{28A0092B-C50C-407E-A947-70E740481C1C}">
                <a14:useLocalDpi xmlns:a14="http://schemas.microsoft.com/office/drawing/2010/main" val="0"/>
              </a:ext>
            </a:extLst>
          </a:blip>
          <a:srcRect t="2252" b="1790"/>
          <a:stretch/>
        </p:blipFill>
        <p:spPr bwMode="auto">
          <a:xfrm>
            <a:off x="4392284" y="2837296"/>
            <a:ext cx="4581991" cy="3569978"/>
          </a:xfrm>
          <a:prstGeom prst="rect">
            <a:avLst/>
          </a:prstGeom>
          <a:noFill/>
          <a:ln w="38100">
            <a:solidFill>
              <a:srgbClr val="800000"/>
            </a:solidFill>
          </a:ln>
        </p:spPr>
      </p:pic>
      <p:sp>
        <p:nvSpPr>
          <p:cNvPr id="2" name="Rectangle 1"/>
          <p:cNvSpPr/>
          <p:nvPr/>
        </p:nvSpPr>
        <p:spPr>
          <a:xfrm>
            <a:off x="4861416" y="6427887"/>
            <a:ext cx="3736920" cy="307777"/>
          </a:xfrm>
          <a:prstGeom prst="rect">
            <a:avLst/>
          </a:prstGeom>
          <a:solidFill>
            <a:schemeClr val="bg1"/>
          </a:solidFill>
          <a:ln w="38100">
            <a:solidFill>
              <a:srgbClr val="800000"/>
            </a:solidFill>
          </a:ln>
        </p:spPr>
        <p:txBody>
          <a:bodyPr wrap="none">
            <a:spAutoFit/>
          </a:bodyPr>
          <a:lstStyle/>
          <a:p>
            <a:r>
              <a:rPr lang="fr-FR" sz="1400" b="1" dirty="0">
                <a:latin typeface="Times New Roman"/>
                <a:cs typeface="Times New Roman"/>
              </a:rPr>
              <a:t>Diagramme climatique d’Al </a:t>
            </a:r>
            <a:r>
              <a:rPr lang="fr-FR" sz="1400" b="1" dirty="0" err="1">
                <a:latin typeface="Times New Roman"/>
                <a:cs typeface="Times New Roman"/>
              </a:rPr>
              <a:t>Azraq</a:t>
            </a:r>
            <a:r>
              <a:rPr lang="fr-FR" sz="1400" b="1" dirty="0">
                <a:latin typeface="Times New Roman"/>
                <a:cs typeface="Times New Roman"/>
              </a:rPr>
              <a:t> Al </a:t>
            </a:r>
            <a:r>
              <a:rPr lang="fr-FR" sz="1400" b="1" dirty="0" err="1">
                <a:latin typeface="Times New Roman"/>
                <a:cs typeface="Times New Roman"/>
              </a:rPr>
              <a:t>Shamali</a:t>
            </a:r>
            <a:r>
              <a:rPr lang="fr-FR" sz="1400" dirty="0">
                <a:latin typeface="Times New Roman"/>
                <a:cs typeface="Times New Roman"/>
              </a:rPr>
              <a:t> </a:t>
            </a:r>
          </a:p>
        </p:txBody>
      </p:sp>
      <p:pic>
        <p:nvPicPr>
          <p:cNvPr id="6" name="Image 5"/>
          <p:cNvPicPr>
            <a:picLocks noChangeAspect="1"/>
          </p:cNvPicPr>
          <p:nvPr/>
        </p:nvPicPr>
        <p:blipFill rotWithShape="1">
          <a:blip r:embed="rId6"/>
          <a:srcRect t="12307" r="10604" b="17076"/>
          <a:stretch/>
        </p:blipFill>
        <p:spPr>
          <a:xfrm>
            <a:off x="4401421" y="952697"/>
            <a:ext cx="4572854" cy="1716313"/>
          </a:xfrm>
          <a:prstGeom prst="rect">
            <a:avLst/>
          </a:prstGeom>
          <a:ln w="38100">
            <a:solidFill>
              <a:srgbClr val="800000"/>
            </a:solidFill>
          </a:ln>
        </p:spPr>
      </p:pic>
    </p:spTree>
    <p:extLst>
      <p:ext uri="{BB962C8B-B14F-4D97-AF65-F5344CB8AC3E}">
        <p14:creationId xmlns:p14="http://schemas.microsoft.com/office/powerpoint/2010/main" val="21286750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grpSp>
        <p:nvGrpSpPr>
          <p:cNvPr id="2" name="Grouper 1"/>
          <p:cNvGrpSpPr/>
          <p:nvPr/>
        </p:nvGrpSpPr>
        <p:grpSpPr>
          <a:xfrm>
            <a:off x="152772" y="405220"/>
            <a:ext cx="8851908" cy="6093552"/>
            <a:chOff x="152772" y="621980"/>
            <a:chExt cx="8851908" cy="6093552"/>
          </a:xfrm>
        </p:grpSpPr>
        <p:pic>
          <p:nvPicPr>
            <p:cNvPr id="3" name="Image 2"/>
            <p:cNvPicPr/>
            <p:nvPr/>
          </p:nvPicPr>
          <p:blipFill>
            <a:blip r:embed="rId4">
              <a:extLst>
                <a:ext uri="{28A0092B-C50C-407E-A947-70E740481C1C}">
                  <a14:useLocalDpi xmlns:a14="http://schemas.microsoft.com/office/drawing/2010/main" val="0"/>
                </a:ext>
              </a:extLst>
            </a:blip>
            <a:srcRect/>
            <a:stretch>
              <a:fillRect/>
            </a:stretch>
          </p:blipFill>
          <p:spPr bwMode="auto">
            <a:xfrm>
              <a:off x="152772" y="3407834"/>
              <a:ext cx="5278145" cy="3289936"/>
            </a:xfrm>
            <a:prstGeom prst="rect">
              <a:avLst/>
            </a:prstGeom>
            <a:noFill/>
            <a:ln w="38100">
              <a:solidFill>
                <a:srgbClr val="800000"/>
              </a:solidFill>
            </a:ln>
          </p:spPr>
        </p:pic>
        <p:sp>
          <p:nvSpPr>
            <p:cNvPr id="4" name="Rectangle 3"/>
            <p:cNvSpPr/>
            <p:nvPr/>
          </p:nvSpPr>
          <p:spPr>
            <a:xfrm>
              <a:off x="5448680" y="4899650"/>
              <a:ext cx="3556000" cy="1815882"/>
            </a:xfrm>
            <a:prstGeom prst="rect">
              <a:avLst/>
            </a:prstGeom>
            <a:solidFill>
              <a:schemeClr val="bg1"/>
            </a:solidFill>
            <a:ln w="38100">
              <a:solidFill>
                <a:srgbClr val="800000"/>
              </a:solidFill>
            </a:ln>
          </p:spPr>
          <p:txBody>
            <a:bodyPr wrap="square">
              <a:spAutoFit/>
            </a:bodyPr>
            <a:lstStyle/>
            <a:p>
              <a:pPr algn="just"/>
              <a:r>
                <a:rPr lang="fr-FR" sz="1400" b="1" i="1" dirty="0">
                  <a:latin typeface="Times New Roman"/>
                  <a:cs typeface="Times New Roman"/>
                </a:rPr>
                <a:t>La centrale photovoltaïque au sol avec </a:t>
              </a:r>
              <a:r>
                <a:rPr lang="fr-FR" sz="1400" b="1" i="1" dirty="0" err="1">
                  <a:latin typeface="Times New Roman"/>
                  <a:cs typeface="Times New Roman"/>
                </a:rPr>
                <a:t>trackers</a:t>
              </a:r>
              <a:r>
                <a:rPr lang="fr-FR" sz="1400" b="1" i="1" dirty="0">
                  <a:latin typeface="Times New Roman"/>
                  <a:cs typeface="Times New Roman"/>
                </a:rPr>
                <a:t> de 52,5 MW (</a:t>
              </a:r>
              <a:r>
                <a:rPr lang="fr-FR" sz="1400" b="1" i="1" dirty="0" err="1">
                  <a:latin typeface="Times New Roman"/>
                  <a:cs typeface="Times New Roman"/>
                </a:rPr>
                <a:t>ac</a:t>
              </a:r>
              <a:r>
                <a:rPr lang="fr-FR" sz="1400" b="1" i="1" dirty="0">
                  <a:latin typeface="Times New Roman"/>
                  <a:cs typeface="Times New Roman"/>
                </a:rPr>
                <a:t>) de </a:t>
              </a:r>
              <a:r>
                <a:rPr lang="fr-FR" sz="1400" b="1" i="1" dirty="0" err="1">
                  <a:latin typeface="Times New Roman"/>
                  <a:cs typeface="Times New Roman"/>
                </a:rPr>
                <a:t>Shams</a:t>
              </a:r>
              <a:r>
                <a:rPr lang="fr-FR" sz="1400" b="1" i="1" dirty="0">
                  <a:latin typeface="Times New Roman"/>
                  <a:cs typeface="Times New Roman"/>
                </a:rPr>
                <a:t> </a:t>
              </a:r>
              <a:r>
                <a:rPr lang="fr-FR" sz="1400" b="1" i="1" dirty="0" err="1">
                  <a:latin typeface="Times New Roman"/>
                  <a:cs typeface="Times New Roman"/>
                </a:rPr>
                <a:t>Ma’an</a:t>
              </a:r>
              <a:r>
                <a:rPr lang="fr-FR" sz="1400" b="1" i="1" dirty="0">
                  <a:latin typeface="Times New Roman"/>
                  <a:cs typeface="Times New Roman"/>
                </a:rPr>
                <a:t>, réalisée par First </a:t>
              </a:r>
              <a:r>
                <a:rPr lang="fr-FR" sz="1400" b="1" i="1" dirty="0" err="1">
                  <a:latin typeface="Times New Roman"/>
                  <a:cs typeface="Times New Roman"/>
                </a:rPr>
                <a:t>Solar</a:t>
              </a:r>
              <a:r>
                <a:rPr lang="fr-FR" sz="1400" b="1" i="1" dirty="0">
                  <a:latin typeface="Times New Roman"/>
                  <a:cs typeface="Times New Roman"/>
                </a:rPr>
                <a:t> en Jordanie</a:t>
              </a:r>
              <a:r>
                <a:rPr lang="fr-FR" sz="1400" b="1" i="1" dirty="0" smtClean="0">
                  <a:latin typeface="Times New Roman"/>
                  <a:cs typeface="Times New Roman"/>
                </a:rPr>
                <a:t>.</a:t>
              </a:r>
              <a:endParaRPr lang="fr-FR" sz="1400" b="1" i="1" dirty="0">
                <a:latin typeface="Times New Roman"/>
                <a:cs typeface="Times New Roman"/>
              </a:endParaRPr>
            </a:p>
            <a:p>
              <a:pPr algn="just"/>
              <a:r>
                <a:rPr lang="fr-FR" sz="1400" b="1" dirty="0">
                  <a:latin typeface="Times New Roman"/>
                  <a:cs typeface="Times New Roman"/>
                </a:rPr>
                <a:t>Le pays devrait notamment s’équiper de 800 MW de solaire photovoltaïque et autant d’énergie éolienne pour pouvoir atteindre objectif de 10% d’énergies renouvelables dans son bouquet énergétique d’ici 2020.</a:t>
              </a:r>
            </a:p>
          </p:txBody>
        </p:sp>
        <p:pic>
          <p:nvPicPr>
            <p:cNvPr id="5" name="Image 4"/>
            <p:cNvPicPr/>
            <p:nvPr/>
          </p:nvPicPr>
          <p:blipFill>
            <a:blip r:embed="rId5">
              <a:extLst>
                <a:ext uri="{28A0092B-C50C-407E-A947-70E740481C1C}">
                  <a14:useLocalDpi xmlns:a14="http://schemas.microsoft.com/office/drawing/2010/main" val="0"/>
                </a:ext>
              </a:extLst>
            </a:blip>
            <a:srcRect/>
            <a:stretch>
              <a:fillRect/>
            </a:stretch>
          </p:blipFill>
          <p:spPr bwMode="auto">
            <a:xfrm>
              <a:off x="3041039" y="635300"/>
              <a:ext cx="5945880" cy="4246587"/>
            </a:xfrm>
            <a:prstGeom prst="rect">
              <a:avLst/>
            </a:prstGeom>
            <a:noFill/>
            <a:ln w="38100">
              <a:solidFill>
                <a:srgbClr val="800000"/>
              </a:solidFill>
            </a:ln>
          </p:spPr>
        </p:pic>
        <p:sp>
          <p:nvSpPr>
            <p:cNvPr id="6" name="Rectangle 5"/>
            <p:cNvSpPr/>
            <p:nvPr/>
          </p:nvSpPr>
          <p:spPr>
            <a:xfrm>
              <a:off x="3876487" y="621980"/>
              <a:ext cx="5127139" cy="276999"/>
            </a:xfrm>
            <a:prstGeom prst="rect">
              <a:avLst/>
            </a:prstGeom>
            <a:solidFill>
              <a:schemeClr val="bg1"/>
            </a:solidFill>
            <a:ln w="38100">
              <a:solidFill>
                <a:srgbClr val="800000"/>
              </a:solidFill>
            </a:ln>
          </p:spPr>
          <p:txBody>
            <a:bodyPr wrap="square">
              <a:spAutoFit/>
            </a:bodyPr>
            <a:lstStyle/>
            <a:p>
              <a:pPr algn="just"/>
              <a:r>
                <a:rPr lang="fr-FR" sz="1200" b="1" dirty="0">
                  <a:latin typeface="Times New Roman"/>
                  <a:cs typeface="Times New Roman"/>
                </a:rPr>
                <a:t>Une excursion à dromadaire avec un Bédouin dans le désert du </a:t>
              </a:r>
              <a:r>
                <a:rPr lang="fr-FR" sz="1200" b="1" dirty="0" err="1">
                  <a:latin typeface="Times New Roman"/>
                  <a:cs typeface="Times New Roman"/>
                </a:rPr>
                <a:t>Wadi</a:t>
              </a:r>
              <a:r>
                <a:rPr lang="fr-FR" sz="1200" b="1" dirty="0">
                  <a:latin typeface="Times New Roman"/>
                  <a:cs typeface="Times New Roman"/>
                </a:rPr>
                <a:t> </a:t>
              </a:r>
              <a:r>
                <a:rPr lang="fr-FR" sz="1200" b="1" dirty="0" err="1">
                  <a:latin typeface="Times New Roman"/>
                  <a:cs typeface="Times New Roman"/>
                </a:rPr>
                <a:t>Rum</a:t>
              </a:r>
              <a:r>
                <a:rPr lang="fr-FR" sz="1200" b="1" dirty="0">
                  <a:latin typeface="Times New Roman"/>
                  <a:cs typeface="Times New Roman"/>
                </a:rPr>
                <a:t>. </a:t>
              </a:r>
              <a:endParaRPr lang="fr-FR" sz="1200" dirty="0">
                <a:latin typeface="Times New Roman"/>
                <a:cs typeface="Times New Roman"/>
              </a:endParaRPr>
            </a:p>
          </p:txBody>
        </p:sp>
        <p:pic>
          <p:nvPicPr>
            <p:cNvPr id="7" name="Image 6"/>
            <p:cNvPicPr>
              <a:picLocks noChangeAspect="1"/>
            </p:cNvPicPr>
            <p:nvPr/>
          </p:nvPicPr>
          <p:blipFill rotWithShape="1">
            <a:blip r:embed="rId6"/>
            <a:srcRect l="21872" r="18653"/>
            <a:stretch/>
          </p:blipFill>
          <p:spPr>
            <a:xfrm>
              <a:off x="152773" y="635301"/>
              <a:ext cx="2850911" cy="2727707"/>
            </a:xfrm>
            <a:prstGeom prst="rect">
              <a:avLst/>
            </a:prstGeom>
            <a:ln w="38100">
              <a:solidFill>
                <a:srgbClr val="800000"/>
              </a:solidFill>
            </a:ln>
          </p:spPr>
        </p:pic>
      </p:grpSp>
    </p:spTree>
    <p:extLst>
      <p:ext uri="{BB962C8B-B14F-4D97-AF65-F5344CB8AC3E}">
        <p14:creationId xmlns:p14="http://schemas.microsoft.com/office/powerpoint/2010/main" val="97434508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7988" y="53010"/>
            <a:ext cx="8878528" cy="6986528"/>
          </a:xfrm>
          <a:prstGeom prst="rect">
            <a:avLst/>
          </a:prstGeom>
          <a:noFill/>
        </p:spPr>
        <p:txBody>
          <a:bodyPr wrap="square" rtlCol="0">
            <a:spAutoFit/>
          </a:bodyPr>
          <a:lstStyle/>
          <a:p>
            <a:pPr algn="just"/>
            <a:r>
              <a:rPr lang="fr-FR" sz="2700" b="1" dirty="0" smtClean="0">
                <a:solidFill>
                  <a:srgbClr val="FF0000"/>
                </a:solidFill>
              </a:rPr>
              <a:t>I. Habiter un désert chaud : étude de cas sur le désert jordanien</a:t>
            </a:r>
          </a:p>
          <a:p>
            <a:pPr algn="just"/>
            <a:r>
              <a:rPr lang="fr-FR" sz="2700" b="1" dirty="0" smtClean="0"/>
              <a:t>La </a:t>
            </a:r>
            <a:r>
              <a:rPr lang="fr-FR" sz="2700" b="1" dirty="0"/>
              <a:t>Jordanie </a:t>
            </a:r>
            <a:r>
              <a:rPr lang="fr-FR" sz="2700" b="1" dirty="0" smtClean="0"/>
              <a:t>est confrontée </a:t>
            </a:r>
            <a:r>
              <a:rPr lang="fr-FR" sz="2700" b="1" dirty="0"/>
              <a:t>à de nombreuses </a:t>
            </a:r>
            <a:r>
              <a:rPr lang="fr-FR" sz="2700" b="1" dirty="0">
                <a:solidFill>
                  <a:srgbClr val="FF0000"/>
                </a:solidFill>
              </a:rPr>
              <a:t>contraintes</a:t>
            </a:r>
            <a:r>
              <a:rPr lang="fr-FR" sz="2700" b="1" dirty="0"/>
              <a:t> climatiques telles que le manque de </a:t>
            </a:r>
            <a:r>
              <a:rPr lang="fr-FR" sz="2700" b="1" dirty="0">
                <a:solidFill>
                  <a:srgbClr val="FF0000"/>
                </a:solidFill>
              </a:rPr>
              <a:t>précipitations</a:t>
            </a:r>
            <a:r>
              <a:rPr lang="fr-FR" sz="2700" b="1" dirty="0"/>
              <a:t> et les températures élevées, peu </a:t>
            </a:r>
            <a:r>
              <a:rPr lang="fr-FR" sz="2700" b="1" dirty="0">
                <a:solidFill>
                  <a:srgbClr val="FF0000"/>
                </a:solidFill>
              </a:rPr>
              <a:t>propices</a:t>
            </a:r>
            <a:r>
              <a:rPr lang="fr-FR" sz="2700" b="1" dirty="0"/>
              <a:t> (= favorables) à l’agriculture et à l’implantation des hommes</a:t>
            </a:r>
            <a:r>
              <a:rPr lang="fr-FR" sz="2700" b="1" dirty="0" smtClean="0"/>
              <a:t>.</a:t>
            </a:r>
            <a:endParaRPr lang="fr-FR" sz="2700" b="1" dirty="0" smtClean="0">
              <a:latin typeface="+mj-lt"/>
            </a:endParaRPr>
          </a:p>
          <a:p>
            <a:pPr algn="just"/>
            <a:r>
              <a:rPr lang="fr-FR" sz="2700" b="1" dirty="0" smtClean="0">
                <a:latin typeface="+mj-lt"/>
              </a:rPr>
              <a:t>Pour s’adapter aux contraintes du désert chaud (surtout le Wadi </a:t>
            </a:r>
            <a:r>
              <a:rPr lang="fr-FR" sz="2700" b="1" dirty="0" err="1" smtClean="0">
                <a:latin typeface="+mj-lt"/>
              </a:rPr>
              <a:t>Rum</a:t>
            </a:r>
            <a:r>
              <a:rPr lang="fr-FR" sz="2700" b="1" dirty="0" smtClean="0">
                <a:latin typeface="+mj-lt"/>
              </a:rPr>
              <a:t>), les </a:t>
            </a:r>
            <a:r>
              <a:rPr lang="fr-FR" sz="2700" b="1" dirty="0" smtClean="0">
                <a:solidFill>
                  <a:srgbClr val="FF0000"/>
                </a:solidFill>
                <a:latin typeface="+mj-lt"/>
              </a:rPr>
              <a:t>Bédouins</a:t>
            </a:r>
            <a:r>
              <a:rPr lang="fr-FR" sz="2700" b="1" dirty="0" smtClean="0">
                <a:latin typeface="+mj-lt"/>
              </a:rPr>
              <a:t> (= </a:t>
            </a:r>
            <a:r>
              <a:rPr lang="fr-FR" sz="2700" b="1" dirty="0" smtClean="0">
                <a:solidFill>
                  <a:srgbClr val="FF0000"/>
                </a:solidFill>
                <a:latin typeface="+mj-lt"/>
              </a:rPr>
              <a:t>nomades</a:t>
            </a:r>
            <a:r>
              <a:rPr lang="fr-FR" sz="2700" b="1" dirty="0" smtClean="0">
                <a:latin typeface="+mj-lt"/>
              </a:rPr>
              <a:t> de la péninsule arabique) portent le </a:t>
            </a:r>
            <a:r>
              <a:rPr lang="fr-FR" sz="2700" b="1" dirty="0" smtClean="0">
                <a:solidFill>
                  <a:srgbClr val="FF0000"/>
                </a:solidFill>
                <a:latin typeface="+mj-lt"/>
              </a:rPr>
              <a:t>keffieh</a:t>
            </a:r>
            <a:r>
              <a:rPr lang="fr-FR" sz="2700" b="1" dirty="0" smtClean="0">
                <a:latin typeface="+mj-lt"/>
              </a:rPr>
              <a:t> qui les protège du sable et du soleil. Ils se déplacent souvent en </a:t>
            </a:r>
            <a:r>
              <a:rPr lang="fr-FR" sz="2700" b="1" dirty="0" smtClean="0">
                <a:solidFill>
                  <a:srgbClr val="FF0000"/>
                </a:solidFill>
                <a:latin typeface="+mj-lt"/>
              </a:rPr>
              <a:t>dromadaire</a:t>
            </a:r>
            <a:r>
              <a:rPr lang="fr-FR" sz="2700" b="1" dirty="0" smtClean="0">
                <a:latin typeface="+mj-lt"/>
              </a:rPr>
              <a:t>, mais aussi avec des </a:t>
            </a:r>
            <a:r>
              <a:rPr lang="fr-FR" sz="2700" b="1" dirty="0" smtClean="0">
                <a:solidFill>
                  <a:srgbClr val="FF0000"/>
                </a:solidFill>
                <a:latin typeface="+mj-lt"/>
              </a:rPr>
              <a:t>jeeps</a:t>
            </a:r>
            <a:r>
              <a:rPr lang="fr-FR" sz="2700" b="1" dirty="0" smtClean="0">
                <a:latin typeface="+mj-lt"/>
              </a:rPr>
              <a:t> adaptées au désert. Le </a:t>
            </a:r>
            <a:r>
              <a:rPr lang="fr-FR" sz="2700" b="1" dirty="0" smtClean="0">
                <a:solidFill>
                  <a:srgbClr val="FF0000"/>
                </a:solidFill>
                <a:latin typeface="+mj-lt"/>
              </a:rPr>
              <a:t>tourisme</a:t>
            </a:r>
            <a:r>
              <a:rPr lang="fr-FR" sz="2700" b="1" dirty="0" smtClean="0">
                <a:latin typeface="+mj-lt"/>
              </a:rPr>
              <a:t> est une source de revenus importante pour eux.</a:t>
            </a:r>
          </a:p>
          <a:p>
            <a:pPr algn="just"/>
            <a:r>
              <a:rPr lang="fr-FR" sz="2700" b="1" dirty="0" smtClean="0">
                <a:latin typeface="+mj-lt"/>
              </a:rPr>
              <a:t>Par ailleurs, le désert jordanien est de plus en plus utilisé pour l’installation de </a:t>
            </a:r>
            <a:r>
              <a:rPr lang="fr-FR" sz="2700" b="1" dirty="0" smtClean="0">
                <a:solidFill>
                  <a:srgbClr val="FF0000"/>
                </a:solidFill>
                <a:latin typeface="+mj-lt"/>
              </a:rPr>
              <a:t>panneaux photovoltaïques ou de fermes éoliennes</a:t>
            </a:r>
            <a:r>
              <a:rPr lang="fr-FR" sz="2700" b="1" dirty="0" smtClean="0">
                <a:latin typeface="+mj-lt"/>
              </a:rPr>
              <a:t>, car </a:t>
            </a:r>
            <a:r>
              <a:rPr lang="fr-FR" sz="2700" b="1" dirty="0" smtClean="0">
                <a:solidFill>
                  <a:srgbClr val="FF0000"/>
                </a:solidFill>
                <a:latin typeface="+mj-lt"/>
              </a:rPr>
              <a:t>l’énergie solaire et le vent </a:t>
            </a:r>
            <a:r>
              <a:rPr lang="fr-FR" sz="2700" b="1" dirty="0" smtClean="0">
                <a:latin typeface="+mj-lt"/>
              </a:rPr>
              <a:t>y sont abondants.</a:t>
            </a:r>
            <a:endParaRPr lang="fr-FR" sz="2700" b="1" dirty="0">
              <a:latin typeface="+mj-lt"/>
            </a:endParaRPr>
          </a:p>
        </p:txBody>
      </p:sp>
    </p:spTree>
    <p:extLst>
      <p:ext uri="{BB962C8B-B14F-4D97-AF65-F5344CB8AC3E}">
        <p14:creationId xmlns:p14="http://schemas.microsoft.com/office/powerpoint/2010/main" val="27411286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841525"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Aménager et valoriser le territoire </a:t>
            </a:r>
            <a:endParaRPr lang="fr-FR" sz="2000" b="1" i="1" dirty="0">
              <a:latin typeface="Times New Roman"/>
              <a:cs typeface="Times New Roman"/>
            </a:endParaRPr>
          </a:p>
        </p:txBody>
      </p:sp>
      <p:pic>
        <p:nvPicPr>
          <p:cNvPr id="10" name="Image 9"/>
          <p:cNvPicPr/>
          <p:nvPr/>
        </p:nvPicPr>
        <p:blipFill>
          <a:blip r:embed="rId4">
            <a:extLst>
              <a:ext uri="{28A0092B-C50C-407E-A947-70E740481C1C}">
                <a14:useLocalDpi xmlns:a14="http://schemas.microsoft.com/office/drawing/2010/main" val="0"/>
              </a:ext>
            </a:extLst>
          </a:blip>
          <a:srcRect/>
          <a:stretch>
            <a:fillRect/>
          </a:stretch>
        </p:blipFill>
        <p:spPr bwMode="auto">
          <a:xfrm>
            <a:off x="4065621" y="218960"/>
            <a:ext cx="4935467" cy="3521969"/>
          </a:xfrm>
          <a:prstGeom prst="rect">
            <a:avLst/>
          </a:prstGeom>
          <a:noFill/>
          <a:ln w="38100">
            <a:solidFill>
              <a:srgbClr val="800000"/>
            </a:solidFill>
          </a:ln>
        </p:spPr>
      </p:pic>
      <p:pic>
        <p:nvPicPr>
          <p:cNvPr id="11" name="Image 10"/>
          <p:cNvPicPr/>
          <p:nvPr/>
        </p:nvPicPr>
        <p:blipFill rotWithShape="1">
          <a:blip r:embed="rId5">
            <a:extLst>
              <a:ext uri="{28A0092B-C50C-407E-A947-70E740481C1C}">
                <a14:useLocalDpi xmlns:a14="http://schemas.microsoft.com/office/drawing/2010/main" val="0"/>
              </a:ext>
            </a:extLst>
          </a:blip>
          <a:srcRect r="1573" b="1295"/>
          <a:stretch/>
        </p:blipFill>
        <p:spPr bwMode="auto">
          <a:xfrm>
            <a:off x="192438" y="698500"/>
            <a:ext cx="3629588" cy="6025588"/>
          </a:xfrm>
          <a:prstGeom prst="rect">
            <a:avLst/>
          </a:prstGeom>
          <a:noFill/>
          <a:ln w="38100">
            <a:solidFill>
              <a:srgbClr val="800000"/>
            </a:solidFill>
          </a:ln>
        </p:spPr>
      </p:pic>
      <p:sp>
        <p:nvSpPr>
          <p:cNvPr id="12" name="Rectangle 11"/>
          <p:cNvSpPr/>
          <p:nvPr/>
        </p:nvSpPr>
        <p:spPr>
          <a:xfrm>
            <a:off x="4043723" y="3754318"/>
            <a:ext cx="4980185" cy="1231106"/>
          </a:xfrm>
          <a:prstGeom prst="rect">
            <a:avLst/>
          </a:prstGeom>
          <a:solidFill>
            <a:schemeClr val="bg1"/>
          </a:solidFill>
          <a:ln w="38100">
            <a:solidFill>
              <a:srgbClr val="800000"/>
            </a:solidFill>
          </a:ln>
        </p:spPr>
        <p:txBody>
          <a:bodyPr wrap="square">
            <a:spAutoFit/>
          </a:bodyPr>
          <a:lstStyle/>
          <a:p>
            <a:pPr algn="just"/>
            <a:r>
              <a:rPr lang="fr-FR" sz="1200" b="1" i="1" dirty="0">
                <a:latin typeface="Times New Roman"/>
                <a:cs typeface="Times New Roman"/>
              </a:rPr>
              <a:t>L'oasis d'</a:t>
            </a:r>
            <a:r>
              <a:rPr lang="fr-FR" sz="1200" b="1" i="1" dirty="0" err="1">
                <a:latin typeface="Times New Roman"/>
                <a:cs typeface="Times New Roman"/>
              </a:rPr>
              <a:t>Azraq</a:t>
            </a:r>
            <a:r>
              <a:rPr lang="fr-FR" sz="1200" b="1" i="1" dirty="0">
                <a:latin typeface="Times New Roman"/>
                <a:cs typeface="Times New Roman"/>
              </a:rPr>
              <a:t> </a:t>
            </a:r>
          </a:p>
          <a:p>
            <a:pPr algn="just"/>
            <a:r>
              <a:rPr lang="fr-FR" sz="1200" b="1" dirty="0">
                <a:latin typeface="Times New Roman"/>
                <a:cs typeface="Times New Roman"/>
              </a:rPr>
              <a:t>"</a:t>
            </a:r>
            <a:r>
              <a:rPr lang="fr-FR" sz="1200" b="1" dirty="0" err="1">
                <a:latin typeface="Times New Roman"/>
                <a:cs typeface="Times New Roman"/>
              </a:rPr>
              <a:t>Azraq</a:t>
            </a:r>
            <a:r>
              <a:rPr lang="fr-FR" sz="1200" b="1" dirty="0">
                <a:latin typeface="Times New Roman"/>
                <a:cs typeface="Times New Roman"/>
              </a:rPr>
              <a:t>, qui signifie "bleu" en arabe, se trouve à 80km à l'est </a:t>
            </a:r>
            <a:r>
              <a:rPr lang="fr-FR" sz="1200" b="1" dirty="0" smtClean="0">
                <a:latin typeface="Times New Roman"/>
                <a:cs typeface="Times New Roman"/>
              </a:rPr>
              <a:t>de Amman</a:t>
            </a:r>
            <a:r>
              <a:rPr lang="fr-FR" sz="1200" b="1" dirty="0">
                <a:latin typeface="Times New Roman"/>
                <a:cs typeface="Times New Roman"/>
              </a:rPr>
              <a:t>, dans un </a:t>
            </a:r>
            <a:r>
              <a:rPr lang="fr-FR" sz="1200" b="1" dirty="0" smtClean="0">
                <a:latin typeface="Times New Roman"/>
                <a:cs typeface="Times New Roman"/>
              </a:rPr>
              <a:t>bassin vaste </a:t>
            </a:r>
            <a:r>
              <a:rPr lang="fr-FR" sz="1200" b="1" dirty="0">
                <a:latin typeface="Times New Roman"/>
                <a:cs typeface="Times New Roman"/>
              </a:rPr>
              <a:t>mais peu profond entourant une oasis. </a:t>
            </a:r>
            <a:r>
              <a:rPr lang="fr-FR" sz="1200" b="1" dirty="0" smtClean="0">
                <a:latin typeface="Times New Roman"/>
                <a:cs typeface="Times New Roman"/>
              </a:rPr>
              <a:t>Trois </a:t>
            </a:r>
            <a:r>
              <a:rPr lang="fr-FR" sz="1200" b="1" dirty="0">
                <a:latin typeface="Times New Roman"/>
                <a:cs typeface="Times New Roman"/>
              </a:rPr>
              <a:t>déserts s'y rejoignent : de basalte, à l'est et au nord, de silex et calcaire au centre</a:t>
            </a:r>
            <a:r>
              <a:rPr lang="fr-FR" sz="1200" b="1" dirty="0" smtClean="0">
                <a:latin typeface="Times New Roman"/>
                <a:cs typeface="Times New Roman"/>
              </a:rPr>
              <a:t>, et </a:t>
            </a:r>
            <a:r>
              <a:rPr lang="fr-FR" sz="1200" b="1" dirty="0">
                <a:latin typeface="Times New Roman"/>
                <a:cs typeface="Times New Roman"/>
              </a:rPr>
              <a:t>de sable du </a:t>
            </a:r>
            <a:r>
              <a:rPr lang="fr-FR" sz="1200" b="1" dirty="0" err="1">
                <a:latin typeface="Times New Roman"/>
                <a:cs typeface="Times New Roman"/>
              </a:rPr>
              <a:t>Wadi</a:t>
            </a:r>
            <a:r>
              <a:rPr lang="fr-FR" sz="1200" b="1" dirty="0">
                <a:latin typeface="Times New Roman"/>
                <a:cs typeface="Times New Roman"/>
              </a:rPr>
              <a:t> </a:t>
            </a:r>
            <a:r>
              <a:rPr lang="fr-FR" sz="1200" b="1" dirty="0" err="1">
                <a:latin typeface="Times New Roman"/>
                <a:cs typeface="Times New Roman"/>
              </a:rPr>
              <a:t>Sirhan</a:t>
            </a:r>
            <a:r>
              <a:rPr lang="fr-FR" sz="1200" b="1" dirty="0">
                <a:latin typeface="Times New Roman"/>
                <a:cs typeface="Times New Roman"/>
              </a:rPr>
              <a:t> qui s'enfonce en </a:t>
            </a:r>
            <a:r>
              <a:rPr lang="fr-FR" sz="1200" b="1" dirty="0" smtClean="0">
                <a:latin typeface="Times New Roman"/>
                <a:cs typeface="Times New Roman"/>
              </a:rPr>
              <a:t>Arabie Saoudite</a:t>
            </a:r>
            <a:r>
              <a:rPr lang="fr-FR" sz="1200" b="1" dirty="0">
                <a:latin typeface="Times New Roman"/>
                <a:cs typeface="Times New Roman"/>
              </a:rPr>
              <a:t>." </a:t>
            </a:r>
            <a:endParaRPr lang="fr-FR" sz="1200" b="1" dirty="0" smtClean="0">
              <a:latin typeface="Times New Roman"/>
              <a:cs typeface="Times New Roman"/>
            </a:endParaRPr>
          </a:p>
          <a:p>
            <a:pPr algn="r"/>
            <a:r>
              <a:rPr lang="fr-FR" sz="1100" b="1" dirty="0" smtClean="0">
                <a:latin typeface="Times New Roman"/>
                <a:cs typeface="Times New Roman"/>
              </a:rPr>
              <a:t>© </a:t>
            </a:r>
            <a:r>
              <a:rPr lang="fr-FR" sz="1100" b="1" dirty="0">
                <a:latin typeface="Times New Roman"/>
                <a:cs typeface="Times New Roman"/>
              </a:rPr>
              <a:t>Jane Taylor </a:t>
            </a:r>
          </a:p>
        </p:txBody>
      </p:sp>
      <p:sp>
        <p:nvSpPr>
          <p:cNvPr id="13" name="Rectangle 12"/>
          <p:cNvSpPr/>
          <p:nvPr/>
        </p:nvSpPr>
        <p:spPr>
          <a:xfrm>
            <a:off x="3837802" y="5539535"/>
            <a:ext cx="5186106" cy="1200329"/>
          </a:xfrm>
          <a:prstGeom prst="rect">
            <a:avLst/>
          </a:prstGeom>
          <a:solidFill>
            <a:schemeClr val="bg1"/>
          </a:solidFill>
          <a:ln w="38100">
            <a:solidFill>
              <a:srgbClr val="800000"/>
            </a:solidFill>
          </a:ln>
        </p:spPr>
        <p:txBody>
          <a:bodyPr wrap="square">
            <a:spAutoFit/>
          </a:bodyPr>
          <a:lstStyle/>
          <a:p>
            <a:r>
              <a:rPr lang="fr-FR" sz="1200" b="1" i="1" dirty="0">
                <a:latin typeface="Times New Roman"/>
                <a:cs typeface="Times New Roman"/>
              </a:rPr>
              <a:t>L’irrigation des oasis</a:t>
            </a:r>
            <a:endParaRPr lang="fr-FR" sz="1200" i="1" dirty="0">
              <a:latin typeface="Times New Roman"/>
              <a:cs typeface="Times New Roman"/>
            </a:endParaRPr>
          </a:p>
          <a:p>
            <a:pPr algn="just"/>
            <a:r>
              <a:rPr lang="fr-FR" sz="1200" b="1" dirty="0">
                <a:latin typeface="Times New Roman"/>
                <a:cs typeface="Times New Roman"/>
              </a:rPr>
              <a:t>L'Australien Geoff Lawton est très connu dans le secteur de la </a:t>
            </a:r>
            <a:r>
              <a:rPr lang="fr-FR" sz="1200" b="1" dirty="0" err="1">
                <a:latin typeface="Times New Roman"/>
                <a:cs typeface="Times New Roman"/>
              </a:rPr>
              <a:t>permaculture</a:t>
            </a:r>
            <a:r>
              <a:rPr lang="fr-FR" sz="1200" b="1" dirty="0">
                <a:latin typeface="Times New Roman"/>
                <a:cs typeface="Times New Roman"/>
              </a:rPr>
              <a:t>. Il a conçu des projets à travers le monde et notamment en Jordanie au milieu du désert de </a:t>
            </a:r>
            <a:r>
              <a:rPr lang="fr-FR" sz="1200" b="1" dirty="0" err="1">
                <a:latin typeface="Times New Roman"/>
                <a:cs typeface="Times New Roman"/>
              </a:rPr>
              <a:t>Wadi</a:t>
            </a:r>
            <a:r>
              <a:rPr lang="fr-FR" sz="1200" b="1" dirty="0">
                <a:latin typeface="Times New Roman"/>
                <a:cs typeface="Times New Roman"/>
              </a:rPr>
              <a:t> </a:t>
            </a:r>
            <a:r>
              <a:rPr lang="fr-FR" sz="1200" b="1" dirty="0" err="1">
                <a:latin typeface="Times New Roman"/>
                <a:cs typeface="Times New Roman"/>
              </a:rPr>
              <a:t>Rum</a:t>
            </a:r>
            <a:r>
              <a:rPr lang="fr-FR" sz="1200" b="1" dirty="0">
                <a:latin typeface="Times New Roman"/>
                <a:cs typeface="Times New Roman"/>
              </a:rPr>
              <a:t>. En quatre ans, il a réussi à créer une oasis qui se suffit à elle-même grâce à des techniques ingénieuses pour récupérer le peu d'eau présente. </a:t>
            </a:r>
          </a:p>
        </p:txBody>
      </p:sp>
    </p:spTree>
    <p:extLst>
      <p:ext uri="{BB962C8B-B14F-4D97-AF65-F5344CB8AC3E}">
        <p14:creationId xmlns:p14="http://schemas.microsoft.com/office/powerpoint/2010/main" val="19227686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11667" y="278349"/>
            <a:ext cx="8720665" cy="2677656"/>
          </a:xfrm>
          <a:prstGeom prst="rect">
            <a:avLst/>
          </a:prstGeom>
          <a:ln w="38100">
            <a:solidFill>
              <a:srgbClr val="800000"/>
            </a:solidFill>
          </a:ln>
        </p:spPr>
        <p:txBody>
          <a:bodyPr wrap="square">
            <a:spAutoFit/>
          </a:bodyPr>
          <a:lstStyle/>
          <a:p>
            <a:pPr algn="just"/>
            <a:r>
              <a:rPr lang="fr-FR" sz="1400" b="1" i="1" dirty="0">
                <a:latin typeface="Times New Roman"/>
                <a:cs typeface="Times New Roman"/>
              </a:rPr>
              <a:t> Le désert du </a:t>
            </a:r>
            <a:r>
              <a:rPr lang="fr-FR" sz="1400" b="1" i="1" dirty="0" err="1">
                <a:latin typeface="Times New Roman"/>
                <a:cs typeface="Times New Roman"/>
              </a:rPr>
              <a:t>Wadi</a:t>
            </a:r>
            <a:r>
              <a:rPr lang="fr-FR" sz="1400" b="1" i="1" dirty="0">
                <a:latin typeface="Times New Roman"/>
                <a:cs typeface="Times New Roman"/>
              </a:rPr>
              <a:t> </a:t>
            </a:r>
            <a:r>
              <a:rPr lang="fr-FR" sz="1400" b="1" i="1" dirty="0" err="1">
                <a:latin typeface="Times New Roman"/>
                <a:cs typeface="Times New Roman"/>
              </a:rPr>
              <a:t>Rum</a:t>
            </a:r>
            <a:r>
              <a:rPr lang="fr-FR" sz="1400" b="1" i="1" dirty="0">
                <a:latin typeface="Times New Roman"/>
                <a:cs typeface="Times New Roman"/>
              </a:rPr>
              <a:t>, les Sept Piliers de la Sagesse</a:t>
            </a:r>
          </a:p>
          <a:p>
            <a:pPr algn="just"/>
            <a:r>
              <a:rPr lang="fr-FR" sz="1400" b="1" dirty="0">
                <a:latin typeface="Times New Roman"/>
                <a:cs typeface="Times New Roman"/>
              </a:rPr>
              <a:t> </a:t>
            </a:r>
          </a:p>
          <a:p>
            <a:pPr algn="just"/>
            <a:r>
              <a:rPr lang="fr-FR" sz="1400" b="1" dirty="0">
                <a:latin typeface="Times New Roman"/>
                <a:cs typeface="Times New Roman"/>
              </a:rPr>
              <a:t>Le désert du </a:t>
            </a:r>
            <a:r>
              <a:rPr lang="fr-FR" sz="1400" b="1" dirty="0" err="1">
                <a:latin typeface="Times New Roman"/>
                <a:cs typeface="Times New Roman"/>
              </a:rPr>
              <a:t>Wadi</a:t>
            </a:r>
            <a:r>
              <a:rPr lang="fr-FR" sz="1400" b="1" dirty="0">
                <a:latin typeface="Times New Roman"/>
                <a:cs typeface="Times New Roman"/>
              </a:rPr>
              <a:t> </a:t>
            </a:r>
            <a:r>
              <a:rPr lang="fr-FR" sz="1400" b="1" dirty="0" err="1">
                <a:latin typeface="Times New Roman"/>
                <a:cs typeface="Times New Roman"/>
              </a:rPr>
              <a:t>Rum</a:t>
            </a:r>
            <a:r>
              <a:rPr lang="fr-FR" sz="1400" b="1" dirty="0">
                <a:latin typeface="Times New Roman"/>
                <a:cs typeface="Times New Roman"/>
              </a:rPr>
              <a:t> (à 129 km de Pétra), est l'un des lieux mythiques de Jordanie, lié au souvenir de Lawrence d'Arabie. Inscrit au patrimoine mondial de l'humanité en 2011, il offre des paysages fabuleux à découvrir, canyons, arches, falaises, grottes? C'est en jeep ou à dos de dromadaire, en compagnie des Bédouins, que vous découvrirez les fantasmagories de cette mer de sable, l'éternelle symphonie des ocres et des rouges, rythmée par les massifs de grès et de granit. La </a:t>
            </a:r>
            <a:r>
              <a:rPr lang="fr-FR" sz="1400" b="1" dirty="0" err="1">
                <a:latin typeface="Times New Roman"/>
                <a:cs typeface="Times New Roman"/>
              </a:rPr>
              <a:t>Rest</a:t>
            </a:r>
            <a:r>
              <a:rPr lang="fr-FR" sz="1400" b="1" dirty="0">
                <a:latin typeface="Times New Roman"/>
                <a:cs typeface="Times New Roman"/>
              </a:rPr>
              <a:t> House, située à l'entrée du désert, propose des excursions en pick-up (de 1 h 30 à une journée), des méharées (on peut par exemple, en deux jours, rejoindre Aqaba à dos de dromadaire, sur les traces de Lawrence d'Arabie), ainsi que des expéditions varappe avec guide bédouin spécialisé. Vous pourrez y découvrir un temple nabatéen, la source de Lawrence, le </a:t>
            </a:r>
            <a:r>
              <a:rPr lang="fr-FR" sz="1400" b="1" dirty="0" err="1">
                <a:latin typeface="Times New Roman"/>
                <a:cs typeface="Times New Roman"/>
              </a:rPr>
              <a:t>Burdah</a:t>
            </a:r>
            <a:r>
              <a:rPr lang="fr-FR" sz="1400" b="1" dirty="0">
                <a:latin typeface="Times New Roman"/>
                <a:cs typeface="Times New Roman"/>
              </a:rPr>
              <a:t> Rock Bridge ou encore les sept piliers de la sagesse. Un site magique qui attire les réalisateurs pour tourner les scènes de leur film, comme Ridley Scott avec "Seul sur Mars".</a:t>
            </a:r>
          </a:p>
        </p:txBody>
      </p:sp>
      <p:pic>
        <p:nvPicPr>
          <p:cNvPr id="3" name="Image 2"/>
          <p:cNvPicPr/>
          <p:nvPr/>
        </p:nvPicPr>
        <p:blipFill>
          <a:blip r:embed="rId4">
            <a:extLst>
              <a:ext uri="{28A0092B-C50C-407E-A947-70E740481C1C}">
                <a14:useLocalDpi xmlns:a14="http://schemas.microsoft.com/office/drawing/2010/main" val="0"/>
              </a:ext>
            </a:extLst>
          </a:blip>
          <a:srcRect/>
          <a:stretch>
            <a:fillRect/>
          </a:stretch>
        </p:blipFill>
        <p:spPr bwMode="auto">
          <a:xfrm>
            <a:off x="211666" y="3302001"/>
            <a:ext cx="4360333" cy="3344332"/>
          </a:xfrm>
          <a:prstGeom prst="rect">
            <a:avLst/>
          </a:prstGeom>
          <a:noFill/>
          <a:ln w="38100">
            <a:solidFill>
              <a:srgbClr val="800000"/>
            </a:solidFill>
          </a:ln>
        </p:spPr>
      </p:pic>
      <p:pic>
        <p:nvPicPr>
          <p:cNvPr id="4" name="Image 3"/>
          <p:cNvPicPr/>
          <p:nvPr/>
        </p:nvPicPr>
        <p:blipFill>
          <a:blip r:embed="rId5">
            <a:extLst>
              <a:ext uri="{28A0092B-C50C-407E-A947-70E740481C1C}">
                <a14:useLocalDpi xmlns:a14="http://schemas.microsoft.com/office/drawing/2010/main" val="0"/>
              </a:ext>
            </a:extLst>
          </a:blip>
          <a:srcRect/>
          <a:stretch>
            <a:fillRect/>
          </a:stretch>
        </p:blipFill>
        <p:spPr bwMode="auto">
          <a:xfrm>
            <a:off x="4804833" y="3302001"/>
            <a:ext cx="4127499" cy="3344331"/>
          </a:xfrm>
          <a:prstGeom prst="rect">
            <a:avLst/>
          </a:prstGeom>
          <a:noFill/>
          <a:ln w="38100">
            <a:solidFill>
              <a:srgbClr val="800000"/>
            </a:solidFill>
          </a:ln>
        </p:spPr>
      </p:pic>
    </p:spTree>
    <p:extLst>
      <p:ext uri="{BB962C8B-B14F-4D97-AF65-F5344CB8AC3E}">
        <p14:creationId xmlns:p14="http://schemas.microsoft.com/office/powerpoint/2010/main" val="206491434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60218" y="568036"/>
            <a:ext cx="8506691" cy="5693866"/>
          </a:xfrm>
          <a:prstGeom prst="rect">
            <a:avLst/>
          </a:prstGeom>
          <a:noFill/>
        </p:spPr>
        <p:txBody>
          <a:bodyPr wrap="square" rtlCol="0">
            <a:spAutoFit/>
          </a:bodyPr>
          <a:lstStyle/>
          <a:p>
            <a:r>
              <a:rPr lang="fr-FR" sz="2800" b="1" dirty="0" smtClean="0"/>
              <a:t>C’est grâce à des </a:t>
            </a:r>
            <a:r>
              <a:rPr lang="fr-FR" sz="2800" b="1" dirty="0" smtClean="0">
                <a:solidFill>
                  <a:srgbClr val="FF0000"/>
                </a:solidFill>
              </a:rPr>
              <a:t>aménagements</a:t>
            </a:r>
            <a:r>
              <a:rPr lang="fr-FR" sz="2800" b="1" dirty="0" smtClean="0"/>
              <a:t> du territoire que les Jordaniens sont parvenus à surmonter les </a:t>
            </a:r>
            <a:r>
              <a:rPr lang="fr-FR" sz="2800" b="1" dirty="0" smtClean="0">
                <a:solidFill>
                  <a:srgbClr val="FF0000"/>
                </a:solidFill>
              </a:rPr>
              <a:t>contraintes</a:t>
            </a:r>
            <a:r>
              <a:rPr lang="fr-FR" sz="2800" b="1" dirty="0" smtClean="0"/>
              <a:t> naturelles du désert. Des chercheurs sont parvenus à créer des </a:t>
            </a:r>
            <a:r>
              <a:rPr lang="fr-FR" sz="2800" b="1" dirty="0" smtClean="0">
                <a:solidFill>
                  <a:srgbClr val="FF0000"/>
                </a:solidFill>
              </a:rPr>
              <a:t>oasis</a:t>
            </a:r>
            <a:r>
              <a:rPr lang="fr-FR" sz="2800" b="1" dirty="0" smtClean="0"/>
              <a:t> artificielles pour y faire de l’agriculture grâce à </a:t>
            </a:r>
            <a:r>
              <a:rPr lang="fr-FR" sz="2800" b="1" dirty="0" smtClean="0">
                <a:solidFill>
                  <a:srgbClr val="FF0000"/>
                </a:solidFill>
              </a:rPr>
              <a:t>l’irrigation</a:t>
            </a:r>
            <a:r>
              <a:rPr lang="fr-FR" sz="2800" b="1" dirty="0" smtClean="0"/>
              <a:t>. De plus, le désert attire de nombreux touristes pour des </a:t>
            </a:r>
            <a:r>
              <a:rPr lang="fr-FR" sz="2800" b="1" dirty="0" smtClean="0">
                <a:solidFill>
                  <a:srgbClr val="FF0000"/>
                </a:solidFill>
              </a:rPr>
              <a:t>excursions</a:t>
            </a:r>
            <a:r>
              <a:rPr lang="fr-FR" sz="2800" b="1" dirty="0" smtClean="0"/>
              <a:t> organisées par les </a:t>
            </a:r>
            <a:r>
              <a:rPr lang="fr-FR" sz="2800" b="1" dirty="0" smtClean="0">
                <a:solidFill>
                  <a:srgbClr val="FF0000"/>
                </a:solidFill>
              </a:rPr>
              <a:t>Bédouins</a:t>
            </a:r>
            <a:r>
              <a:rPr lang="fr-FR" sz="2800" b="1" dirty="0" smtClean="0"/>
              <a:t>. Le tourisme est très important pour l’économie jordanienne.</a:t>
            </a:r>
          </a:p>
          <a:p>
            <a:r>
              <a:rPr lang="fr-FR" sz="2800" b="1" dirty="0" smtClean="0"/>
              <a:t>Enfin, le Wadi </a:t>
            </a:r>
            <a:r>
              <a:rPr lang="fr-FR" sz="2800" b="1" dirty="0" err="1" smtClean="0"/>
              <a:t>Rum</a:t>
            </a:r>
            <a:r>
              <a:rPr lang="fr-FR" sz="2800" b="1" dirty="0" smtClean="0"/>
              <a:t> a pu être utilisé comme </a:t>
            </a:r>
            <a:r>
              <a:rPr lang="fr-FR" sz="2800" b="1" dirty="0" smtClean="0">
                <a:solidFill>
                  <a:srgbClr val="FF0000"/>
                </a:solidFill>
              </a:rPr>
              <a:t>décor naturel </a:t>
            </a:r>
            <a:r>
              <a:rPr lang="fr-FR" sz="2800" b="1" dirty="0" smtClean="0"/>
              <a:t>pour le tournage de nombreux films – et permet donc de </a:t>
            </a:r>
            <a:r>
              <a:rPr lang="fr-FR" sz="2800" b="1" dirty="0" smtClean="0">
                <a:solidFill>
                  <a:srgbClr val="FF0000"/>
                </a:solidFill>
              </a:rPr>
              <a:t>mettre en valeur </a:t>
            </a:r>
            <a:r>
              <a:rPr lang="fr-FR" sz="2800" b="1" dirty="0" smtClean="0"/>
              <a:t>le territoire.</a:t>
            </a:r>
          </a:p>
          <a:p>
            <a:endParaRPr lang="fr-FR" sz="2800" b="1" dirty="0"/>
          </a:p>
          <a:p>
            <a:r>
              <a:rPr lang="fr-FR" sz="2800" b="1" dirty="0" smtClean="0"/>
              <a:t>COLLER LES FEUILLES</a:t>
            </a:r>
            <a:endParaRPr lang="fr-FR" sz="2800" b="1" dirty="0"/>
          </a:p>
        </p:txBody>
      </p:sp>
    </p:spTree>
    <p:extLst>
      <p:ext uri="{BB962C8B-B14F-4D97-AF65-F5344CB8AC3E}">
        <p14:creationId xmlns:p14="http://schemas.microsoft.com/office/powerpoint/2010/main" val="37865667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4968" y="693174"/>
            <a:ext cx="8480322" cy="3970318"/>
          </a:xfrm>
          <a:prstGeom prst="rect">
            <a:avLst/>
          </a:prstGeom>
          <a:noFill/>
        </p:spPr>
        <p:txBody>
          <a:bodyPr wrap="square" rtlCol="0">
            <a:spAutoFit/>
          </a:bodyPr>
          <a:lstStyle/>
          <a:p>
            <a:r>
              <a:rPr lang="fr-FR" sz="2800" b="1" dirty="0" smtClean="0"/>
              <a:t>C’est grâce à des </a:t>
            </a:r>
            <a:r>
              <a:rPr lang="fr-FR" sz="2800" b="1" dirty="0" smtClean="0">
                <a:solidFill>
                  <a:srgbClr val="FF0000"/>
                </a:solidFill>
              </a:rPr>
              <a:t>aménagements</a:t>
            </a:r>
            <a:r>
              <a:rPr lang="fr-FR" sz="2800" b="1" dirty="0" smtClean="0"/>
              <a:t> que les hommes ont réussi à surmonter les </a:t>
            </a:r>
            <a:r>
              <a:rPr lang="fr-FR" sz="2800" b="1" dirty="0" smtClean="0">
                <a:solidFill>
                  <a:srgbClr val="FF0000"/>
                </a:solidFill>
              </a:rPr>
              <a:t>contraintes naturelles </a:t>
            </a:r>
            <a:r>
              <a:rPr lang="fr-FR" sz="2800" b="1" dirty="0" smtClean="0"/>
              <a:t>du </a:t>
            </a:r>
            <a:r>
              <a:rPr lang="fr-FR" sz="2800" b="1" dirty="0" smtClean="0">
                <a:solidFill>
                  <a:srgbClr val="FF0000"/>
                </a:solidFill>
              </a:rPr>
              <a:t>désert</a:t>
            </a:r>
            <a:r>
              <a:rPr lang="fr-FR" sz="2800" b="1" dirty="0" smtClean="0"/>
              <a:t> jordanien pour </a:t>
            </a:r>
            <a:r>
              <a:rPr lang="fr-FR" sz="2800" b="1" dirty="0" smtClean="0">
                <a:solidFill>
                  <a:srgbClr val="FF0000"/>
                </a:solidFill>
              </a:rPr>
              <a:t>mettre en valeur </a:t>
            </a:r>
            <a:r>
              <a:rPr lang="fr-FR" sz="2800" b="1" dirty="0" smtClean="0"/>
              <a:t>leur territoire.</a:t>
            </a:r>
          </a:p>
          <a:p>
            <a:r>
              <a:rPr lang="fr-FR" sz="2800" b="1" dirty="0" smtClean="0"/>
              <a:t>Cependant, les îles telles que la Réunion sont également des espaces de </a:t>
            </a:r>
            <a:r>
              <a:rPr lang="fr-FR" sz="2800" b="1" dirty="0" smtClean="0">
                <a:solidFill>
                  <a:srgbClr val="FF0000"/>
                </a:solidFill>
              </a:rPr>
              <a:t>faible densité</a:t>
            </a:r>
            <a:r>
              <a:rPr lang="fr-FR" sz="2800" b="1" dirty="0" smtClean="0"/>
              <a:t>, soumis à de fortes </a:t>
            </a:r>
            <a:r>
              <a:rPr lang="fr-FR" sz="2800" b="1" dirty="0" smtClean="0">
                <a:solidFill>
                  <a:srgbClr val="FF0000"/>
                </a:solidFill>
              </a:rPr>
              <a:t>contraintes</a:t>
            </a:r>
            <a:r>
              <a:rPr lang="fr-FR" sz="2800" b="1" dirty="0" smtClean="0"/>
              <a:t>.</a:t>
            </a:r>
          </a:p>
          <a:p>
            <a:endParaRPr lang="fr-FR" sz="2800" b="1" dirty="0"/>
          </a:p>
          <a:p>
            <a:r>
              <a:rPr lang="fr-FR" sz="2800" b="1" dirty="0" smtClean="0"/>
              <a:t>II. Habiter un espace de grande biodiversité: étude de cas sur l’île de la Réunion</a:t>
            </a:r>
            <a:endParaRPr lang="fr-FR" sz="2800" b="1" dirty="0"/>
          </a:p>
        </p:txBody>
      </p:sp>
    </p:spTree>
    <p:extLst>
      <p:ext uri="{BB962C8B-B14F-4D97-AF65-F5344CB8AC3E}">
        <p14:creationId xmlns:p14="http://schemas.microsoft.com/office/powerpoint/2010/main" val="385923289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8598336" cy="707886"/>
          </a:xfrm>
          <a:prstGeom prst="rect">
            <a:avLst/>
          </a:prstGeom>
          <a:noFill/>
        </p:spPr>
        <p:txBody>
          <a:bodyPr wrap="square" rtlCol="0">
            <a:spAutoFit/>
          </a:bodyPr>
          <a:lstStyle/>
          <a:p>
            <a:pPr marL="514350" indent="-514350">
              <a:buFont typeface="+mj-lt"/>
              <a:buAutoNum type="romanUcPeriod" startAt="2"/>
            </a:pPr>
            <a:r>
              <a:rPr lang="fr-FR" sz="2000" b="1" dirty="0" smtClean="0">
                <a:latin typeface="Times New Roman"/>
                <a:cs typeface="Times New Roman"/>
              </a:rPr>
              <a:t>Habiter un espace de grande biodiversité : étude de cas sur la Réunion</a:t>
            </a:r>
          </a:p>
          <a:p>
            <a:r>
              <a:rPr lang="fr-FR" sz="2000" b="1" i="1" dirty="0" smtClean="0">
                <a:latin typeface="Times New Roman"/>
                <a:cs typeface="Times New Roman"/>
              </a:rPr>
              <a:t>A. Une île exposée aux aléas climatiques et aux catastrophes naturelles</a:t>
            </a:r>
            <a:endParaRPr lang="fr-FR" sz="2000" b="1" i="1" dirty="0">
              <a:latin typeface="Times New Roman"/>
              <a:cs typeface="Times New Roman"/>
            </a:endParaRPr>
          </a:p>
        </p:txBody>
      </p:sp>
      <p:pic>
        <p:nvPicPr>
          <p:cNvPr id="3" name="Image 2"/>
          <p:cNvPicPr/>
          <p:nvPr/>
        </p:nvPicPr>
        <p:blipFill>
          <a:blip r:embed="rId4">
            <a:extLst>
              <a:ext uri="{28A0092B-C50C-407E-A947-70E740481C1C}">
                <a14:useLocalDpi xmlns:a14="http://schemas.microsoft.com/office/drawing/2010/main" val="0"/>
              </a:ext>
            </a:extLst>
          </a:blip>
          <a:srcRect/>
          <a:stretch>
            <a:fillRect/>
          </a:stretch>
        </p:blipFill>
        <p:spPr bwMode="auto">
          <a:xfrm>
            <a:off x="1160118" y="1069647"/>
            <a:ext cx="7818787" cy="5465553"/>
          </a:xfrm>
          <a:prstGeom prst="rect">
            <a:avLst/>
          </a:prstGeom>
          <a:noFill/>
          <a:ln w="38100">
            <a:solidFill>
              <a:srgbClr val="800000"/>
            </a:solidFill>
          </a:ln>
        </p:spPr>
      </p:pic>
      <p:pic>
        <p:nvPicPr>
          <p:cNvPr id="4" name="Picture 7"/>
          <p:cNvPicPr/>
          <p:nvPr/>
        </p:nvPicPr>
        <p:blipFill>
          <a:blip r:embed="rId5">
            <a:extLst>
              <a:ext uri="{28A0092B-C50C-407E-A947-70E740481C1C}">
                <a14:useLocalDpi xmlns:a14="http://schemas.microsoft.com/office/drawing/2010/main" val="0"/>
              </a:ext>
            </a:extLst>
          </a:blip>
          <a:srcRect/>
          <a:stretch>
            <a:fillRect/>
          </a:stretch>
        </p:blipFill>
        <p:spPr bwMode="auto">
          <a:xfrm>
            <a:off x="157428" y="1826351"/>
            <a:ext cx="2466388" cy="2959949"/>
          </a:xfrm>
          <a:prstGeom prst="rect">
            <a:avLst/>
          </a:prstGeom>
          <a:noFill/>
          <a:ln w="38100">
            <a:solidFill>
              <a:srgbClr val="800000"/>
            </a:solidFill>
          </a:ln>
          <a:extLst/>
        </p:spPr>
      </p:pic>
    </p:spTree>
    <p:extLst>
      <p:ext uri="{BB962C8B-B14F-4D97-AF65-F5344CB8AC3E}">
        <p14:creationId xmlns:p14="http://schemas.microsoft.com/office/powerpoint/2010/main" val="2405391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3" name="Image 3" descr="28-01-2009 16;59;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807" y="682218"/>
            <a:ext cx="5218602" cy="5964115"/>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Image 8" descr="29-01-2009 22;30;2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1428" y="3710927"/>
            <a:ext cx="3162454" cy="2935406"/>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Image 5" descr="carte%20relief%20sud%20ileign.gif"/>
          <p:cNvPicPr>
            <a:picLocks noChangeAspect="1" noChangeArrowheads="1"/>
          </p:cNvPicPr>
          <p:nvPr/>
        </p:nvPicPr>
        <p:blipFill rotWithShape="1">
          <a:blip r:embed="rId6">
            <a:extLst>
              <a:ext uri="{28A0092B-C50C-407E-A947-70E740481C1C}">
                <a14:useLocalDpi xmlns:a14="http://schemas.microsoft.com/office/drawing/2010/main" val="0"/>
              </a:ext>
            </a:extLst>
          </a:blip>
          <a:srcRect t="8250"/>
          <a:stretch/>
        </p:blipFill>
        <p:spPr bwMode="auto">
          <a:xfrm>
            <a:off x="5701428" y="1227667"/>
            <a:ext cx="3172257" cy="2149330"/>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5701428" y="405219"/>
            <a:ext cx="3162454" cy="461665"/>
          </a:xfrm>
          <a:prstGeom prst="rect">
            <a:avLst/>
          </a:prstGeom>
          <a:solidFill>
            <a:schemeClr val="bg1"/>
          </a:solidFill>
          <a:ln w="38100">
            <a:solidFill>
              <a:srgbClr val="800000"/>
            </a:solidFill>
          </a:ln>
        </p:spPr>
        <p:txBody>
          <a:bodyPr wrap="square">
            <a:spAutoFit/>
          </a:bodyPr>
          <a:lstStyle/>
          <a:p>
            <a:pPr algn="just"/>
            <a:r>
              <a:rPr lang="fr-FR" sz="1200" b="1" i="1" dirty="0" smtClean="0">
                <a:latin typeface="Times New Roman"/>
                <a:cs typeface="Times New Roman"/>
              </a:rPr>
              <a:t>A gauche</a:t>
            </a:r>
            <a:r>
              <a:rPr lang="fr-FR" sz="1200" b="1" dirty="0" smtClean="0">
                <a:latin typeface="Times New Roman"/>
                <a:cs typeface="Times New Roman"/>
              </a:rPr>
              <a:t>, la route du littoral </a:t>
            </a:r>
          </a:p>
          <a:p>
            <a:pPr algn="just"/>
            <a:r>
              <a:rPr lang="fr-FR" sz="1200" b="1" i="1" dirty="0" smtClean="0">
                <a:latin typeface="Times New Roman"/>
                <a:cs typeface="Times New Roman"/>
              </a:rPr>
              <a:t>Ci-dessous</a:t>
            </a:r>
            <a:r>
              <a:rPr lang="fr-FR" sz="1200" b="1" dirty="0" smtClean="0">
                <a:latin typeface="Times New Roman"/>
                <a:cs typeface="Times New Roman"/>
              </a:rPr>
              <a:t>, </a:t>
            </a:r>
            <a:r>
              <a:rPr lang="fr-FR" sz="1200" b="1" dirty="0">
                <a:latin typeface="Times New Roman"/>
                <a:cs typeface="Times New Roman"/>
              </a:rPr>
              <a:t>d</a:t>
            </a:r>
            <a:r>
              <a:rPr lang="fr-FR" sz="1200" b="1" dirty="0" smtClean="0">
                <a:latin typeface="Times New Roman"/>
                <a:cs typeface="Times New Roman"/>
              </a:rPr>
              <a:t>es coulées de lave dans la mer </a:t>
            </a:r>
            <a:endParaRPr lang="fr-FR" sz="1200" dirty="0">
              <a:latin typeface="Times New Roman"/>
              <a:cs typeface="Times New Roman"/>
            </a:endParaRPr>
          </a:p>
        </p:txBody>
      </p:sp>
    </p:spTree>
    <p:extLst>
      <p:ext uri="{BB962C8B-B14F-4D97-AF65-F5344CB8AC3E}">
        <p14:creationId xmlns:p14="http://schemas.microsoft.com/office/powerpoint/2010/main" val="249200180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10563" y="332509"/>
            <a:ext cx="8681037" cy="3046988"/>
          </a:xfrm>
          <a:prstGeom prst="rect">
            <a:avLst/>
          </a:prstGeom>
          <a:noFill/>
        </p:spPr>
        <p:txBody>
          <a:bodyPr wrap="square" rtlCol="0">
            <a:spAutoFit/>
          </a:bodyPr>
          <a:lstStyle/>
          <a:p>
            <a:pPr algn="just"/>
            <a:r>
              <a:rPr lang="fr-FR" sz="2400" b="1" dirty="0" smtClean="0">
                <a:latin typeface="Times New Roman" panose="02020603050405020304" pitchFamily="18" charset="0"/>
                <a:cs typeface="Times New Roman" panose="02020603050405020304" pitchFamily="18" charset="0"/>
              </a:rPr>
              <a:t>L’île de la Réunion se trouve dans l’océan Indien, à l’est de Madagascar, à plus de 10 000 kilomètres de la </a:t>
            </a:r>
            <a:r>
              <a:rPr lang="fr-FR" sz="2400" b="1" dirty="0" smtClean="0">
                <a:solidFill>
                  <a:srgbClr val="FF0000"/>
                </a:solidFill>
                <a:latin typeface="Times New Roman" panose="02020603050405020304" pitchFamily="18" charset="0"/>
                <a:cs typeface="Times New Roman" panose="02020603050405020304" pitchFamily="18" charset="0"/>
              </a:rPr>
              <a:t>France métropolitaine</a:t>
            </a:r>
            <a:r>
              <a:rPr lang="fr-FR" sz="2400" b="1" dirty="0" smtClean="0">
                <a:latin typeface="Times New Roman" panose="02020603050405020304" pitchFamily="18" charset="0"/>
                <a:cs typeface="Times New Roman" panose="02020603050405020304" pitchFamily="18" charset="0"/>
              </a:rPr>
              <a:t>. Ce territoire </a:t>
            </a:r>
            <a:r>
              <a:rPr lang="fr-FR" sz="2400" b="1" dirty="0" smtClean="0">
                <a:solidFill>
                  <a:srgbClr val="FF0000"/>
                </a:solidFill>
                <a:latin typeface="Times New Roman" panose="02020603050405020304" pitchFamily="18" charset="0"/>
                <a:cs typeface="Times New Roman" panose="02020603050405020304" pitchFamily="18" charset="0"/>
              </a:rPr>
              <a:t>insulaire</a:t>
            </a:r>
            <a:r>
              <a:rPr lang="fr-FR" sz="2400" b="1" dirty="0" smtClean="0">
                <a:latin typeface="Times New Roman" panose="02020603050405020304" pitchFamily="18" charset="0"/>
                <a:cs typeface="Times New Roman" panose="02020603050405020304" pitchFamily="18" charset="0"/>
              </a:rPr>
              <a:t> (= île) est exposé à de nombreuses contraintes climatiques, ainsi qu’à des </a:t>
            </a:r>
            <a:r>
              <a:rPr lang="fr-FR" sz="2400" b="1" dirty="0" smtClean="0">
                <a:solidFill>
                  <a:srgbClr val="FF0000"/>
                </a:solidFill>
                <a:latin typeface="Times New Roman" panose="02020603050405020304" pitchFamily="18" charset="0"/>
                <a:cs typeface="Times New Roman" panose="02020603050405020304" pitchFamily="18" charset="0"/>
              </a:rPr>
              <a:t>aléas</a:t>
            </a:r>
            <a:r>
              <a:rPr lang="fr-FR" sz="2400" b="1" dirty="0" smtClean="0">
                <a:latin typeface="Times New Roman" panose="02020603050405020304" pitchFamily="18" charset="0"/>
                <a:cs typeface="Times New Roman" panose="02020603050405020304" pitchFamily="18" charset="0"/>
              </a:rPr>
              <a:t> naturels tels que les vents violents, </a:t>
            </a:r>
            <a:r>
              <a:rPr lang="fr-FR" sz="2400" b="1" dirty="0" smtClean="0">
                <a:solidFill>
                  <a:srgbClr val="FF0000"/>
                </a:solidFill>
                <a:latin typeface="Times New Roman" panose="02020603050405020304" pitchFamily="18" charset="0"/>
                <a:cs typeface="Times New Roman" panose="02020603050405020304" pitchFamily="18" charset="0"/>
              </a:rPr>
              <a:t>l’érosion </a:t>
            </a:r>
            <a:r>
              <a:rPr lang="fr-FR" sz="2400" b="1" dirty="0" smtClean="0">
                <a:latin typeface="Times New Roman" panose="02020603050405020304" pitchFamily="18" charset="0"/>
                <a:cs typeface="Times New Roman" panose="02020603050405020304" pitchFamily="18" charset="0"/>
              </a:rPr>
              <a:t>ou les </a:t>
            </a:r>
            <a:r>
              <a:rPr lang="fr-FR" sz="2400" b="1" dirty="0" smtClean="0">
                <a:solidFill>
                  <a:srgbClr val="FF0000"/>
                </a:solidFill>
                <a:latin typeface="Times New Roman" panose="02020603050405020304" pitchFamily="18" charset="0"/>
                <a:cs typeface="Times New Roman" panose="02020603050405020304" pitchFamily="18" charset="0"/>
              </a:rPr>
              <a:t>éruptions volcaniques</a:t>
            </a:r>
            <a:r>
              <a:rPr lang="fr-FR" sz="2400" b="1" dirty="0" smtClean="0">
                <a:latin typeface="Times New Roman" panose="02020603050405020304" pitchFamily="18" charset="0"/>
                <a:cs typeface="Times New Roman" panose="02020603050405020304" pitchFamily="18" charset="0"/>
              </a:rPr>
              <a:t>. C’est pour limiter les risques de </a:t>
            </a:r>
            <a:r>
              <a:rPr lang="fr-FR" sz="2400" b="1" dirty="0" smtClean="0">
                <a:solidFill>
                  <a:srgbClr val="FF0000"/>
                </a:solidFill>
                <a:latin typeface="Times New Roman" panose="02020603050405020304" pitchFamily="18" charset="0"/>
                <a:cs typeface="Times New Roman" panose="02020603050405020304" pitchFamily="18" charset="0"/>
              </a:rPr>
              <a:t>catastrophes</a:t>
            </a:r>
            <a:r>
              <a:rPr lang="fr-FR" sz="2400" b="1" dirty="0" smtClean="0">
                <a:latin typeface="Times New Roman" panose="02020603050405020304" pitchFamily="18" charset="0"/>
                <a:cs typeface="Times New Roman" panose="02020603050405020304" pitchFamily="18" charset="0"/>
              </a:rPr>
              <a:t> naturelles que la population réunionnaise est surtout installée sur les </a:t>
            </a:r>
            <a:r>
              <a:rPr lang="fr-FR" sz="2400" b="1" dirty="0" smtClean="0">
                <a:solidFill>
                  <a:srgbClr val="FF0000"/>
                </a:solidFill>
                <a:latin typeface="Times New Roman" panose="02020603050405020304" pitchFamily="18" charset="0"/>
                <a:cs typeface="Times New Roman" panose="02020603050405020304" pitchFamily="18" charset="0"/>
              </a:rPr>
              <a:t>littoraux</a:t>
            </a:r>
            <a:r>
              <a:rPr lang="fr-FR" sz="2400" b="1" dirty="0" smtClean="0">
                <a:latin typeface="Times New Roman" panose="02020603050405020304" pitchFamily="18" charset="0"/>
                <a:cs typeface="Times New Roman" panose="02020603050405020304" pitchFamily="18" charset="0"/>
              </a:rPr>
              <a:t> (= bord de mer) du nord, du sud et de l’ouest.</a:t>
            </a:r>
            <a:endParaRPr lang="fr-F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928880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841525"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Des contraintes partiellement surmontées </a:t>
            </a:r>
            <a:endParaRPr lang="fr-FR" sz="2000" b="1" i="1" dirty="0">
              <a:latin typeface="Times New Roman"/>
              <a:cs typeface="Times New Roman"/>
            </a:endParaRPr>
          </a:p>
        </p:txBody>
      </p:sp>
      <p:pic>
        <p:nvPicPr>
          <p:cNvPr id="3" name="Image 2"/>
          <p:cNvPicPr/>
          <p:nvPr/>
        </p:nvPicPr>
        <p:blipFill rotWithShape="1">
          <a:blip r:embed="rId4">
            <a:extLst>
              <a:ext uri="{28A0092B-C50C-407E-A947-70E740481C1C}">
                <a14:useLocalDpi xmlns:a14="http://schemas.microsoft.com/office/drawing/2010/main" val="0"/>
              </a:ext>
            </a:extLst>
          </a:blip>
          <a:srcRect t="3048" r="10521" b="51732"/>
          <a:stretch/>
        </p:blipFill>
        <p:spPr bwMode="auto">
          <a:xfrm>
            <a:off x="304572" y="713097"/>
            <a:ext cx="4929134" cy="3364933"/>
          </a:xfrm>
          <a:prstGeom prst="rect">
            <a:avLst/>
          </a:prstGeom>
          <a:noFill/>
          <a:ln w="38100">
            <a:solidFill>
              <a:srgbClr val="800000"/>
            </a:solidFill>
          </a:ln>
        </p:spPr>
      </p:pic>
      <p:pic>
        <p:nvPicPr>
          <p:cNvPr id="4" name="Image 8" descr="37645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572" y="4078030"/>
            <a:ext cx="4929134" cy="2573297"/>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Image 3" descr="paysju0015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3706" y="3357046"/>
            <a:ext cx="3671655" cy="3294281"/>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Image 2" descr="route_littoral_01000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3706" y="259525"/>
            <a:ext cx="3671655" cy="3097521"/>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Image 6" descr="panneau_ravine_des_trois_bassins_01.jpg"/>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l="8865" t="3740" r="9855" b="4765"/>
          <a:stretch/>
        </p:blipFill>
        <p:spPr bwMode="auto">
          <a:xfrm>
            <a:off x="7395669" y="1853745"/>
            <a:ext cx="1509692" cy="1503301"/>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85009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06477" y="235974"/>
            <a:ext cx="8613058" cy="6555641"/>
          </a:xfrm>
          <a:prstGeom prst="rect">
            <a:avLst/>
          </a:prstGeom>
          <a:noFill/>
        </p:spPr>
        <p:txBody>
          <a:bodyPr wrap="square" rtlCol="0">
            <a:spAutoFit/>
          </a:bodyPr>
          <a:lstStyle/>
          <a:p>
            <a:pPr algn="just"/>
            <a:r>
              <a:rPr lang="fr-FR" sz="2800" b="1" dirty="0" smtClean="0"/>
              <a:t>Pour surmonter la </a:t>
            </a:r>
            <a:r>
              <a:rPr lang="fr-FR" sz="2800" b="1" dirty="0" smtClean="0">
                <a:solidFill>
                  <a:srgbClr val="FF0000"/>
                </a:solidFill>
              </a:rPr>
              <a:t>contrainte</a:t>
            </a:r>
            <a:r>
              <a:rPr lang="fr-FR" sz="2800" b="1" dirty="0" smtClean="0"/>
              <a:t> de </a:t>
            </a:r>
            <a:r>
              <a:rPr lang="fr-FR" sz="2800" b="1" dirty="0" smtClean="0">
                <a:solidFill>
                  <a:srgbClr val="FF0000"/>
                </a:solidFill>
              </a:rPr>
              <a:t>l’éloignement</a:t>
            </a:r>
            <a:r>
              <a:rPr lang="fr-FR" sz="2800" b="1" dirty="0" smtClean="0"/>
              <a:t> et de </a:t>
            </a:r>
            <a:r>
              <a:rPr lang="fr-FR" sz="2800" b="1" dirty="0" smtClean="0">
                <a:solidFill>
                  <a:srgbClr val="FF0000"/>
                </a:solidFill>
              </a:rPr>
              <a:t>l’isolement</a:t>
            </a:r>
            <a:r>
              <a:rPr lang="fr-FR" sz="2800" b="1" dirty="0" smtClean="0"/>
              <a:t> de ce </a:t>
            </a:r>
            <a:r>
              <a:rPr lang="fr-FR" sz="2800" b="1" dirty="0" smtClean="0">
                <a:solidFill>
                  <a:srgbClr val="FF0000"/>
                </a:solidFill>
              </a:rPr>
              <a:t>territoire insulaire (= île)</a:t>
            </a:r>
            <a:r>
              <a:rPr lang="fr-FR" sz="2800" b="1" dirty="0" smtClean="0"/>
              <a:t>, des </a:t>
            </a:r>
            <a:r>
              <a:rPr lang="fr-FR" sz="2800" b="1" dirty="0" smtClean="0">
                <a:solidFill>
                  <a:srgbClr val="FF0000"/>
                </a:solidFill>
              </a:rPr>
              <a:t>liaisons aériennes </a:t>
            </a:r>
            <a:r>
              <a:rPr lang="fr-FR" sz="2800" b="1" dirty="0" smtClean="0"/>
              <a:t>ont été établies, surtout avec la </a:t>
            </a:r>
            <a:r>
              <a:rPr lang="fr-FR" sz="2800" b="1" dirty="0" smtClean="0">
                <a:solidFill>
                  <a:srgbClr val="FF0000"/>
                </a:solidFill>
              </a:rPr>
              <a:t>France métropolitaine</a:t>
            </a:r>
            <a:r>
              <a:rPr lang="fr-FR" sz="2800" b="1" dirty="0" smtClean="0"/>
              <a:t>. Pour limiter l’impact de </a:t>
            </a:r>
            <a:r>
              <a:rPr lang="fr-FR" sz="2800" b="1" dirty="0" smtClean="0">
                <a:solidFill>
                  <a:srgbClr val="FF0000"/>
                </a:solidFill>
              </a:rPr>
              <a:t>l’érosion</a:t>
            </a:r>
            <a:r>
              <a:rPr lang="fr-FR" sz="2800" b="1" dirty="0" smtClean="0"/>
              <a:t> et des </a:t>
            </a:r>
            <a:r>
              <a:rPr lang="fr-FR" sz="2800" b="1" dirty="0" smtClean="0">
                <a:solidFill>
                  <a:srgbClr val="FF0000"/>
                </a:solidFill>
              </a:rPr>
              <a:t>éboulements</a:t>
            </a:r>
            <a:r>
              <a:rPr lang="fr-FR" sz="2800" b="1" dirty="0" smtClean="0"/>
              <a:t> sur la route du </a:t>
            </a:r>
            <a:r>
              <a:rPr lang="fr-FR" sz="2800" b="1" dirty="0" smtClean="0">
                <a:solidFill>
                  <a:srgbClr val="FF0000"/>
                </a:solidFill>
              </a:rPr>
              <a:t>littoral</a:t>
            </a:r>
            <a:r>
              <a:rPr lang="fr-FR" sz="2800" b="1" dirty="0" smtClean="0"/>
              <a:t>, des grillages de sécurité ont été installés.</a:t>
            </a:r>
          </a:p>
          <a:p>
            <a:pPr algn="just"/>
            <a:r>
              <a:rPr lang="fr-FR" sz="2800" b="1" dirty="0" smtClean="0"/>
              <a:t>D’autre part, des </a:t>
            </a:r>
            <a:r>
              <a:rPr lang="fr-FR" sz="2800" b="1" dirty="0" smtClean="0">
                <a:solidFill>
                  <a:srgbClr val="FF0000"/>
                </a:solidFill>
              </a:rPr>
              <a:t>éoliennes</a:t>
            </a:r>
            <a:r>
              <a:rPr lang="fr-FR" sz="2800" b="1" dirty="0" smtClean="0"/>
              <a:t> ont été </a:t>
            </a:r>
            <a:r>
              <a:rPr lang="fr-FR" sz="2800" b="1" dirty="0" smtClean="0">
                <a:solidFill>
                  <a:srgbClr val="FF0000"/>
                </a:solidFill>
              </a:rPr>
              <a:t>aménagées</a:t>
            </a:r>
            <a:r>
              <a:rPr lang="fr-FR" sz="2800" b="1" dirty="0" smtClean="0"/>
              <a:t> afin de produire de l’électricité grâce aux </a:t>
            </a:r>
            <a:r>
              <a:rPr lang="fr-FR" sz="2800" b="1" dirty="0" smtClean="0">
                <a:solidFill>
                  <a:srgbClr val="FF0000"/>
                </a:solidFill>
              </a:rPr>
              <a:t>alizés</a:t>
            </a:r>
            <a:r>
              <a:rPr lang="fr-FR" sz="2800" b="1" dirty="0" smtClean="0"/>
              <a:t> (=vents violents). </a:t>
            </a:r>
          </a:p>
          <a:p>
            <a:pPr algn="just"/>
            <a:r>
              <a:rPr lang="fr-FR" sz="2800" b="1" dirty="0" smtClean="0"/>
              <a:t>Afin de créer de l’emploi sur l’île, de nombreuses </a:t>
            </a:r>
            <a:r>
              <a:rPr lang="fr-FR" sz="2800" b="1" dirty="0" smtClean="0">
                <a:solidFill>
                  <a:srgbClr val="FF0000"/>
                </a:solidFill>
              </a:rPr>
              <a:t>activités touristiques </a:t>
            </a:r>
            <a:r>
              <a:rPr lang="fr-FR" sz="2800" b="1" dirty="0" smtClean="0"/>
              <a:t>ont aussi été développées – par exemple des randonnées jusqu’au Piton de la Fournaise (</a:t>
            </a:r>
            <a:r>
              <a:rPr lang="fr-FR" sz="2800" b="1" dirty="0" smtClean="0">
                <a:solidFill>
                  <a:srgbClr val="FF0000"/>
                </a:solidFill>
              </a:rPr>
              <a:t>volcan</a:t>
            </a:r>
            <a:r>
              <a:rPr lang="fr-FR" sz="2800" b="1" dirty="0" smtClean="0"/>
              <a:t>). Les risques d’</a:t>
            </a:r>
            <a:r>
              <a:rPr lang="fr-FR" sz="2800" b="1" dirty="0" smtClean="0">
                <a:solidFill>
                  <a:srgbClr val="FF0000"/>
                </a:solidFill>
              </a:rPr>
              <a:t>éruptions volcaniques </a:t>
            </a:r>
            <a:r>
              <a:rPr lang="fr-FR" sz="2800" b="1" dirty="0" smtClean="0"/>
              <a:t>sont surmontés, et les cendres favorisent la culture de la canne à sucre. COLLER LES 2 FEUILLES</a:t>
            </a:r>
          </a:p>
          <a:p>
            <a:pPr algn="just"/>
            <a:endParaRPr lang="fr-FR" sz="2800" b="1" dirty="0"/>
          </a:p>
        </p:txBody>
      </p:sp>
    </p:spTree>
    <p:extLst>
      <p:ext uri="{BB962C8B-B14F-4D97-AF65-F5344CB8AC3E}">
        <p14:creationId xmlns:p14="http://schemas.microsoft.com/office/powerpoint/2010/main" val="83600681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8598336" cy="707886"/>
          </a:xfrm>
          <a:prstGeom prst="rect">
            <a:avLst/>
          </a:prstGeom>
          <a:noFill/>
        </p:spPr>
        <p:txBody>
          <a:bodyPr wrap="square" rtlCol="0">
            <a:spAutoFit/>
          </a:bodyPr>
          <a:lstStyle/>
          <a:p>
            <a:pPr marL="514350" indent="-514350">
              <a:buFont typeface="+mj-lt"/>
              <a:buAutoNum type="romanUcPeriod" startAt="3"/>
            </a:pPr>
            <a:r>
              <a:rPr lang="fr-FR" sz="2000" b="1" dirty="0" smtClean="0">
                <a:latin typeface="Times New Roman"/>
                <a:cs typeface="Times New Roman"/>
              </a:rPr>
              <a:t>Surmonter et valoriser les contraintes en protégeant les milieux</a:t>
            </a:r>
          </a:p>
          <a:p>
            <a:r>
              <a:rPr lang="fr-FR" sz="2000" b="1" i="1" dirty="0" smtClean="0">
                <a:latin typeface="Times New Roman"/>
                <a:cs typeface="Times New Roman"/>
              </a:rPr>
              <a:t>A. Des contraintes naturelles variées</a:t>
            </a:r>
            <a:endParaRPr lang="fr-FR" sz="2000" b="1" i="1" dirty="0">
              <a:latin typeface="Times New Roman"/>
              <a:cs typeface="Times New Roman"/>
            </a:endParaRPr>
          </a:p>
        </p:txBody>
      </p:sp>
      <p:pic>
        <p:nvPicPr>
          <p:cNvPr id="5" name="Image 4"/>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47485" y1="50105" x2="47485" y2="50105"/>
                        <a14:foregroundMark x1="43639" y1="55368" x2="43639" y2="55368"/>
                        <a14:foregroundMark x1="56953" y1="43368" x2="56953" y2="43368"/>
                        <a14:foregroundMark x1="50148" y1="42316" x2="50148" y2="42316"/>
                        <a14:foregroundMark x1="41864" y1="43579" x2="41864" y2="43579"/>
                        <a14:foregroundMark x1="38757" y1="40842" x2="38757" y2="40842"/>
                        <a14:foregroundMark x1="79586" y1="49263" x2="79586" y2="49263"/>
                        <a14:foregroundMark x1="94231" y1="45474" x2="94231" y2="45474"/>
                        <a14:foregroundMark x1="80917" y1="37684" x2="80917" y2="37684"/>
                        <a14:foregroundMark x1="85651" y1="10737" x2="85651" y2="10737"/>
                        <a14:foregroundMark x1="78254" y1="18526" x2="78254" y2="18526"/>
                        <a14:foregroundMark x1="90089" y1="21053" x2="90089" y2="21053"/>
                        <a14:foregroundMark x1="94822" y1="11579" x2="94822" y2="11579"/>
                        <a14:foregroundMark x1="89645" y1="5684" x2="89645" y2="5684"/>
                        <a14:foregroundMark x1="73373" y1="5053" x2="73373" y2="5053"/>
                        <a14:foregroundMark x1="73077" y1="17474" x2="73077" y2="17474"/>
                        <a14:foregroundMark x1="83432" y1="84421" x2="83432" y2="84421"/>
                        <a14:foregroundMark x1="77367" y1="80421" x2="77367" y2="80421"/>
                        <a14:foregroundMark x1="79438" y1="76842" x2="79438" y2="76842"/>
                        <a14:foregroundMark x1="74112" y1="74947" x2="74112" y2="74947"/>
                        <a14:foregroundMark x1="74556" y1="83789" x2="74556" y2="83789"/>
                        <a14:foregroundMark x1="78698" y1="86316" x2="78698" y2="86316"/>
                        <a14:foregroundMark x1="88462" y1="83368" x2="88462" y2="83368"/>
                        <a14:foregroundMark x1="95414" y1="86947" x2="95414" y2="86947"/>
                        <a14:foregroundMark x1="94083" y1="79368" x2="94083" y2="79368"/>
                        <a14:foregroundMark x1="92751" y1="77684" x2="92751" y2="77684"/>
                        <a14:foregroundMark x1="87722" y1="76842" x2="87722" y2="76842"/>
                        <a14:foregroundMark x1="84615" y1="74947" x2="84615" y2="74947"/>
                        <a14:foregroundMark x1="77959" y1="10105" x2="77959" y2="10105"/>
                        <a14:foregroundMark x1="82101" y1="7368" x2="82101" y2="7368"/>
                        <a14:foregroundMark x1="11834" y1="17053" x2="11834" y2="17053"/>
                        <a14:foregroundMark x1="21450" y1="13263" x2="21450" y2="13263"/>
                        <a14:foregroundMark x1="21598" y1="18526" x2="21598" y2="18526"/>
                        <a14:foregroundMark x1="15828" y1="11579" x2="15828" y2="11579"/>
                        <a14:foregroundMark x1="7101" y1="9684" x2="7101" y2="9684"/>
                        <a14:foregroundMark x1="21154" y1="52632" x2="21154" y2="52632"/>
                        <a14:foregroundMark x1="7101" y1="49895" x2="7101" y2="49895"/>
                        <a14:foregroundMark x1="12130" y1="6947" x2="12130" y2="6947"/>
                        <a14:foregroundMark x1="83136" y1="21684" x2="83136" y2="21684"/>
                        <a14:foregroundMark x1="77663" y1="23158" x2="77663" y2="23158"/>
                        <a14:foregroundMark x1="87426" y1="89684" x2="87426" y2="89684"/>
                        <a14:foregroundMark x1="10799" y1="22526" x2="10799" y2="22526"/>
                        <a14:foregroundMark x1="73225" y1="88421" x2="73225" y2="88421"/>
                        <a14:foregroundMark x1="43195" y1="87368" x2="43195" y2="87368"/>
                        <a14:foregroundMark x1="52219" y1="88632" x2="52219" y2="88632"/>
                        <a14:foregroundMark x1="51775" y1="81684" x2="51775" y2="81684"/>
                        <a14:foregroundMark x1="45562" y1="77053" x2="45562" y2="77053"/>
                        <a14:foregroundMark x1="39941" y1="77684" x2="39941" y2="77684"/>
                        <a14:foregroundMark x1="39053" y1="84421" x2="39053" y2="84421"/>
                        <a14:foregroundMark x1="48225" y1="85895" x2="48225" y2="85895"/>
                        <a14:foregroundMark x1="54586" y1="73684" x2="54586" y2="73684"/>
                        <a14:foregroundMark x1="57396" y1="74105" x2="57396" y2="74105"/>
                        <a14:foregroundMark x1="17899" y1="71789" x2="17899" y2="71789"/>
                        <a14:foregroundMark x1="25296" y1="78316" x2="25296" y2="78316"/>
                        <a14:foregroundMark x1="7988" y1="76211" x2="7988" y2="76211"/>
                        <a14:foregroundMark x1="25592" y1="84842" x2="25592" y2="84842"/>
                        <a14:foregroundMark x1="17456" y1="79158" x2="17456" y2="79158"/>
                        <a14:foregroundMark x1="13905" y1="77895" x2="13905" y2="77895"/>
                        <a14:foregroundMark x1="12278" y1="75579" x2="12278" y2="75579"/>
                        <a14:foregroundMark x1="21746" y1="86316" x2="21746" y2="86316"/>
                        <a14:foregroundMark x1="6953" y1="87368" x2="6953" y2="87368"/>
                        <a14:foregroundMark x1="11982" y1="88211" x2="11982" y2="88211"/>
                        <a14:foregroundMark x1="18787" y1="87789" x2="18787" y2="87789"/>
                        <a14:foregroundMark x1="3846" y1="78316" x2="3846" y2="78316"/>
                        <a14:foregroundMark x1="4142" y1="74947" x2="4142" y2="74947"/>
                        <a14:foregroundMark x1="78698" y1="51368" x2="78698" y2="51368"/>
                        <a14:foregroundMark x1="22633" y1="40211" x2="22633" y2="40211"/>
                        <a14:foregroundMark x1="10651" y1="44842" x2="10651" y2="44842"/>
                        <a14:foregroundMark x1="41124" y1="2737" x2="41124" y2="2737"/>
                        <a14:foregroundMark x1="78550" y1="73053" x2="78550" y2="73053"/>
                      </a14:backgroundRemoval>
                    </a14:imgEffect>
                  </a14:imgLayer>
                </a14:imgProps>
              </a:ext>
            </a:extLst>
          </a:blip>
          <a:stretch>
            <a:fillRect/>
          </a:stretch>
        </p:blipFill>
        <p:spPr>
          <a:xfrm>
            <a:off x="279400" y="792670"/>
            <a:ext cx="8585200" cy="6032500"/>
          </a:xfrm>
          <a:prstGeom prst="rect">
            <a:avLst/>
          </a:prstGeom>
        </p:spPr>
      </p:pic>
    </p:spTree>
    <p:extLst>
      <p:ext uri="{BB962C8B-B14F-4D97-AF65-F5344CB8AC3E}">
        <p14:creationId xmlns:p14="http://schemas.microsoft.com/office/powerpoint/2010/main" val="13416641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147956" y="595406"/>
            <a:ext cx="8848088" cy="5680715"/>
          </a:xfrm>
          <a:prstGeom prst="rect">
            <a:avLst/>
          </a:prstGeom>
          <a:ln w="38100">
            <a:solidFill>
              <a:srgbClr val="800000"/>
            </a:solidFill>
          </a:ln>
        </p:spPr>
      </p:pic>
    </p:spTree>
    <p:extLst>
      <p:ext uri="{BB962C8B-B14F-4D97-AF65-F5344CB8AC3E}">
        <p14:creationId xmlns:p14="http://schemas.microsoft.com/office/powerpoint/2010/main" val="230250516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0219" y="442452"/>
            <a:ext cx="8539316" cy="1815882"/>
          </a:xfrm>
          <a:prstGeom prst="rect">
            <a:avLst/>
          </a:prstGeom>
          <a:noFill/>
        </p:spPr>
        <p:txBody>
          <a:bodyPr wrap="square" rtlCol="0">
            <a:spAutoFit/>
          </a:bodyPr>
          <a:lstStyle/>
          <a:p>
            <a:r>
              <a:rPr lang="fr-FR" sz="2800" b="1" dirty="0" smtClean="0"/>
              <a:t>Le climat et le relief sont les principales </a:t>
            </a:r>
            <a:r>
              <a:rPr lang="fr-FR" sz="2800" b="1" dirty="0" smtClean="0">
                <a:solidFill>
                  <a:srgbClr val="FF0000"/>
                </a:solidFill>
              </a:rPr>
              <a:t>contraintes</a:t>
            </a:r>
            <a:r>
              <a:rPr lang="fr-FR" sz="2800" b="1" dirty="0" smtClean="0"/>
              <a:t> naturelles qui peuvent donc empêcher l’installation des hommes, des sociétés. Néanmoins, certains parviennent à </a:t>
            </a:r>
            <a:r>
              <a:rPr lang="fr-FR" sz="2800" b="1" dirty="0" smtClean="0">
                <a:solidFill>
                  <a:srgbClr val="FF0000"/>
                </a:solidFill>
              </a:rPr>
              <a:t>aménager</a:t>
            </a:r>
            <a:r>
              <a:rPr lang="fr-FR" sz="2800" b="1" dirty="0" smtClean="0"/>
              <a:t> ces territoires afin d’y habiter. </a:t>
            </a:r>
            <a:endParaRPr lang="fr-FR" sz="2800" b="1" dirty="0"/>
          </a:p>
        </p:txBody>
      </p:sp>
    </p:spTree>
    <p:extLst>
      <p:ext uri="{BB962C8B-B14F-4D97-AF65-F5344CB8AC3E}">
        <p14:creationId xmlns:p14="http://schemas.microsoft.com/office/powerpoint/2010/main" val="129584286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6" name="Image 5"/>
          <p:cNvPicPr>
            <a:picLocks noChangeAspect="1"/>
          </p:cNvPicPr>
          <p:nvPr/>
        </p:nvPicPr>
        <p:blipFill>
          <a:blip r:embed="rId4"/>
          <a:stretch>
            <a:fillRect/>
          </a:stretch>
        </p:blipFill>
        <p:spPr>
          <a:xfrm>
            <a:off x="4454366" y="3668171"/>
            <a:ext cx="4547340" cy="2949876"/>
          </a:xfrm>
          <a:prstGeom prst="rect">
            <a:avLst/>
          </a:prstGeom>
          <a:ln w="38100">
            <a:solidFill>
              <a:srgbClr val="800000"/>
            </a:solidFill>
          </a:ln>
        </p:spPr>
      </p:pic>
      <p:pic>
        <p:nvPicPr>
          <p:cNvPr id="8" name="Image 7"/>
          <p:cNvPicPr>
            <a:picLocks noChangeAspect="1"/>
          </p:cNvPicPr>
          <p:nvPr/>
        </p:nvPicPr>
        <p:blipFill rotWithShape="1">
          <a:blip r:embed="rId5"/>
          <a:srcRect t="2771"/>
          <a:stretch/>
        </p:blipFill>
        <p:spPr>
          <a:xfrm>
            <a:off x="172616" y="3668171"/>
            <a:ext cx="4281750" cy="2949875"/>
          </a:xfrm>
          <a:prstGeom prst="rect">
            <a:avLst/>
          </a:prstGeom>
          <a:ln w="38100">
            <a:solidFill>
              <a:srgbClr val="800000"/>
            </a:solidFill>
          </a:ln>
        </p:spPr>
      </p:pic>
      <p:sp>
        <p:nvSpPr>
          <p:cNvPr id="2" name="ZoneTexte 1"/>
          <p:cNvSpPr txBox="1"/>
          <p:nvPr/>
        </p:nvSpPr>
        <p:spPr>
          <a:xfrm>
            <a:off x="0" y="84784"/>
            <a:ext cx="4841525"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L’adaptation aux contraintes</a:t>
            </a:r>
            <a:endParaRPr lang="fr-FR" sz="2000" b="1" i="1" dirty="0">
              <a:latin typeface="Times New Roman"/>
              <a:cs typeface="Times New Roman"/>
            </a:endParaRPr>
          </a:p>
        </p:txBody>
      </p:sp>
      <p:pic>
        <p:nvPicPr>
          <p:cNvPr id="4" name="Image 3"/>
          <p:cNvPicPr>
            <a:picLocks noChangeAspect="1"/>
          </p:cNvPicPr>
          <p:nvPr/>
        </p:nvPicPr>
        <p:blipFill>
          <a:blip r:embed="rId6"/>
          <a:stretch>
            <a:fillRect/>
          </a:stretch>
        </p:blipFill>
        <p:spPr>
          <a:xfrm>
            <a:off x="4472359" y="895527"/>
            <a:ext cx="4529347" cy="2772643"/>
          </a:xfrm>
          <a:prstGeom prst="rect">
            <a:avLst/>
          </a:prstGeom>
          <a:ln w="38100">
            <a:solidFill>
              <a:srgbClr val="800000"/>
            </a:solidFill>
          </a:ln>
        </p:spPr>
      </p:pic>
      <p:pic>
        <p:nvPicPr>
          <p:cNvPr id="3" name="Image 2"/>
          <p:cNvPicPr>
            <a:picLocks noChangeAspect="1"/>
          </p:cNvPicPr>
          <p:nvPr/>
        </p:nvPicPr>
        <p:blipFill>
          <a:blip r:embed="rId7"/>
          <a:stretch>
            <a:fillRect/>
          </a:stretch>
        </p:blipFill>
        <p:spPr>
          <a:xfrm>
            <a:off x="172616" y="743427"/>
            <a:ext cx="4281750" cy="2924743"/>
          </a:xfrm>
          <a:prstGeom prst="rect">
            <a:avLst/>
          </a:prstGeom>
          <a:ln w="38100">
            <a:solidFill>
              <a:srgbClr val="800000"/>
            </a:solidFill>
          </a:ln>
        </p:spPr>
      </p:pic>
      <p:sp>
        <p:nvSpPr>
          <p:cNvPr id="5" name="Rectangle 4"/>
          <p:cNvSpPr/>
          <p:nvPr/>
        </p:nvSpPr>
        <p:spPr>
          <a:xfrm>
            <a:off x="4472358" y="249196"/>
            <a:ext cx="4554007" cy="646331"/>
          </a:xfrm>
          <a:prstGeom prst="rect">
            <a:avLst/>
          </a:prstGeom>
          <a:solidFill>
            <a:schemeClr val="bg1"/>
          </a:solidFill>
          <a:ln w="38100">
            <a:solidFill>
              <a:srgbClr val="800000"/>
            </a:solidFill>
          </a:ln>
        </p:spPr>
        <p:txBody>
          <a:bodyPr wrap="square">
            <a:spAutoFit/>
          </a:bodyPr>
          <a:lstStyle/>
          <a:p>
            <a:pPr algn="just"/>
            <a:r>
              <a:rPr lang="fr-FR" sz="1200" b="1" dirty="0">
                <a:latin typeface="Times New Roman"/>
                <a:cs typeface="Times New Roman"/>
              </a:rPr>
              <a:t>Les </a:t>
            </a:r>
            <a:r>
              <a:rPr lang="fr-FR" sz="1200" b="1" dirty="0" err="1">
                <a:latin typeface="Times New Roman"/>
                <a:cs typeface="Times New Roman"/>
              </a:rPr>
              <a:t>Zo'é</a:t>
            </a:r>
            <a:r>
              <a:rPr lang="fr-FR" sz="1200" b="1" dirty="0">
                <a:latin typeface="Times New Roman"/>
                <a:cs typeface="Times New Roman"/>
              </a:rPr>
              <a:t> continuent de vivre en petits clans abrités par des huttes de paille. Ils sont protégés par le </a:t>
            </a:r>
            <a:r>
              <a:rPr lang="fr-FR" sz="1200" b="1" dirty="0" err="1">
                <a:latin typeface="Times New Roman"/>
                <a:cs typeface="Times New Roman"/>
              </a:rPr>
              <a:t>Funai</a:t>
            </a:r>
            <a:r>
              <a:rPr lang="fr-FR" sz="1200" b="1" dirty="0">
                <a:latin typeface="Times New Roman"/>
                <a:cs typeface="Times New Roman"/>
              </a:rPr>
              <a:t>, l'organisme gouvernemental chargé de la défense des cultures indigènes.</a:t>
            </a:r>
          </a:p>
        </p:txBody>
      </p:sp>
    </p:spTree>
    <p:extLst>
      <p:ext uri="{BB962C8B-B14F-4D97-AF65-F5344CB8AC3E}">
        <p14:creationId xmlns:p14="http://schemas.microsoft.com/office/powerpoint/2010/main" val="394331695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8206" y="545690"/>
            <a:ext cx="8332839" cy="3108543"/>
          </a:xfrm>
          <a:prstGeom prst="rect">
            <a:avLst/>
          </a:prstGeom>
          <a:noFill/>
        </p:spPr>
        <p:txBody>
          <a:bodyPr wrap="square" rtlCol="0">
            <a:spAutoFit/>
          </a:bodyPr>
          <a:lstStyle/>
          <a:p>
            <a:r>
              <a:rPr lang="fr-FR" sz="2800" b="1" dirty="0" smtClean="0"/>
              <a:t>Les hommes parviennent à s’adapter aux </a:t>
            </a:r>
            <a:r>
              <a:rPr lang="fr-FR" sz="2800" b="1" dirty="0" smtClean="0">
                <a:solidFill>
                  <a:srgbClr val="FF0000"/>
                </a:solidFill>
              </a:rPr>
              <a:t>contraintes</a:t>
            </a:r>
            <a:r>
              <a:rPr lang="fr-FR" sz="2800" b="1" dirty="0" smtClean="0"/>
              <a:t> en adoptant des moyens de transports spécifiques (motoneiges, jeeps, mulets ou dromadaires) et en utilisant les vêtements appropriés (chauds ou légers).</a:t>
            </a:r>
          </a:p>
          <a:p>
            <a:r>
              <a:rPr lang="fr-FR" sz="2800" b="1" dirty="0" smtClean="0"/>
              <a:t>Leurs </a:t>
            </a:r>
            <a:r>
              <a:rPr lang="fr-FR" sz="2800" b="1" dirty="0" smtClean="0">
                <a:solidFill>
                  <a:srgbClr val="FF0000"/>
                </a:solidFill>
              </a:rPr>
              <a:t>habitats</a:t>
            </a:r>
            <a:r>
              <a:rPr lang="fr-FR" sz="2800" b="1" dirty="0" smtClean="0"/>
              <a:t> (= maisons) sont construits afin de surmonter les principaux </a:t>
            </a:r>
            <a:r>
              <a:rPr lang="fr-FR" sz="2800" b="1" dirty="0" smtClean="0">
                <a:solidFill>
                  <a:srgbClr val="FF0000"/>
                </a:solidFill>
              </a:rPr>
              <a:t>risques</a:t>
            </a:r>
            <a:r>
              <a:rPr lang="fr-FR" sz="2800" b="1" dirty="0" smtClean="0"/>
              <a:t> de leur </a:t>
            </a:r>
            <a:r>
              <a:rPr lang="fr-FR" sz="2800" b="1" dirty="0" smtClean="0">
                <a:solidFill>
                  <a:srgbClr val="FF0000"/>
                </a:solidFill>
              </a:rPr>
              <a:t>milieu</a:t>
            </a:r>
            <a:r>
              <a:rPr lang="fr-FR" sz="2800" b="1" dirty="0" smtClean="0"/>
              <a:t> tels que les </a:t>
            </a:r>
            <a:r>
              <a:rPr lang="fr-FR" sz="2800" b="1" dirty="0" smtClean="0">
                <a:solidFill>
                  <a:srgbClr val="FF0000"/>
                </a:solidFill>
              </a:rPr>
              <a:t>éboulements</a:t>
            </a:r>
            <a:r>
              <a:rPr lang="fr-FR" sz="2800" b="1" dirty="0" smtClean="0"/>
              <a:t>, l’humidité, </a:t>
            </a:r>
            <a:r>
              <a:rPr lang="fr-FR" sz="2800" b="1" dirty="0" smtClean="0">
                <a:solidFill>
                  <a:srgbClr val="FF0000"/>
                </a:solidFill>
              </a:rPr>
              <a:t>l’aridité</a:t>
            </a:r>
            <a:r>
              <a:rPr lang="fr-FR" sz="2800" b="1" dirty="0" smtClean="0"/>
              <a:t>, etc.</a:t>
            </a:r>
            <a:endParaRPr lang="fr-FR" sz="2800" b="1" dirty="0"/>
          </a:p>
        </p:txBody>
      </p:sp>
    </p:spTree>
    <p:extLst>
      <p:ext uri="{BB962C8B-B14F-4D97-AF65-F5344CB8AC3E}">
        <p14:creationId xmlns:p14="http://schemas.microsoft.com/office/powerpoint/2010/main" val="106747605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841525" cy="400110"/>
          </a:xfrm>
          <a:prstGeom prst="rect">
            <a:avLst/>
          </a:prstGeom>
          <a:noFill/>
        </p:spPr>
        <p:txBody>
          <a:bodyPr wrap="square" rtlCol="0">
            <a:spAutoFit/>
          </a:bodyPr>
          <a:lstStyle/>
          <a:p>
            <a:r>
              <a:rPr lang="fr-FR" sz="2000" b="1" i="1" dirty="0">
                <a:latin typeface="Times New Roman"/>
                <a:cs typeface="Times New Roman"/>
              </a:rPr>
              <a:t>C</a:t>
            </a:r>
            <a:r>
              <a:rPr lang="fr-FR" sz="2000" b="1" i="1" dirty="0" smtClean="0">
                <a:latin typeface="Times New Roman"/>
                <a:cs typeface="Times New Roman"/>
              </a:rPr>
              <a:t>. Surmonter les contraintes</a:t>
            </a:r>
            <a:endParaRPr lang="fr-FR" sz="2000" b="1" i="1" dirty="0">
              <a:latin typeface="Times New Roman"/>
              <a:cs typeface="Times New Roman"/>
            </a:endParaRPr>
          </a:p>
        </p:txBody>
      </p:sp>
      <p:pic>
        <p:nvPicPr>
          <p:cNvPr id="4" name="Image 3"/>
          <p:cNvPicPr>
            <a:picLocks noChangeAspect="1"/>
          </p:cNvPicPr>
          <p:nvPr/>
        </p:nvPicPr>
        <p:blipFill>
          <a:blip r:embed="rId4"/>
          <a:stretch>
            <a:fillRect/>
          </a:stretch>
        </p:blipFill>
        <p:spPr>
          <a:xfrm>
            <a:off x="4520863" y="170102"/>
            <a:ext cx="4512195" cy="3108639"/>
          </a:xfrm>
          <a:prstGeom prst="rect">
            <a:avLst/>
          </a:prstGeom>
          <a:ln w="38100">
            <a:solidFill>
              <a:srgbClr val="800000"/>
            </a:solidFill>
          </a:ln>
        </p:spPr>
      </p:pic>
      <p:sp>
        <p:nvSpPr>
          <p:cNvPr id="5" name="Rectangle 4"/>
          <p:cNvSpPr/>
          <p:nvPr/>
        </p:nvSpPr>
        <p:spPr>
          <a:xfrm>
            <a:off x="3685383" y="3306986"/>
            <a:ext cx="5370354" cy="3447098"/>
          </a:xfrm>
          <a:prstGeom prst="rect">
            <a:avLst/>
          </a:prstGeom>
          <a:ln w="38100">
            <a:solidFill>
              <a:srgbClr val="800000"/>
            </a:solidFill>
          </a:ln>
        </p:spPr>
        <p:txBody>
          <a:bodyPr wrap="square">
            <a:spAutoFit/>
          </a:bodyPr>
          <a:lstStyle/>
          <a:p>
            <a:pPr algn="just"/>
            <a:r>
              <a:rPr lang="fr-FR" sz="1400" b="1" dirty="0" smtClean="0">
                <a:latin typeface="Times New Roman"/>
                <a:cs typeface="Times New Roman"/>
              </a:rPr>
              <a:t>En 2011 lors du tremblement de terre de magnitude 9 ayant précédé le tsunami à l’origine de la catastrophe de Fukushima, les hautes tours de Tokyo, situées à 400 kilomètres de l’épicentre, avaient pour la majorité tenu bon. (…)</a:t>
            </a:r>
          </a:p>
          <a:p>
            <a:pPr algn="just"/>
            <a:r>
              <a:rPr lang="fr-FR" sz="1400" b="1" dirty="0" smtClean="0">
                <a:latin typeface="Times New Roman"/>
                <a:cs typeface="Times New Roman"/>
              </a:rPr>
              <a:t>Si la population a appris à vivre avec les séismes et à adopter la meilleure attitude possible lors de tels événements, les constructions parasismiques ont connu un élan phénoménal après la survenue d’une catastrophe encore très présente dans les esprits : le séisme de Kobe (magnitude 7,2) qui s’était produit le 17 janvier 1995 et qui avait fait plus de 6400 morts et 100 milliards de dollars de dégâts matériels au passage. (…). Il </a:t>
            </a:r>
            <a:r>
              <a:rPr lang="fr-FR" sz="1400" b="1" dirty="0">
                <a:latin typeface="Times New Roman"/>
                <a:cs typeface="Times New Roman"/>
              </a:rPr>
              <a:t>s’agit ici de limiter les mouvements d’oscillation et un effondrement ou une déchirure du bâtiment. Il est également pertinent de citer les contrepoids généralement situés au sommet des tours</a:t>
            </a:r>
            <a:r>
              <a:rPr lang="fr-FR" sz="1400" b="1" dirty="0" smtClean="0">
                <a:latin typeface="Times New Roman"/>
                <a:cs typeface="Times New Roman"/>
              </a:rPr>
              <a:t>.</a:t>
            </a:r>
          </a:p>
          <a:p>
            <a:pPr algn="r"/>
            <a:r>
              <a:rPr lang="fr-FR" sz="1100" b="1" dirty="0" smtClean="0">
                <a:latin typeface="Times New Roman"/>
                <a:cs typeface="Times New Roman"/>
              </a:rPr>
              <a:t>« Comment le Japon résiste face aux tremblements de terre », avril 2017, </a:t>
            </a:r>
            <a:r>
              <a:rPr lang="fr-FR" sz="1100" b="1" dirty="0" smtClean="0">
                <a:latin typeface="Times New Roman"/>
                <a:cs typeface="Times New Roman"/>
                <a:hlinkClick r:id="rId5"/>
              </a:rPr>
              <a:t>www.sciencepost.fr</a:t>
            </a:r>
            <a:r>
              <a:rPr lang="fr-FR" sz="1100" b="1" dirty="0" smtClean="0">
                <a:latin typeface="Times New Roman"/>
                <a:cs typeface="Times New Roman"/>
              </a:rPr>
              <a:t> </a:t>
            </a:r>
            <a:endParaRPr lang="fr-FR" sz="1100" b="1" dirty="0">
              <a:latin typeface="Times New Roman"/>
              <a:cs typeface="Times New Roman"/>
            </a:endParaRPr>
          </a:p>
        </p:txBody>
      </p:sp>
      <p:pic>
        <p:nvPicPr>
          <p:cNvPr id="8" name="Image 7"/>
          <p:cNvPicPr>
            <a:picLocks noChangeAspect="1"/>
          </p:cNvPicPr>
          <p:nvPr/>
        </p:nvPicPr>
        <p:blipFill rotWithShape="1">
          <a:blip r:embed="rId6"/>
          <a:srcRect r="14017"/>
          <a:stretch/>
        </p:blipFill>
        <p:spPr>
          <a:xfrm>
            <a:off x="238133" y="3295646"/>
            <a:ext cx="3447250" cy="3447098"/>
          </a:xfrm>
          <a:prstGeom prst="rect">
            <a:avLst/>
          </a:prstGeom>
          <a:ln w="38100">
            <a:solidFill>
              <a:srgbClr val="800000"/>
            </a:solidFill>
          </a:ln>
        </p:spPr>
      </p:pic>
      <p:pic>
        <p:nvPicPr>
          <p:cNvPr id="3" name="Image 2"/>
          <p:cNvPicPr>
            <a:picLocks noChangeAspect="1"/>
          </p:cNvPicPr>
          <p:nvPr/>
        </p:nvPicPr>
        <p:blipFill rotWithShape="1">
          <a:blip r:embed="rId7"/>
          <a:srcRect l="2088" t="3419" r="2140" b="3066"/>
          <a:stretch/>
        </p:blipFill>
        <p:spPr>
          <a:xfrm>
            <a:off x="238133" y="670491"/>
            <a:ext cx="4241031" cy="2608251"/>
          </a:xfrm>
          <a:prstGeom prst="rect">
            <a:avLst/>
          </a:prstGeom>
          <a:ln w="38100">
            <a:solidFill>
              <a:srgbClr val="800000"/>
            </a:solidFill>
          </a:ln>
        </p:spPr>
      </p:pic>
    </p:spTree>
    <p:extLst>
      <p:ext uri="{BB962C8B-B14F-4D97-AF65-F5344CB8AC3E}">
        <p14:creationId xmlns:p14="http://schemas.microsoft.com/office/powerpoint/2010/main" val="189428965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80219" y="235989"/>
            <a:ext cx="8642555" cy="5693866"/>
          </a:xfrm>
          <a:prstGeom prst="rect">
            <a:avLst/>
          </a:prstGeom>
          <a:noFill/>
        </p:spPr>
        <p:txBody>
          <a:bodyPr wrap="square" rtlCol="0">
            <a:spAutoFit/>
          </a:bodyPr>
          <a:lstStyle/>
          <a:p>
            <a:r>
              <a:rPr lang="fr-FR" sz="2800" b="1" dirty="0" smtClean="0"/>
              <a:t>Afin de surmonter les </a:t>
            </a:r>
            <a:r>
              <a:rPr lang="fr-FR" sz="2800" b="1" dirty="0" smtClean="0">
                <a:solidFill>
                  <a:srgbClr val="FF0000"/>
                </a:solidFill>
              </a:rPr>
              <a:t>contraintes naturelles </a:t>
            </a:r>
            <a:r>
              <a:rPr lang="fr-FR" sz="2800" b="1" dirty="0" smtClean="0"/>
              <a:t>de certains milieux, les hommes peuvent </a:t>
            </a:r>
            <a:r>
              <a:rPr lang="fr-FR" sz="2800" b="1" dirty="0" smtClean="0">
                <a:solidFill>
                  <a:srgbClr val="FF0000"/>
                </a:solidFill>
              </a:rPr>
              <a:t>aménager</a:t>
            </a:r>
            <a:r>
              <a:rPr lang="fr-FR" sz="2800" b="1" dirty="0" smtClean="0"/>
              <a:t> des champs en plein désert grâce à des techniques </a:t>
            </a:r>
            <a:r>
              <a:rPr lang="fr-FR" sz="2800" b="1" dirty="0" smtClean="0">
                <a:solidFill>
                  <a:srgbClr val="FF0000"/>
                </a:solidFill>
              </a:rPr>
              <a:t>d’irrigation</a:t>
            </a:r>
            <a:r>
              <a:rPr lang="fr-FR" sz="2800" b="1" dirty="0" smtClean="0"/>
              <a:t>, ou bien pratiquer </a:t>
            </a:r>
            <a:r>
              <a:rPr lang="fr-FR" sz="2800" b="1" dirty="0" smtClean="0">
                <a:solidFill>
                  <a:srgbClr val="FF0000"/>
                </a:solidFill>
              </a:rPr>
              <a:t>l’agriculture en terrasse</a:t>
            </a:r>
            <a:r>
              <a:rPr lang="fr-FR" sz="2800" b="1" dirty="0"/>
              <a:t> </a:t>
            </a:r>
            <a:r>
              <a:rPr lang="fr-FR" sz="2800" b="1" dirty="0" smtClean="0"/>
              <a:t>sur les pentes des montagnes.</a:t>
            </a:r>
          </a:p>
          <a:p>
            <a:r>
              <a:rPr lang="fr-FR" sz="2800" b="1" dirty="0" smtClean="0"/>
              <a:t>Pour se protéger des </a:t>
            </a:r>
            <a:r>
              <a:rPr lang="fr-FR" sz="2800" b="1" dirty="0" smtClean="0">
                <a:solidFill>
                  <a:srgbClr val="FF0000"/>
                </a:solidFill>
              </a:rPr>
              <a:t>risques</a:t>
            </a:r>
            <a:r>
              <a:rPr lang="fr-FR" sz="2800" b="1" dirty="0" smtClean="0"/>
              <a:t> naturels, ils peuvent aussi construire des </a:t>
            </a:r>
            <a:r>
              <a:rPr lang="fr-FR" sz="2800" b="1" dirty="0" smtClean="0">
                <a:solidFill>
                  <a:srgbClr val="FF0000"/>
                </a:solidFill>
              </a:rPr>
              <a:t>digues</a:t>
            </a:r>
            <a:r>
              <a:rPr lang="fr-FR" sz="2800" b="1" dirty="0" smtClean="0"/>
              <a:t> sur les </a:t>
            </a:r>
            <a:r>
              <a:rPr lang="fr-FR" sz="2800" b="1" dirty="0" smtClean="0">
                <a:solidFill>
                  <a:srgbClr val="FF0000"/>
                </a:solidFill>
              </a:rPr>
              <a:t>littoraux</a:t>
            </a:r>
            <a:r>
              <a:rPr lang="fr-FR" sz="2800" b="1" dirty="0" smtClean="0"/>
              <a:t>, ou encore bâtir des </a:t>
            </a:r>
            <a:r>
              <a:rPr lang="fr-FR" sz="2800" b="1" dirty="0" smtClean="0">
                <a:solidFill>
                  <a:srgbClr val="FF0000"/>
                </a:solidFill>
              </a:rPr>
              <a:t>constructions parasismiques </a:t>
            </a:r>
            <a:r>
              <a:rPr lang="fr-FR" sz="2800" b="1" dirty="0" smtClean="0"/>
              <a:t>(= contre les </a:t>
            </a:r>
            <a:r>
              <a:rPr lang="fr-FR" sz="2800" b="1" dirty="0" smtClean="0">
                <a:solidFill>
                  <a:srgbClr val="FF0000"/>
                </a:solidFill>
              </a:rPr>
              <a:t>séismes</a:t>
            </a:r>
            <a:r>
              <a:rPr lang="fr-FR" sz="2800" b="1" dirty="0" smtClean="0"/>
              <a:t>). Néanmoins, au Japon en 2011, ces deux sortes </a:t>
            </a:r>
            <a:r>
              <a:rPr lang="fr-FR" sz="2800" b="1" dirty="0" smtClean="0">
                <a:solidFill>
                  <a:srgbClr val="FF0000"/>
                </a:solidFill>
              </a:rPr>
              <a:t>d’aménagements</a:t>
            </a:r>
            <a:r>
              <a:rPr lang="fr-FR" sz="2800" b="1" dirty="0" smtClean="0"/>
              <a:t> n’ont pas empêché une </a:t>
            </a:r>
            <a:r>
              <a:rPr lang="fr-FR" sz="2800" b="1" dirty="0" smtClean="0">
                <a:solidFill>
                  <a:srgbClr val="FF0000"/>
                </a:solidFill>
              </a:rPr>
              <a:t>catastrophe</a:t>
            </a:r>
            <a:r>
              <a:rPr lang="fr-FR" sz="2800" b="1" dirty="0" smtClean="0"/>
              <a:t> naturelle provoquée par un </a:t>
            </a:r>
            <a:r>
              <a:rPr lang="fr-FR" sz="2800" b="1" dirty="0" smtClean="0">
                <a:solidFill>
                  <a:srgbClr val="FF0000"/>
                </a:solidFill>
              </a:rPr>
              <a:t>séisme</a:t>
            </a:r>
            <a:r>
              <a:rPr lang="fr-FR" sz="2800" b="1" dirty="0" smtClean="0"/>
              <a:t> suivi d’un </a:t>
            </a:r>
            <a:r>
              <a:rPr lang="fr-FR" sz="2800" b="1" dirty="0" smtClean="0">
                <a:solidFill>
                  <a:srgbClr val="FF0000"/>
                </a:solidFill>
              </a:rPr>
              <a:t>tsunami</a:t>
            </a:r>
            <a:r>
              <a:rPr lang="fr-FR" sz="2800" b="1" dirty="0" smtClean="0"/>
              <a:t> (= </a:t>
            </a:r>
            <a:r>
              <a:rPr lang="fr-FR" sz="2800" b="1" dirty="0" smtClean="0">
                <a:solidFill>
                  <a:srgbClr val="FF0000"/>
                </a:solidFill>
              </a:rPr>
              <a:t>raz de marée</a:t>
            </a:r>
            <a:r>
              <a:rPr lang="fr-FR" sz="2800" b="1" dirty="0" smtClean="0"/>
              <a:t>). S’en est aussi suivie une </a:t>
            </a:r>
            <a:r>
              <a:rPr lang="fr-FR" sz="2800" b="1" dirty="0" smtClean="0">
                <a:solidFill>
                  <a:srgbClr val="FF0000"/>
                </a:solidFill>
              </a:rPr>
              <a:t>catastrophe</a:t>
            </a:r>
            <a:r>
              <a:rPr lang="fr-FR" sz="2800" b="1" dirty="0" smtClean="0"/>
              <a:t> technologique à la centrale nucléaire de Fukushima.</a:t>
            </a:r>
            <a:endParaRPr lang="fr-FR" sz="2800" b="1" dirty="0"/>
          </a:p>
        </p:txBody>
      </p:sp>
    </p:spTree>
    <p:extLst>
      <p:ext uri="{BB962C8B-B14F-4D97-AF65-F5344CB8AC3E}">
        <p14:creationId xmlns:p14="http://schemas.microsoft.com/office/powerpoint/2010/main" val="232791827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r 19"/>
          <p:cNvGrpSpPr/>
          <p:nvPr/>
        </p:nvGrpSpPr>
        <p:grpSpPr>
          <a:xfrm>
            <a:off x="228572" y="717027"/>
            <a:ext cx="8711457" cy="5980027"/>
            <a:chOff x="228572" y="717027"/>
            <a:chExt cx="8711457" cy="5980027"/>
          </a:xfrm>
        </p:grpSpPr>
        <p:pic>
          <p:nvPicPr>
            <p:cNvPr id="2" name="Image 1"/>
            <p:cNvPicPr>
              <a:picLocks noChangeAspect="1"/>
            </p:cNvPicPr>
            <p:nvPr/>
          </p:nvPicPr>
          <p:blipFill rotWithShape="1">
            <a:blip r:embed="rId2"/>
            <a:srcRect t="11831" b="11988"/>
            <a:stretch/>
          </p:blipFill>
          <p:spPr>
            <a:xfrm>
              <a:off x="228572" y="717027"/>
              <a:ext cx="8711457" cy="5980027"/>
            </a:xfrm>
            <a:prstGeom prst="rect">
              <a:avLst/>
            </a:prstGeom>
            <a:ln w="38100">
              <a:solidFill>
                <a:srgbClr val="800000"/>
              </a:solidFill>
            </a:ln>
          </p:spPr>
        </p:pic>
        <p:sp>
          <p:nvSpPr>
            <p:cNvPr id="3" name="Rectangle 2"/>
            <p:cNvSpPr/>
            <p:nvPr/>
          </p:nvSpPr>
          <p:spPr>
            <a:xfrm>
              <a:off x="2213684" y="1713240"/>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Rectangle 3"/>
            <p:cNvSpPr/>
            <p:nvPr/>
          </p:nvSpPr>
          <p:spPr>
            <a:xfrm>
              <a:off x="2213684" y="2389691"/>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p:cNvSpPr/>
            <p:nvPr/>
          </p:nvSpPr>
          <p:spPr>
            <a:xfrm>
              <a:off x="2213684" y="3719971"/>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Rectangle 5"/>
            <p:cNvSpPr/>
            <p:nvPr/>
          </p:nvSpPr>
          <p:spPr>
            <a:xfrm>
              <a:off x="2213684" y="5312276"/>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3829949" y="5312277"/>
              <a:ext cx="1466297" cy="454736"/>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3829949" y="1583458"/>
              <a:ext cx="1466297"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3829949" y="2257447"/>
              <a:ext cx="1466297" cy="846541"/>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9"/>
            <p:cNvSpPr/>
            <p:nvPr/>
          </p:nvSpPr>
          <p:spPr>
            <a:xfrm>
              <a:off x="3829949" y="3478101"/>
              <a:ext cx="1466298" cy="99647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p:cNvSpPr/>
            <p:nvPr/>
          </p:nvSpPr>
          <p:spPr>
            <a:xfrm>
              <a:off x="5772722" y="1713240"/>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Rectangle 11"/>
            <p:cNvSpPr/>
            <p:nvPr/>
          </p:nvSpPr>
          <p:spPr>
            <a:xfrm>
              <a:off x="5772722" y="2550934"/>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p:cNvSpPr/>
            <p:nvPr/>
          </p:nvSpPr>
          <p:spPr>
            <a:xfrm>
              <a:off x="7445804" y="1713240"/>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Rectangle 13"/>
            <p:cNvSpPr/>
            <p:nvPr/>
          </p:nvSpPr>
          <p:spPr>
            <a:xfrm>
              <a:off x="7445804" y="2409847"/>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p:nvSpPr>
          <p:spPr>
            <a:xfrm>
              <a:off x="5772722" y="3719971"/>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7445804" y="3478101"/>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Rectangle 16"/>
            <p:cNvSpPr/>
            <p:nvPr/>
          </p:nvSpPr>
          <p:spPr>
            <a:xfrm>
              <a:off x="7445804" y="5283273"/>
              <a:ext cx="1297395" cy="483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Rectangle 17"/>
            <p:cNvSpPr/>
            <p:nvPr/>
          </p:nvSpPr>
          <p:spPr>
            <a:xfrm>
              <a:off x="5591303" y="5234114"/>
              <a:ext cx="1478814" cy="75214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Rectangle 18"/>
            <p:cNvSpPr/>
            <p:nvPr/>
          </p:nvSpPr>
          <p:spPr>
            <a:xfrm>
              <a:off x="7345014" y="4203710"/>
              <a:ext cx="1494225" cy="454736"/>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47992831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1445" y="486711"/>
            <a:ext cx="7698658" cy="5693866"/>
          </a:xfrm>
          <a:prstGeom prst="rect">
            <a:avLst/>
          </a:prstGeom>
          <a:noFill/>
        </p:spPr>
        <p:txBody>
          <a:bodyPr wrap="square" rtlCol="0">
            <a:spAutoFit/>
          </a:bodyPr>
          <a:lstStyle/>
          <a:p>
            <a:r>
              <a:rPr lang="fr-FR" sz="2800" b="1" u="sng" dirty="0" smtClean="0">
                <a:solidFill>
                  <a:srgbClr val="FF0000"/>
                </a:solidFill>
              </a:rPr>
              <a:t>Désert</a:t>
            </a:r>
            <a:r>
              <a:rPr lang="fr-FR" sz="2800" b="1" dirty="0" smtClean="0">
                <a:solidFill>
                  <a:srgbClr val="FF0000"/>
                </a:solidFill>
              </a:rPr>
              <a:t> : espace vide d’hommes, peu propice au développement de la faune et de la flore. </a:t>
            </a:r>
          </a:p>
          <a:p>
            <a:endParaRPr lang="fr-FR" sz="2800" b="1" dirty="0">
              <a:solidFill>
                <a:srgbClr val="FF0000"/>
              </a:solidFill>
            </a:endParaRPr>
          </a:p>
          <a:p>
            <a:r>
              <a:rPr lang="fr-FR" sz="2800" b="1" u="sng" dirty="0" smtClean="0">
                <a:solidFill>
                  <a:srgbClr val="FF0000"/>
                </a:solidFill>
              </a:rPr>
              <a:t>Pente</a:t>
            </a:r>
            <a:r>
              <a:rPr lang="fr-FR" sz="2800" b="1" dirty="0" smtClean="0">
                <a:solidFill>
                  <a:srgbClr val="FF0000"/>
                </a:solidFill>
              </a:rPr>
              <a:t>: surface non plane, peu propice aux aménagements (surtout en altitude – milieux montagnards)</a:t>
            </a:r>
          </a:p>
          <a:p>
            <a:endParaRPr lang="fr-FR" sz="2800" b="1" dirty="0">
              <a:solidFill>
                <a:srgbClr val="FF0000"/>
              </a:solidFill>
            </a:endParaRPr>
          </a:p>
          <a:p>
            <a:r>
              <a:rPr lang="fr-FR" sz="2800" b="1" u="sng" dirty="0" smtClean="0">
                <a:solidFill>
                  <a:srgbClr val="FF0000"/>
                </a:solidFill>
              </a:rPr>
              <a:t>Biodiversité</a:t>
            </a:r>
            <a:r>
              <a:rPr lang="fr-FR" sz="2800" b="1" dirty="0" smtClean="0">
                <a:solidFill>
                  <a:srgbClr val="FF0000"/>
                </a:solidFill>
              </a:rPr>
              <a:t>: désigne la diversité des espèces vivantes dans un milieu, aussi bien animales que végétales.</a:t>
            </a:r>
          </a:p>
          <a:p>
            <a:endParaRPr lang="fr-FR" sz="2800" b="1" dirty="0">
              <a:solidFill>
                <a:srgbClr val="FF0000"/>
              </a:solidFill>
            </a:endParaRPr>
          </a:p>
          <a:p>
            <a:r>
              <a:rPr lang="fr-FR" sz="2800" b="1" u="sng" dirty="0" smtClean="0">
                <a:solidFill>
                  <a:srgbClr val="FF0000"/>
                </a:solidFill>
              </a:rPr>
              <a:t>Hydroélectricité</a:t>
            </a:r>
            <a:r>
              <a:rPr lang="fr-FR" sz="2800" b="1" dirty="0" smtClean="0">
                <a:solidFill>
                  <a:srgbClr val="FF0000"/>
                </a:solidFill>
              </a:rPr>
              <a:t>: production d’électricité grâce à la force de l’eau, </a:t>
            </a:r>
            <a:r>
              <a:rPr lang="fr-FR" sz="2800" b="1" smtClean="0">
                <a:solidFill>
                  <a:srgbClr val="FF0000"/>
                </a:solidFill>
              </a:rPr>
              <a:t>aux courants marins</a:t>
            </a:r>
            <a:endParaRPr lang="fr-FR" sz="2800" b="1" dirty="0">
              <a:solidFill>
                <a:srgbClr val="FF0000"/>
              </a:solidFill>
            </a:endParaRPr>
          </a:p>
        </p:txBody>
      </p:sp>
    </p:spTree>
    <p:extLst>
      <p:ext uri="{BB962C8B-B14F-4D97-AF65-F5344CB8AC3E}">
        <p14:creationId xmlns:p14="http://schemas.microsoft.com/office/powerpoint/2010/main" val="11784905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t="11831" b="11988"/>
          <a:stretch/>
        </p:blipFill>
        <p:spPr>
          <a:xfrm>
            <a:off x="228572" y="717027"/>
            <a:ext cx="8711457" cy="5980027"/>
          </a:xfrm>
          <a:prstGeom prst="rect">
            <a:avLst/>
          </a:prstGeom>
          <a:ln w="38100">
            <a:solidFill>
              <a:srgbClr val="800000"/>
            </a:solidFill>
          </a:ln>
        </p:spPr>
      </p:pic>
      <p:sp>
        <p:nvSpPr>
          <p:cNvPr id="3" name="ZoneTexte 2"/>
          <p:cNvSpPr txBox="1"/>
          <p:nvPr/>
        </p:nvSpPr>
        <p:spPr>
          <a:xfrm>
            <a:off x="2332182" y="92439"/>
            <a:ext cx="4488103" cy="523220"/>
          </a:xfrm>
          <a:prstGeom prst="rect">
            <a:avLst/>
          </a:prstGeom>
          <a:noFill/>
        </p:spPr>
        <p:txBody>
          <a:bodyPr wrap="none" rtlCol="0">
            <a:spAutoFit/>
          </a:bodyPr>
          <a:lstStyle/>
          <a:p>
            <a:r>
              <a:rPr lang="fr-FR" sz="2800" b="1" dirty="0" smtClean="0">
                <a:latin typeface="Times New Roman"/>
                <a:cs typeface="Times New Roman"/>
              </a:rPr>
              <a:t>TABLEAU DE SYNTHESE</a:t>
            </a:r>
            <a:endParaRPr lang="fr-FR" sz="2800" b="1" dirty="0">
              <a:latin typeface="Times New Roman"/>
              <a:cs typeface="Times New Roman"/>
            </a:endParaRPr>
          </a:p>
        </p:txBody>
      </p:sp>
    </p:spTree>
    <p:extLst>
      <p:ext uri="{BB962C8B-B14F-4D97-AF65-F5344CB8AC3E}">
        <p14:creationId xmlns:p14="http://schemas.microsoft.com/office/powerpoint/2010/main" val="420838570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968</TotalTime>
  <Words>1342</Words>
  <Application>Microsoft Macintosh PowerPoint</Application>
  <PresentationFormat>Présentation à l'écran (4:3)</PresentationFormat>
  <Paragraphs>94</Paragraphs>
  <Slides>24</Slides>
  <Notes>10</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Aurélie MOUILLARD</dc:creator>
  <cp:lastModifiedBy>Aurélie MOUILLARD</cp:lastModifiedBy>
  <cp:revision>68</cp:revision>
  <dcterms:created xsi:type="dcterms:W3CDTF">2017-08-16T11:45:35Z</dcterms:created>
  <dcterms:modified xsi:type="dcterms:W3CDTF">2020-03-22T16:35:27Z</dcterms:modified>
</cp:coreProperties>
</file>