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3" r:id="rId3"/>
    <p:sldId id="272" r:id="rId4"/>
    <p:sldId id="264" r:id="rId5"/>
    <p:sldId id="273" r:id="rId6"/>
    <p:sldId id="265" r:id="rId7"/>
    <p:sldId id="257" r:id="rId8"/>
    <p:sldId id="266" r:id="rId9"/>
    <p:sldId id="267" r:id="rId10"/>
    <p:sldId id="258" r:id="rId11"/>
    <p:sldId id="270" r:id="rId12"/>
    <p:sldId id="271" r:id="rId13"/>
    <p:sldId id="268" r:id="rId14"/>
    <p:sldId id="269" r:id="rId1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209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9B583D-BB9D-1441-A56C-937F5D71A7A2}" type="datetimeFigureOut">
              <a:rPr lang="fr-FR" smtClean="0"/>
              <a:t>19/08/17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CEF80-01BC-DC4F-B3EF-677422480D06}" type="slidenum">
              <a:rPr lang="fr-FR" smtClean="0"/>
              <a:t>‹#›</a:t>
            </a:fld>
            <a:endParaRPr lang="fr-FR"/>
          </a:p>
        </p:txBody>
      </p:sp>
    </p:spTree>
    <p:extLst>
      <p:ext uri="{BB962C8B-B14F-4D97-AF65-F5344CB8AC3E}">
        <p14:creationId xmlns:p14="http://schemas.microsoft.com/office/powerpoint/2010/main" val="18131886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AutoNum type="arabicParenR"/>
            </a:pPr>
            <a:r>
              <a:rPr lang="fr-FR" sz="1200" kern="1200" dirty="0" smtClean="0">
                <a:solidFill>
                  <a:schemeClr val="tx1"/>
                </a:solidFill>
                <a:effectLst/>
                <a:latin typeface="+mn-lt"/>
                <a:ea typeface="+mn-ea"/>
                <a:cs typeface="+mn-cs"/>
              </a:rPr>
              <a:t>Quelles mesures ont été prises pour faire de Kigali la ville la plus propre d’Afrique ? Quels en ont été les acteurs ?</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2</a:t>
            </a:fld>
            <a:endParaRPr lang="fr-FR"/>
          </a:p>
        </p:txBody>
      </p:sp>
    </p:spTree>
    <p:extLst>
      <p:ext uri="{BB962C8B-B14F-4D97-AF65-F5344CB8AC3E}">
        <p14:creationId xmlns:p14="http://schemas.microsoft.com/office/powerpoint/2010/main" val="2524860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2"/>
            </a:pPr>
            <a:r>
              <a:rPr lang="fr-FR" sz="1200" kern="1200" dirty="0" smtClean="0">
                <a:solidFill>
                  <a:schemeClr val="tx1"/>
                </a:solidFill>
                <a:effectLst/>
                <a:latin typeface="+mn-lt"/>
                <a:ea typeface="+mn-ea"/>
                <a:cs typeface="+mn-cs"/>
              </a:rPr>
              <a:t>En quoi Innovation City pourrait faire de la ville la </a:t>
            </a:r>
            <a:r>
              <a:rPr lang="fr-FR" sz="1200" kern="1200" dirty="0" err="1" smtClean="0">
                <a:solidFill>
                  <a:schemeClr val="tx1"/>
                </a:solidFill>
                <a:effectLst/>
                <a:latin typeface="+mn-lt"/>
                <a:ea typeface="+mn-ea"/>
                <a:cs typeface="+mn-cs"/>
              </a:rPr>
              <a:t>Silicon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Valley</a:t>
            </a:r>
            <a:r>
              <a:rPr lang="fr-FR" sz="1200" kern="1200" dirty="0" smtClean="0">
                <a:solidFill>
                  <a:schemeClr val="tx1"/>
                </a:solidFill>
                <a:effectLst/>
                <a:latin typeface="+mn-lt"/>
                <a:ea typeface="+mn-ea"/>
                <a:cs typeface="+mn-cs"/>
              </a:rPr>
              <a:t> de l’Afrique ? </a:t>
            </a:r>
          </a:p>
          <a:p>
            <a:pPr marL="228600" lvl="0" indent="-228600">
              <a:buAutoNum type="arabicParenR" startAt="2"/>
            </a:pPr>
            <a:r>
              <a:rPr lang="fr-FR" sz="1200" kern="1200" dirty="0" smtClean="0">
                <a:solidFill>
                  <a:schemeClr val="tx1"/>
                </a:solidFill>
                <a:effectLst/>
                <a:latin typeface="+mn-lt"/>
                <a:ea typeface="+mn-ea"/>
                <a:cs typeface="+mn-cs"/>
              </a:rPr>
              <a:t>Quels pourraient être les avantages et inconvénients de ces aménagements ?</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4</a:t>
            </a:fld>
            <a:endParaRPr lang="fr-FR"/>
          </a:p>
        </p:txBody>
      </p:sp>
    </p:spTree>
    <p:extLst>
      <p:ext uri="{BB962C8B-B14F-4D97-AF65-F5344CB8AC3E}">
        <p14:creationId xmlns:p14="http://schemas.microsoft.com/office/powerpoint/2010/main" val="1702493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4"/>
              <a:tabLst/>
              <a:defRPr/>
            </a:pPr>
            <a:r>
              <a:rPr lang="fr-FR" sz="1200" kern="1200" dirty="0" smtClean="0">
                <a:solidFill>
                  <a:schemeClr val="tx1"/>
                </a:solidFill>
                <a:effectLst/>
                <a:latin typeface="+mn-lt"/>
                <a:ea typeface="+mn-ea"/>
                <a:cs typeface="+mn-cs"/>
              </a:rPr>
              <a:t>Quels sont les problèmes persistants malgré ces aménagements ?</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6</a:t>
            </a:fld>
            <a:endParaRPr lang="fr-FR"/>
          </a:p>
        </p:txBody>
      </p:sp>
    </p:spTree>
    <p:extLst>
      <p:ext uri="{BB962C8B-B14F-4D97-AF65-F5344CB8AC3E}">
        <p14:creationId xmlns:p14="http://schemas.microsoft.com/office/powerpoint/2010/main" val="352913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AutoNum type="arabicParenR"/>
            </a:pPr>
            <a:r>
              <a:rPr lang="fr-FR" sz="1200" kern="1200" dirty="0" smtClean="0">
                <a:solidFill>
                  <a:schemeClr val="tx1"/>
                </a:solidFill>
                <a:effectLst/>
                <a:latin typeface="+mn-lt"/>
                <a:ea typeface="+mn-ea"/>
                <a:cs typeface="+mn-cs"/>
              </a:rPr>
              <a:t>Racontez les principales étapes de la construction de cette ville</a:t>
            </a:r>
          </a:p>
          <a:p>
            <a:pPr marL="228600" lvl="0" indent="-228600">
              <a:buAutoNum type="arabicParenR"/>
            </a:pPr>
            <a:r>
              <a:rPr lang="fr-FR" sz="1200" kern="1200" dirty="0" smtClean="0">
                <a:solidFill>
                  <a:schemeClr val="tx1"/>
                </a:solidFill>
                <a:effectLst/>
                <a:latin typeface="+mn-lt"/>
                <a:ea typeface="+mn-ea"/>
                <a:cs typeface="+mn-cs"/>
              </a:rPr>
              <a:t>Quelles sont les « énergies propres » utilisées dans cette ville ?</a:t>
            </a:r>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7</a:t>
            </a:fld>
            <a:endParaRPr lang="fr-FR"/>
          </a:p>
        </p:txBody>
      </p:sp>
    </p:spTree>
    <p:extLst>
      <p:ext uri="{BB962C8B-B14F-4D97-AF65-F5344CB8AC3E}">
        <p14:creationId xmlns:p14="http://schemas.microsoft.com/office/powerpoint/2010/main" val="4027748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3"/>
              <a:tabLst/>
              <a:defRPr/>
            </a:pPr>
            <a:r>
              <a:rPr lang="fr-FR" sz="1200" kern="1200" dirty="0" smtClean="0">
                <a:solidFill>
                  <a:schemeClr val="tx1"/>
                </a:solidFill>
                <a:effectLst/>
                <a:latin typeface="+mn-lt"/>
                <a:ea typeface="+mn-ea"/>
                <a:cs typeface="+mn-cs"/>
              </a:rPr>
              <a:t>Pourquoi les habitants doivent-ils changer leurs habitudes de consommation ?</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8</a:t>
            </a:fld>
            <a:endParaRPr lang="fr-FR"/>
          </a:p>
        </p:txBody>
      </p:sp>
    </p:spTree>
    <p:extLst>
      <p:ext uri="{BB962C8B-B14F-4D97-AF65-F5344CB8AC3E}">
        <p14:creationId xmlns:p14="http://schemas.microsoft.com/office/powerpoint/2010/main" val="223712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4"/>
            </a:pPr>
            <a:r>
              <a:rPr lang="fr-FR" sz="1200" kern="1200" dirty="0" smtClean="0">
                <a:solidFill>
                  <a:schemeClr val="tx1"/>
                </a:solidFill>
                <a:effectLst/>
                <a:latin typeface="+mn-lt"/>
                <a:ea typeface="+mn-ea"/>
                <a:cs typeface="+mn-cs"/>
              </a:rPr>
              <a:t>Quel a été le succès rencontré lors de son inauguration ?</a:t>
            </a:r>
          </a:p>
          <a:p>
            <a:pPr marL="228600" lvl="0" indent="-228600">
              <a:buAutoNum type="arabicParenR" startAt="4"/>
            </a:pPr>
            <a:r>
              <a:rPr lang="fr-FR" sz="1200" kern="1200" dirty="0" smtClean="0">
                <a:solidFill>
                  <a:schemeClr val="tx1"/>
                </a:solidFill>
                <a:effectLst/>
                <a:latin typeface="+mn-lt"/>
                <a:ea typeface="+mn-ea"/>
                <a:cs typeface="+mn-cs"/>
              </a:rPr>
              <a:t>Quelles pourraient être les contraintes à surmonter pour les promoteurs ?</a:t>
            </a:r>
            <a:r>
              <a:rPr lang="fr-FR" dirty="0" smtClean="0">
                <a:effectLst/>
              </a:rPr>
              <a:t>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9</a:t>
            </a:fld>
            <a:endParaRPr lang="fr-FR"/>
          </a:p>
        </p:txBody>
      </p:sp>
    </p:spTree>
    <p:extLst>
      <p:ext uri="{BB962C8B-B14F-4D97-AF65-F5344CB8AC3E}">
        <p14:creationId xmlns:p14="http://schemas.microsoft.com/office/powerpoint/2010/main" val="2273280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AutoNum type="arabicParenR"/>
            </a:pPr>
            <a:r>
              <a:rPr lang="fr-FR" sz="1200" kern="1200" dirty="0" smtClean="0">
                <a:solidFill>
                  <a:schemeClr val="tx1"/>
                </a:solidFill>
                <a:effectLst/>
                <a:latin typeface="+mn-lt"/>
                <a:ea typeface="+mn-ea"/>
                <a:cs typeface="+mn-cs"/>
              </a:rPr>
              <a:t>Décrivez les projets architecturaux des villes du futur : quels sont leurs points communs ? (habitations, activités, loisirs)</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10</a:t>
            </a:fld>
            <a:endParaRPr lang="fr-FR"/>
          </a:p>
        </p:txBody>
      </p:sp>
    </p:spTree>
    <p:extLst>
      <p:ext uri="{BB962C8B-B14F-4D97-AF65-F5344CB8AC3E}">
        <p14:creationId xmlns:p14="http://schemas.microsoft.com/office/powerpoint/2010/main" val="1877801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fr-FR" sz="1200" kern="1200" dirty="0" smtClean="0">
                <a:solidFill>
                  <a:schemeClr val="tx1"/>
                </a:solidFill>
                <a:effectLst/>
                <a:latin typeface="+mn-lt"/>
                <a:ea typeface="+mn-ea"/>
                <a:cs typeface="+mn-cs"/>
              </a:rPr>
              <a:t>Décrivez les projets architecturaux des villes du futur : quels sont leurs points communs ? (habitations, activités, loisirs)</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11</a:t>
            </a:fld>
            <a:endParaRPr lang="fr-FR"/>
          </a:p>
        </p:txBody>
      </p:sp>
    </p:spTree>
    <p:extLst>
      <p:ext uri="{BB962C8B-B14F-4D97-AF65-F5344CB8AC3E}">
        <p14:creationId xmlns:p14="http://schemas.microsoft.com/office/powerpoint/2010/main" val="967105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fr-FR" sz="1200" kern="1200" dirty="0" smtClean="0">
                <a:solidFill>
                  <a:schemeClr val="tx1"/>
                </a:solidFill>
                <a:effectLst/>
                <a:latin typeface="+mn-lt"/>
                <a:ea typeface="+mn-ea"/>
                <a:cs typeface="+mn-cs"/>
              </a:rPr>
              <a:t>Décrivez les projets architecturaux des villes du futur : quels sont leurs points communs ? (habitations, activités, loisirs)</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12</a:t>
            </a:fld>
            <a:endParaRPr lang="fr-FR"/>
          </a:p>
        </p:txBody>
      </p:sp>
    </p:spTree>
    <p:extLst>
      <p:ext uri="{BB962C8B-B14F-4D97-AF65-F5344CB8AC3E}">
        <p14:creationId xmlns:p14="http://schemas.microsoft.com/office/powerpoint/2010/main" val="222666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2"/>
              <a:tabLst/>
              <a:defRPr/>
            </a:pPr>
            <a:r>
              <a:rPr lang="fr-FR" sz="1200" kern="1200" dirty="0" smtClean="0">
                <a:solidFill>
                  <a:schemeClr val="tx1"/>
                </a:solidFill>
                <a:effectLst/>
                <a:latin typeface="+mn-lt"/>
                <a:ea typeface="+mn-ea"/>
                <a:cs typeface="+mn-cs"/>
              </a:rPr>
              <a:t>Quelles sont les mobilités à privilégier dans les villes du futur ?</a:t>
            </a:r>
          </a:p>
          <a:p>
            <a:endParaRPr lang="fr-FR" dirty="0"/>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13</a:t>
            </a:fld>
            <a:endParaRPr lang="fr-FR"/>
          </a:p>
        </p:txBody>
      </p:sp>
    </p:spTree>
    <p:extLst>
      <p:ext uri="{BB962C8B-B14F-4D97-AF65-F5344CB8AC3E}">
        <p14:creationId xmlns:p14="http://schemas.microsoft.com/office/powerpoint/2010/main" val="1309073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3"/>
              <a:tabLst/>
              <a:defRPr/>
            </a:pPr>
            <a:r>
              <a:rPr lang="fr-FR" sz="1200" kern="1200" dirty="0" smtClean="0">
                <a:solidFill>
                  <a:schemeClr val="tx1"/>
                </a:solidFill>
                <a:effectLst/>
                <a:latin typeface="+mn-lt"/>
                <a:ea typeface="+mn-ea"/>
                <a:cs typeface="+mn-cs"/>
              </a:rPr>
              <a:t>Comment approvisionner les villes afin de satisfaire les besoins des habitants ?</a:t>
            </a:r>
          </a:p>
          <a:p>
            <a:endParaRPr lang="fr-FR" dirty="0" smtClean="0"/>
          </a:p>
          <a:p>
            <a:r>
              <a:rPr lang="fr-FR" dirty="0" smtClean="0"/>
              <a:t>Peut-on parler d’une uniformisation des styles architecturaux à travers le monde ?</a:t>
            </a:r>
          </a:p>
        </p:txBody>
      </p:sp>
      <p:sp>
        <p:nvSpPr>
          <p:cNvPr id="4" name="Espace réservé du numéro de diapositive 3"/>
          <p:cNvSpPr>
            <a:spLocks noGrp="1"/>
          </p:cNvSpPr>
          <p:nvPr>
            <p:ph type="sldNum" sz="quarter" idx="10"/>
          </p:nvPr>
        </p:nvSpPr>
        <p:spPr/>
        <p:txBody>
          <a:bodyPr/>
          <a:lstStyle/>
          <a:p>
            <a:fld id="{406CEF80-01BC-DC4F-B3EF-677422480D06}" type="slidenum">
              <a:rPr lang="fr-FR" smtClean="0"/>
              <a:t>14</a:t>
            </a:fld>
            <a:endParaRPr lang="fr-FR"/>
          </a:p>
        </p:txBody>
      </p:sp>
    </p:spTree>
    <p:extLst>
      <p:ext uri="{BB962C8B-B14F-4D97-AF65-F5344CB8AC3E}">
        <p14:creationId xmlns:p14="http://schemas.microsoft.com/office/powerpoint/2010/main" val="3441294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8979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14973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663669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23255F-DBB1-5444-9656-07A12E9C3C59}" type="datetimeFigureOut">
              <a:rPr lang="fr-FR" smtClean="0"/>
              <a:t>19/08/17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85785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123255F-DBB1-5444-9656-07A12E9C3C59}" type="datetimeFigureOut">
              <a:rPr lang="fr-FR" smtClean="0"/>
              <a:t>19/08/17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342487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123255F-DBB1-5444-9656-07A12E9C3C59}" type="datetimeFigureOut">
              <a:rPr lang="fr-FR" smtClean="0"/>
              <a:t>19/08/17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97600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123255F-DBB1-5444-9656-07A12E9C3C59}" type="datetimeFigureOut">
              <a:rPr lang="fr-FR" smtClean="0"/>
              <a:t>19/08/17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545741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19/08/17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96730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19/08/17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61867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5219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9013755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3255F-DBB1-5444-9656-07A12E9C3C59}" type="datetimeFigureOut">
              <a:rPr lang="fr-FR" smtClean="0"/>
              <a:t>19/08/17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74EA29-83DE-DF49-B90B-F3EA47235B9D}" type="slidenum">
              <a:rPr lang="fr-FR" smtClean="0"/>
              <a:t>‹#›</a:t>
            </a:fld>
            <a:endParaRPr lang="fr-FR"/>
          </a:p>
        </p:txBody>
      </p:sp>
    </p:spTree>
    <p:extLst>
      <p:ext uri="{BB962C8B-B14F-4D97-AF65-F5344CB8AC3E}">
        <p14:creationId xmlns:p14="http://schemas.microsoft.com/office/powerpoint/2010/main" val="3909748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www.life-ong.org" TargetMode="External"/><Relationship Id="rId6"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lefigaro.fr" TargetMode="External"/><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liberation.fr" TargetMode="External"/><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decisionsdurables.com" TargetMode="External"/><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larepubliquedespyrenees.fr" TargetMode="External"/><Relationship Id="rId5"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futurasciences.com" TargetMode="External"/><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5" name="Zone de texte 8"/>
          <p:cNvSpPr txBox="1"/>
          <p:nvPr/>
        </p:nvSpPr>
        <p:spPr>
          <a:xfrm>
            <a:off x="0" y="1"/>
            <a:ext cx="9144000" cy="2335509"/>
          </a:xfrm>
          <a:prstGeom prst="rect">
            <a:avLst/>
          </a:prstGeom>
          <a:noFill/>
          <a:ln>
            <a:noFill/>
          </a:ln>
          <a:effectLst/>
          <a:extLst>
            <a:ext uri="{C572A759-6A51-4108-AA02-DFA0A04FC94B}">
              <ma14:wrappingTextBoxFlag xmlns:ma14="http://schemas.microsoft.com/office/mac/drawingml/2011/main" val="1"/>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endParaRPr lang="fr-FR" sz="2000" b="1" dirty="0" smtClean="0">
              <a:effectLst/>
              <a:latin typeface="Times New Roman"/>
              <a:ea typeface="ＭＳ 明朝"/>
              <a:cs typeface="Times New Roman"/>
            </a:endParaRPr>
          </a:p>
          <a:p>
            <a:pPr algn="ctr">
              <a:spcAft>
                <a:spcPts val="0"/>
              </a:spcAft>
            </a:pPr>
            <a:r>
              <a:rPr lang="fr-FR" sz="2100" b="1" dirty="0" smtClean="0">
                <a:effectLst/>
                <a:latin typeface="Times New Roman"/>
                <a:ea typeface="ＭＳ 明朝"/>
                <a:cs typeface="Times New Roman"/>
              </a:rPr>
              <a:t>T-1 : HABITER UNE METROPOLE</a:t>
            </a:r>
          </a:p>
          <a:p>
            <a:pPr algn="ctr">
              <a:spcAft>
                <a:spcPts val="0"/>
              </a:spcAft>
            </a:pPr>
            <a:r>
              <a:rPr lang="fr-FR" sz="3200" b="1" dirty="0" smtClean="0">
                <a:effectLst/>
                <a:latin typeface="Times New Roman"/>
                <a:ea typeface="ＭＳ 明朝"/>
                <a:cs typeface="Times New Roman"/>
              </a:rPr>
              <a:t>Sq. </a:t>
            </a:r>
            <a:r>
              <a:rPr lang="fr-FR" sz="3200" b="1" dirty="0">
                <a:latin typeface="Times New Roman"/>
                <a:ea typeface="ＭＳ 明朝"/>
                <a:cs typeface="Times New Roman"/>
              </a:rPr>
              <a:t>2</a:t>
            </a:r>
            <a:r>
              <a:rPr lang="fr-FR" sz="3200" b="1" dirty="0">
                <a:effectLst/>
                <a:latin typeface="Times New Roman"/>
                <a:ea typeface="ＭＳ 明朝"/>
                <a:cs typeface="Times New Roman"/>
              </a:rPr>
              <a:t> : </a:t>
            </a:r>
            <a:r>
              <a:rPr lang="fr-FR" sz="3200" b="1" dirty="0" smtClean="0">
                <a:effectLst/>
                <a:latin typeface="Times New Roman"/>
                <a:ea typeface="ＭＳ 明朝"/>
                <a:cs typeface="Times New Roman"/>
              </a:rPr>
              <a:t>La ville de demain</a:t>
            </a:r>
            <a:endParaRPr lang="fr-FR" sz="2800" dirty="0">
              <a:effectLst/>
              <a:latin typeface="Cambria"/>
              <a:ea typeface="ＭＳ 明朝"/>
              <a:cs typeface="Times New Roman"/>
            </a:endParaRPr>
          </a:p>
          <a:p>
            <a:pPr algn="ctr">
              <a:spcAft>
                <a:spcPts val="0"/>
              </a:spcAft>
            </a:pPr>
            <a:endParaRPr lang="fr-FR" b="1" i="1" dirty="0" smtClean="0">
              <a:solidFill>
                <a:srgbClr val="FF0000"/>
              </a:solidFill>
              <a:effectLst/>
              <a:latin typeface="Times New Roman"/>
              <a:ea typeface="ＭＳ 明朝"/>
              <a:cs typeface="Times New Roman"/>
            </a:endParaRPr>
          </a:p>
          <a:p>
            <a:pPr algn="ctr"/>
            <a:r>
              <a:rPr lang="fr-FR" sz="2600" b="1" i="1" dirty="0">
                <a:solidFill>
                  <a:srgbClr val="FF0000"/>
                </a:solidFill>
                <a:latin typeface="Times New Roman"/>
                <a:cs typeface="Times New Roman"/>
              </a:rPr>
              <a:t>Comment construire et développer les villes du futur ?</a:t>
            </a:r>
          </a:p>
          <a:p>
            <a:pPr algn="ctr"/>
            <a:r>
              <a:rPr lang="fr-FR" sz="2600" b="1" i="1" dirty="0">
                <a:solidFill>
                  <a:srgbClr val="FF0000"/>
                </a:solidFill>
                <a:latin typeface="Times New Roman"/>
                <a:cs typeface="Times New Roman"/>
              </a:rPr>
              <a:t>Quels éléments sont à prendre en compte ?</a:t>
            </a:r>
          </a:p>
          <a:p>
            <a:pPr algn="ctr">
              <a:spcAft>
                <a:spcPts val="0"/>
              </a:spcAft>
            </a:pPr>
            <a:r>
              <a:rPr lang="fr-FR" sz="3200" b="1" i="1" dirty="0">
                <a:effectLst/>
                <a:latin typeface="Times New Roman"/>
                <a:ea typeface="ＭＳ 明朝"/>
                <a:cs typeface="Times New Roman"/>
              </a:rPr>
              <a:t> </a:t>
            </a:r>
            <a:endParaRPr lang="fr-FR" sz="3200" dirty="0">
              <a:effectLst/>
              <a:latin typeface="Cambria"/>
              <a:ea typeface="ＭＳ 明朝"/>
              <a:cs typeface="Times New Roman"/>
            </a:endParaRPr>
          </a:p>
        </p:txBody>
      </p:sp>
      <p:pic>
        <p:nvPicPr>
          <p:cNvPr id="4" name="Image 3"/>
          <p:cNvPicPr/>
          <p:nvPr/>
        </p:nvPicPr>
        <p:blipFill rotWithShape="1">
          <a:blip r:embed="rId3">
            <a:extLst>
              <a:ext uri="{28A0092B-C50C-407E-A947-70E740481C1C}">
                <a14:useLocalDpi xmlns:a14="http://schemas.microsoft.com/office/drawing/2010/main" val="0"/>
              </a:ext>
            </a:extLst>
          </a:blip>
          <a:srcRect b="3204"/>
          <a:stretch/>
        </p:blipFill>
        <p:spPr bwMode="auto">
          <a:xfrm>
            <a:off x="1311042" y="2376484"/>
            <a:ext cx="6543114" cy="4341062"/>
          </a:xfrm>
          <a:prstGeom prst="rect">
            <a:avLst/>
          </a:prstGeom>
          <a:noFill/>
          <a:ln w="38100">
            <a:solidFill>
              <a:srgbClr val="800000"/>
            </a:solidFill>
          </a:ln>
        </p:spPr>
      </p:pic>
    </p:spTree>
    <p:extLst>
      <p:ext uri="{BB962C8B-B14F-4D97-AF65-F5344CB8AC3E}">
        <p14:creationId xmlns:p14="http://schemas.microsoft.com/office/powerpoint/2010/main" val="32062433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8598336" cy="707886"/>
          </a:xfrm>
          <a:prstGeom prst="rect">
            <a:avLst/>
          </a:prstGeom>
          <a:noFill/>
        </p:spPr>
        <p:txBody>
          <a:bodyPr wrap="square" rtlCol="0">
            <a:spAutoFit/>
          </a:bodyPr>
          <a:lstStyle/>
          <a:p>
            <a:pPr marL="514350" indent="-514350">
              <a:buFont typeface="+mj-lt"/>
              <a:buAutoNum type="romanUcPeriod"/>
            </a:pPr>
            <a:r>
              <a:rPr lang="fr-FR" sz="2000" b="1" dirty="0" smtClean="0">
                <a:latin typeface="Times New Roman"/>
                <a:cs typeface="Times New Roman"/>
              </a:rPr>
              <a:t>Aménager une ville verte du Sud : Kigali, « la Suisse de l’Afrique »</a:t>
            </a:r>
          </a:p>
          <a:p>
            <a:r>
              <a:rPr lang="fr-FR" sz="2000" b="1" i="1" dirty="0" smtClean="0">
                <a:latin typeface="Times New Roman"/>
                <a:cs typeface="Times New Roman"/>
              </a:rPr>
              <a:t>A. Une ville assainie </a:t>
            </a:r>
            <a:endParaRPr lang="fr-FR" sz="2000" b="1" i="1" dirty="0">
              <a:latin typeface="Times New Roman"/>
              <a:cs typeface="Times New Roman"/>
            </a:endParaRPr>
          </a:p>
        </p:txBody>
      </p:sp>
      <p:pic>
        <p:nvPicPr>
          <p:cNvPr id="4" name="Image 3"/>
          <p:cNvPicPr>
            <a:picLocks noChangeAspect="1"/>
          </p:cNvPicPr>
          <p:nvPr/>
        </p:nvPicPr>
        <p:blipFill>
          <a:blip r:embed="rId4"/>
          <a:stretch>
            <a:fillRect/>
          </a:stretch>
        </p:blipFill>
        <p:spPr>
          <a:xfrm>
            <a:off x="3813564" y="3305547"/>
            <a:ext cx="5196894" cy="3357548"/>
          </a:xfrm>
          <a:prstGeom prst="rect">
            <a:avLst/>
          </a:prstGeom>
          <a:ln w="38100">
            <a:solidFill>
              <a:srgbClr val="800000"/>
            </a:solidFill>
          </a:ln>
        </p:spPr>
      </p:pic>
      <p:sp>
        <p:nvSpPr>
          <p:cNvPr id="5" name="Rectangle 4"/>
          <p:cNvSpPr/>
          <p:nvPr/>
        </p:nvSpPr>
        <p:spPr>
          <a:xfrm>
            <a:off x="268116" y="874864"/>
            <a:ext cx="8621393" cy="2246769"/>
          </a:xfrm>
          <a:prstGeom prst="rect">
            <a:avLst/>
          </a:prstGeom>
          <a:ln w="38100">
            <a:solidFill>
              <a:srgbClr val="800000"/>
            </a:solidFill>
          </a:ln>
        </p:spPr>
        <p:txBody>
          <a:bodyPr wrap="square">
            <a:spAutoFit/>
          </a:bodyPr>
          <a:lstStyle/>
          <a:p>
            <a:pPr algn="just"/>
            <a:r>
              <a:rPr lang="fr-FR" sz="1400" b="1" dirty="0">
                <a:latin typeface="Times New Roman"/>
                <a:cs typeface="Times New Roman"/>
              </a:rPr>
              <a:t>Plus connu pour son passé douloureux que son avenir qui se veut verdoyant, le Rwanda est pourtant considéré comme un exemple en matière de prise en compte environnemental.</a:t>
            </a:r>
          </a:p>
          <a:p>
            <a:pPr algn="just"/>
            <a:r>
              <a:rPr lang="fr-FR" sz="1400" b="1" dirty="0">
                <a:latin typeface="Times New Roman"/>
                <a:cs typeface="Times New Roman"/>
              </a:rPr>
              <a:t>À tel point que l’ONU Habitat a déclaré Kigali comme la « meilleure capitale africaine ».</a:t>
            </a:r>
          </a:p>
          <a:p>
            <a:pPr algn="just"/>
            <a:r>
              <a:rPr lang="fr-FR" sz="1400" b="1" dirty="0">
                <a:latin typeface="Times New Roman"/>
                <a:cs typeface="Times New Roman"/>
              </a:rPr>
              <a:t>La raison de ce titre honorifique ? L’interdiction de l’import, de la production et distribution des sacs plastiques sur le territoire rwandais. Depuis 2006, ils ont été remplacés par des sacs en papier biodégradables, dans tout le pays. Et autant dire qu’on ne plaisante pas avec la protection de l’environnement : travaux communautaires obligatoires pour tous ! En effet, les jeunes citoyens de la capitale rwandaise sont sollicités pour participer au nettoyage des rues. Un samedi matin par mois, les plus de 16 ans plantent des arbres, creusent des trous pour recueillir l’eau de pluie et nettoient les canalisations </a:t>
            </a:r>
            <a:r>
              <a:rPr lang="fr-FR" sz="1400" b="1" dirty="0" smtClean="0">
                <a:latin typeface="Times New Roman"/>
                <a:cs typeface="Times New Roman"/>
              </a:rPr>
              <a:t>!</a:t>
            </a:r>
          </a:p>
          <a:p>
            <a:pPr algn="r"/>
            <a:r>
              <a:rPr lang="fr-FR" sz="1100" b="1" dirty="0" smtClean="0">
                <a:latin typeface="Times New Roman"/>
                <a:cs typeface="Times New Roman"/>
              </a:rPr>
              <a:t>« Kigali, première ville africaine verte ! », 28 février 2016 </a:t>
            </a:r>
            <a:r>
              <a:rPr lang="fr-FR" sz="1100" b="1" dirty="0" smtClean="0">
                <a:latin typeface="Times New Roman"/>
                <a:cs typeface="Times New Roman"/>
                <a:hlinkClick r:id="rId5"/>
              </a:rPr>
              <a:t>www.life-ong.org</a:t>
            </a:r>
            <a:r>
              <a:rPr lang="fr-FR" sz="1100" b="1" dirty="0" smtClean="0">
                <a:latin typeface="Times New Roman"/>
                <a:cs typeface="Times New Roman"/>
              </a:rPr>
              <a:t> </a:t>
            </a:r>
            <a:endParaRPr lang="fr-FR" sz="1100" b="1" dirty="0">
              <a:latin typeface="Times New Roman"/>
              <a:cs typeface="Times New Roman"/>
            </a:endParaRPr>
          </a:p>
        </p:txBody>
      </p:sp>
      <p:pic>
        <p:nvPicPr>
          <p:cNvPr id="6" name="Image 5"/>
          <p:cNvPicPr>
            <a:picLocks noChangeAspect="1"/>
          </p:cNvPicPr>
          <p:nvPr/>
        </p:nvPicPr>
        <p:blipFill>
          <a:blip r:embed="rId6"/>
          <a:stretch>
            <a:fillRect/>
          </a:stretch>
        </p:blipFill>
        <p:spPr>
          <a:xfrm>
            <a:off x="167329" y="3305547"/>
            <a:ext cx="3461042" cy="3357548"/>
          </a:xfrm>
          <a:prstGeom prst="rect">
            <a:avLst/>
          </a:prstGeom>
          <a:ln w="38100">
            <a:solidFill>
              <a:srgbClr val="800000"/>
            </a:solidFill>
          </a:ln>
        </p:spPr>
      </p:pic>
    </p:spTree>
    <p:extLst>
      <p:ext uri="{BB962C8B-B14F-4D97-AF65-F5344CB8AC3E}">
        <p14:creationId xmlns:p14="http://schemas.microsoft.com/office/powerpoint/2010/main" val="413250740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443468" y="232430"/>
            <a:ext cx="8398168" cy="5589690"/>
          </a:xfrm>
          <a:prstGeom prst="rect">
            <a:avLst/>
          </a:prstGeom>
          <a:ln w="38100">
            <a:solidFill>
              <a:srgbClr val="800000"/>
            </a:solidFill>
          </a:ln>
        </p:spPr>
      </p:pic>
      <p:sp>
        <p:nvSpPr>
          <p:cNvPr id="3" name="Rectangle 2"/>
          <p:cNvSpPr/>
          <p:nvPr/>
        </p:nvSpPr>
        <p:spPr>
          <a:xfrm>
            <a:off x="443468" y="5967709"/>
            <a:ext cx="8398167" cy="461665"/>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(Maquette du futur de Kigali, Un plan urbain ambitieux visant à faire de la ville, le “Singapour de l’Afrique.” Photo: Panos/Sven </a:t>
            </a:r>
            <a:r>
              <a:rPr lang="fr-FR" sz="1200" b="1" dirty="0" err="1">
                <a:latin typeface="Times New Roman"/>
                <a:cs typeface="Times New Roman"/>
              </a:rPr>
              <a:t>Torfinn</a:t>
            </a:r>
            <a:r>
              <a:rPr lang="fr-FR" sz="1200" b="1" dirty="0">
                <a:latin typeface="Times New Roman"/>
                <a:cs typeface="Times New Roman"/>
              </a:rPr>
              <a:t>)/</a:t>
            </a:r>
          </a:p>
        </p:txBody>
      </p:sp>
    </p:spTree>
    <p:extLst>
      <p:ext uri="{BB962C8B-B14F-4D97-AF65-F5344CB8AC3E}">
        <p14:creationId xmlns:p14="http://schemas.microsoft.com/office/powerpoint/2010/main" val="102632072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3879273"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Une ville intelligente</a:t>
            </a:r>
            <a:endParaRPr lang="fr-FR" sz="2000" b="1" i="1" dirty="0">
              <a:latin typeface="Times New Roman"/>
              <a:cs typeface="Times New Roman"/>
            </a:endParaRPr>
          </a:p>
        </p:txBody>
      </p:sp>
      <p:sp>
        <p:nvSpPr>
          <p:cNvPr id="3" name="Rectangle 2"/>
          <p:cNvSpPr/>
          <p:nvPr/>
        </p:nvSpPr>
        <p:spPr>
          <a:xfrm>
            <a:off x="228989" y="3689689"/>
            <a:ext cx="8763287" cy="3016211"/>
          </a:xfrm>
          <a:prstGeom prst="rect">
            <a:avLst/>
          </a:prstGeom>
          <a:ln w="38100">
            <a:solidFill>
              <a:srgbClr val="800000"/>
            </a:solidFill>
          </a:ln>
        </p:spPr>
        <p:txBody>
          <a:bodyPr wrap="square">
            <a:spAutoFit/>
          </a:bodyPr>
          <a:lstStyle/>
          <a:p>
            <a:pPr algn="just"/>
            <a:r>
              <a:rPr lang="fr-FR" sz="1400" b="1" dirty="0">
                <a:latin typeface="Times New Roman"/>
                <a:cs typeface="Times New Roman"/>
              </a:rPr>
              <a:t>Les efforts consentis par l’État pour moderniser la ville et la rendre attractive aux yeux des investisseurs étrangers ont rapidement porté leurs fruits, et les grues font désormais partie du paysage. Le centre s’est ainsi hérissé d’immeubles modernes et d’hôtels parfois luxueux. Construite en 2011, la Kigali City Tower, une tour de dix-huit étages, trône au milieu du centre d’affaires, qui ambitionne de concurrencer celui de Johannesburg, aussi surnommé «kilomètre le plus riche d’Afrique». À l’intérieur de l’édifice, on trouve une grande surface ouverte 24 heures sur 24 et 7 jours sur 7, des cafés, des commerces high-tech, ainsi que des bureaux de </a:t>
            </a:r>
            <a:r>
              <a:rPr lang="fr-FR" sz="1400" b="1" dirty="0" smtClean="0">
                <a:latin typeface="Times New Roman"/>
                <a:cs typeface="Times New Roman"/>
              </a:rPr>
              <a:t>standing. Mais </a:t>
            </a:r>
            <a:r>
              <a:rPr lang="fr-FR" sz="1400" b="1" dirty="0">
                <a:latin typeface="Times New Roman"/>
                <a:cs typeface="Times New Roman"/>
              </a:rPr>
              <a:t>la capitale voit encore plus loin. D’ici 2018, une «Silicon Valley rwandaise» ouvrira ses portes dans la périphérie. Cette ville nouvelle, baptisée Innovation City, devrait regrouper sur un même site différents acteurs de l’économie de la connaissance et des nouvelles technologies. Près de 250 millions d’euros seront injectés dans cette «cité innovante», qui sera couverte par la 4G, comme 60 % du pays. Au cœur de ce dispositif, un campus universitaire accueillera des antennes de l’université américaine Carnegie Mellon, mais aussi de l’Institut africain des sciences mathématiques afin d’y former la future élite du </a:t>
            </a:r>
            <a:r>
              <a:rPr lang="fr-FR" sz="1400" b="1" dirty="0" smtClean="0">
                <a:latin typeface="Times New Roman"/>
                <a:cs typeface="Times New Roman"/>
              </a:rPr>
              <a:t>pays. </a:t>
            </a:r>
          </a:p>
          <a:p>
            <a:pPr algn="r"/>
            <a:endParaRPr lang="fr-FR" sz="1100" b="1" dirty="0" smtClean="0">
              <a:latin typeface="Times New Roman"/>
              <a:cs typeface="Times New Roman"/>
            </a:endParaRPr>
          </a:p>
          <a:p>
            <a:pPr algn="r"/>
            <a:r>
              <a:rPr lang="fr-FR" sz="1100" b="1" dirty="0" smtClean="0">
                <a:latin typeface="Times New Roman"/>
                <a:cs typeface="Times New Roman"/>
              </a:rPr>
              <a:t>Kigali</a:t>
            </a:r>
            <a:r>
              <a:rPr lang="fr-FR" sz="1100" b="1" dirty="0">
                <a:latin typeface="Times New Roman"/>
                <a:cs typeface="Times New Roman"/>
              </a:rPr>
              <a:t>, la capitale du Rwanda «où l’on vit aussi bien qu’à New York</a:t>
            </a:r>
            <a:r>
              <a:rPr lang="fr-FR" sz="1100" b="1" dirty="0" smtClean="0">
                <a:latin typeface="Times New Roman"/>
                <a:cs typeface="Times New Roman"/>
              </a:rPr>
              <a:t>», 13 ao</a:t>
            </a:r>
            <a:r>
              <a:rPr lang="fr-FR" sz="1100" b="1" dirty="0" smtClean="0">
                <a:latin typeface="Times New Roman"/>
                <a:cs typeface="Times New Roman"/>
              </a:rPr>
              <a:t>ût 2017,</a:t>
            </a:r>
            <a:r>
              <a:rPr lang="fr-FR" sz="1100" b="1" dirty="0" smtClean="0">
                <a:latin typeface="Times New Roman"/>
                <a:cs typeface="Times New Roman"/>
              </a:rPr>
              <a:t> </a:t>
            </a:r>
            <a:r>
              <a:rPr lang="fr-FR" sz="1100" b="1" dirty="0" smtClean="0">
                <a:latin typeface="Times New Roman"/>
                <a:cs typeface="Times New Roman"/>
                <a:hlinkClick r:id="rId4"/>
              </a:rPr>
              <a:t>www.lefigaro.fr</a:t>
            </a:r>
            <a:r>
              <a:rPr lang="fr-FR" sz="1100" b="1" dirty="0" smtClean="0">
                <a:latin typeface="Times New Roman"/>
                <a:cs typeface="Times New Roman"/>
              </a:rPr>
              <a:t> </a:t>
            </a:r>
            <a:endParaRPr lang="fr-FR" sz="1100" b="1" dirty="0">
              <a:latin typeface="Times New Roman"/>
              <a:cs typeface="Times New Roman"/>
            </a:endParaRPr>
          </a:p>
        </p:txBody>
      </p:sp>
      <p:pic>
        <p:nvPicPr>
          <p:cNvPr id="4" name="Image 3"/>
          <p:cNvPicPr>
            <a:picLocks noChangeAspect="1"/>
          </p:cNvPicPr>
          <p:nvPr/>
        </p:nvPicPr>
        <p:blipFill>
          <a:blip r:embed="rId5"/>
          <a:stretch>
            <a:fillRect/>
          </a:stretch>
        </p:blipFill>
        <p:spPr>
          <a:xfrm>
            <a:off x="4538171" y="144579"/>
            <a:ext cx="4433288" cy="3332354"/>
          </a:xfrm>
          <a:prstGeom prst="rect">
            <a:avLst/>
          </a:prstGeom>
          <a:ln w="38100">
            <a:solidFill>
              <a:srgbClr val="800000"/>
            </a:solidFill>
          </a:ln>
        </p:spPr>
      </p:pic>
      <p:pic>
        <p:nvPicPr>
          <p:cNvPr id="7" name="Image 6"/>
          <p:cNvPicPr>
            <a:picLocks noChangeAspect="1"/>
          </p:cNvPicPr>
          <p:nvPr/>
        </p:nvPicPr>
        <p:blipFill>
          <a:blip r:embed="rId6"/>
          <a:stretch>
            <a:fillRect/>
          </a:stretch>
        </p:blipFill>
        <p:spPr>
          <a:xfrm>
            <a:off x="249147" y="737947"/>
            <a:ext cx="3650284" cy="2738986"/>
          </a:xfrm>
          <a:prstGeom prst="rect">
            <a:avLst/>
          </a:prstGeom>
          <a:ln w="38100">
            <a:solidFill>
              <a:srgbClr val="800000"/>
            </a:solidFill>
          </a:ln>
        </p:spPr>
      </p:pic>
    </p:spTree>
    <p:extLst>
      <p:ext uri="{BB962C8B-B14F-4D97-AF65-F5344CB8AC3E}">
        <p14:creationId xmlns:p14="http://schemas.microsoft.com/office/powerpoint/2010/main" val="41841771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8" name="ZoneTexte 7"/>
          <p:cNvSpPr txBox="1"/>
          <p:nvPr/>
        </p:nvSpPr>
        <p:spPr>
          <a:xfrm>
            <a:off x="1954925" y="6468262"/>
            <a:ext cx="5180380" cy="276999"/>
          </a:xfrm>
          <a:prstGeom prst="rect">
            <a:avLst/>
          </a:prstGeom>
          <a:solidFill>
            <a:schemeClr val="bg1"/>
          </a:solidFill>
          <a:ln w="38100">
            <a:solidFill>
              <a:srgbClr val="800000"/>
            </a:solidFill>
          </a:ln>
        </p:spPr>
        <p:txBody>
          <a:bodyPr wrap="square" rtlCol="0">
            <a:spAutoFit/>
          </a:bodyPr>
          <a:lstStyle/>
          <a:p>
            <a:pPr algn="ctr"/>
            <a:r>
              <a:rPr lang="fr-FR" sz="1200" b="1" dirty="0">
                <a:latin typeface="Times New Roman"/>
                <a:cs typeface="Times New Roman"/>
              </a:rPr>
              <a:t>Un exemple concret de ville intelligente : le </a:t>
            </a:r>
            <a:r>
              <a:rPr lang="fr-FR" sz="1200" b="1" dirty="0" err="1">
                <a:latin typeface="Times New Roman"/>
                <a:cs typeface="Times New Roman"/>
              </a:rPr>
              <a:t>Masterplan</a:t>
            </a:r>
            <a:r>
              <a:rPr lang="fr-FR" sz="1200" b="1" dirty="0">
                <a:latin typeface="Times New Roman"/>
                <a:cs typeface="Times New Roman"/>
              </a:rPr>
              <a:t> de Kigali au </a:t>
            </a:r>
            <a:r>
              <a:rPr lang="fr-FR" sz="1200" b="1" dirty="0" smtClean="0">
                <a:latin typeface="Times New Roman"/>
                <a:cs typeface="Times New Roman"/>
              </a:rPr>
              <a:t>Rwanda</a:t>
            </a:r>
            <a:endParaRPr lang="fr-FR" sz="1200" b="1" dirty="0">
              <a:latin typeface="Times New Roman"/>
              <a:cs typeface="Times New Roman"/>
            </a:endParaRPr>
          </a:p>
        </p:txBody>
      </p:sp>
      <p:pic>
        <p:nvPicPr>
          <p:cNvPr id="9" name="Image 8"/>
          <p:cNvPicPr>
            <a:picLocks noChangeAspect="1"/>
          </p:cNvPicPr>
          <p:nvPr/>
        </p:nvPicPr>
        <p:blipFill>
          <a:blip r:embed="rId3"/>
          <a:stretch>
            <a:fillRect/>
          </a:stretch>
        </p:blipFill>
        <p:spPr>
          <a:xfrm>
            <a:off x="543146" y="272691"/>
            <a:ext cx="7989157" cy="5991868"/>
          </a:xfrm>
          <a:prstGeom prst="rect">
            <a:avLst/>
          </a:prstGeom>
          <a:ln w="38100">
            <a:solidFill>
              <a:srgbClr val="800000"/>
            </a:solidFill>
          </a:ln>
        </p:spPr>
      </p:pic>
    </p:spTree>
    <p:extLst>
      <p:ext uri="{BB962C8B-B14F-4D97-AF65-F5344CB8AC3E}">
        <p14:creationId xmlns:p14="http://schemas.microsoft.com/office/powerpoint/2010/main" val="10556589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3879273" cy="400110"/>
          </a:xfrm>
          <a:prstGeom prst="rect">
            <a:avLst/>
          </a:prstGeom>
          <a:noFill/>
        </p:spPr>
        <p:txBody>
          <a:bodyPr wrap="square" rtlCol="0">
            <a:spAutoFit/>
          </a:bodyPr>
          <a:lstStyle/>
          <a:p>
            <a:r>
              <a:rPr lang="fr-FR" sz="2000" b="1" i="1" dirty="0">
                <a:latin typeface="Times New Roman"/>
                <a:cs typeface="Times New Roman"/>
              </a:rPr>
              <a:t>C</a:t>
            </a:r>
            <a:r>
              <a:rPr lang="fr-FR" sz="2000" b="1" i="1" dirty="0" smtClean="0">
                <a:latin typeface="Times New Roman"/>
                <a:cs typeface="Times New Roman"/>
              </a:rPr>
              <a:t>. Des inégalités persistantes</a:t>
            </a:r>
            <a:endParaRPr lang="fr-FR" sz="2000" b="1" i="1" dirty="0">
              <a:latin typeface="Times New Roman"/>
              <a:cs typeface="Times New Roman"/>
            </a:endParaRPr>
          </a:p>
        </p:txBody>
      </p:sp>
      <p:sp>
        <p:nvSpPr>
          <p:cNvPr id="3" name="Rectangle 2"/>
          <p:cNvSpPr/>
          <p:nvPr/>
        </p:nvSpPr>
        <p:spPr>
          <a:xfrm>
            <a:off x="382994" y="3757718"/>
            <a:ext cx="8425885" cy="2893100"/>
          </a:xfrm>
          <a:prstGeom prst="rect">
            <a:avLst/>
          </a:prstGeom>
          <a:ln w="38100">
            <a:solidFill>
              <a:srgbClr val="800000"/>
            </a:solidFill>
          </a:ln>
        </p:spPr>
        <p:txBody>
          <a:bodyPr wrap="square">
            <a:spAutoFit/>
          </a:bodyPr>
          <a:lstStyle/>
          <a:p>
            <a:pPr algn="just"/>
            <a:r>
              <a:rPr lang="fr-FR" sz="1400" b="1" dirty="0">
                <a:latin typeface="Times New Roman"/>
                <a:cs typeface="Times New Roman"/>
              </a:rPr>
              <a:t>L</a:t>
            </a:r>
            <a:r>
              <a:rPr lang="fr-FR" sz="1400" b="1" dirty="0" smtClean="0">
                <a:latin typeface="Times New Roman"/>
                <a:cs typeface="Times New Roman"/>
              </a:rPr>
              <a:t>es </a:t>
            </a:r>
            <a:r>
              <a:rPr lang="fr-FR" sz="1400" b="1" dirty="0">
                <a:latin typeface="Times New Roman"/>
                <a:cs typeface="Times New Roman"/>
              </a:rPr>
              <a:t>trois quarts de la population rwandaise n’a pas accès à l’électricité et les jeunes entrepreneurs sont confrontés à un manque de compétences. </a:t>
            </a:r>
            <a:r>
              <a:rPr lang="fr-FR" sz="1400" b="1" i="1" dirty="0">
                <a:latin typeface="Times New Roman"/>
                <a:cs typeface="Times New Roman"/>
              </a:rPr>
              <a:t>«L’enseignement n’est pas encore à niveau dans beaucoup d’établissements scolaires, mais cela s’améliore</a:t>
            </a:r>
            <a:r>
              <a:rPr lang="fr-FR" sz="1400" b="1" dirty="0">
                <a:latin typeface="Times New Roman"/>
                <a:cs typeface="Times New Roman"/>
              </a:rPr>
              <a:t>, témoigne Richard Rusa, directeur de création à </a:t>
            </a:r>
            <a:r>
              <a:rPr lang="fr-FR" sz="1400" b="1" dirty="0" err="1">
                <a:latin typeface="Times New Roman"/>
                <a:cs typeface="Times New Roman"/>
              </a:rPr>
              <a:t>HeHelabs</a:t>
            </a:r>
            <a:r>
              <a:rPr lang="fr-FR" sz="1400" b="1" dirty="0">
                <a:latin typeface="Times New Roman"/>
                <a:cs typeface="Times New Roman"/>
              </a:rPr>
              <a:t>, une start-up qui propose des solutions mobiles dans divers secteurs.</a:t>
            </a:r>
            <a:r>
              <a:rPr lang="fr-FR" sz="1400" b="1" i="1" dirty="0">
                <a:latin typeface="Times New Roman"/>
                <a:cs typeface="Times New Roman"/>
              </a:rPr>
              <a:t> Les bourses, les stages permettent de former des jeunes diplômés doués et motivés.»</a:t>
            </a:r>
            <a:endParaRPr lang="fr-FR" sz="1400" b="1" dirty="0">
              <a:latin typeface="Times New Roman"/>
              <a:cs typeface="Times New Roman"/>
            </a:endParaRPr>
          </a:p>
          <a:p>
            <a:pPr algn="just"/>
            <a:r>
              <a:rPr lang="fr-FR" sz="1400" b="1" dirty="0">
                <a:latin typeface="Times New Roman"/>
                <a:cs typeface="Times New Roman"/>
              </a:rPr>
              <a:t>Il faut aussi créer de l’emploi, alors que près de la moitié du budget du pays dépend de l’aide humanitaire et que 40% des Rwandais vivent sous le seuil de pauvreté. Les banques sont frileuses à l’idée de prêter de l’argent à ces jeunes qui veulent se lancer en vendant leurs idées sans garanties financières. Des obstacles évidents pour cette transition vers un avenir technologique. Ces contradictions ne touchent pas seulement l’économie. Le président rwandais est régulièrement critiqué pour réduire au silence toute voix contestataire. </a:t>
            </a:r>
            <a:r>
              <a:rPr lang="fr-FR" sz="1400" b="1" i="1" dirty="0">
                <a:latin typeface="Times New Roman"/>
                <a:cs typeface="Times New Roman"/>
              </a:rPr>
              <a:t>«Cet autoritarisme freine l’esprit d’initiative</a:t>
            </a:r>
            <a:r>
              <a:rPr lang="fr-FR" sz="1400" b="1" dirty="0">
                <a:latin typeface="Times New Roman"/>
                <a:cs typeface="Times New Roman"/>
              </a:rPr>
              <a:t>, constate un entrepreneur européen installé à Kigali. </a:t>
            </a:r>
            <a:r>
              <a:rPr lang="fr-FR" sz="1400" b="1" i="1" dirty="0">
                <a:latin typeface="Times New Roman"/>
                <a:cs typeface="Times New Roman"/>
              </a:rPr>
              <a:t>On ne peut pas demander aux jeunes à la fois de rester dans le rang, et d’être créatifs.</a:t>
            </a:r>
            <a:r>
              <a:rPr lang="fr-FR" sz="1400" b="1" i="1" dirty="0" smtClean="0">
                <a:latin typeface="Times New Roman"/>
                <a:cs typeface="Times New Roman"/>
              </a:rPr>
              <a:t>»</a:t>
            </a:r>
          </a:p>
          <a:p>
            <a:pPr algn="r"/>
            <a:r>
              <a:rPr lang="fr-FR" sz="1100" b="1" dirty="0" smtClean="0">
                <a:latin typeface="Times New Roman"/>
                <a:cs typeface="Times New Roman"/>
              </a:rPr>
              <a:t>« Nouvelles technologies: le Rwanda en plein déclic », 6 novembre 2016, </a:t>
            </a:r>
            <a:r>
              <a:rPr lang="fr-FR" sz="1100" b="1" dirty="0" smtClean="0">
                <a:latin typeface="Times New Roman"/>
                <a:cs typeface="Times New Roman"/>
                <a:hlinkClick r:id="rId4"/>
              </a:rPr>
              <a:t>www.liberation.fr</a:t>
            </a:r>
            <a:r>
              <a:rPr lang="fr-FR" sz="1100" b="1" dirty="0" smtClean="0">
                <a:latin typeface="Times New Roman"/>
                <a:cs typeface="Times New Roman"/>
              </a:rPr>
              <a:t> </a:t>
            </a:r>
            <a:endParaRPr lang="fr-FR" sz="1100" b="1" dirty="0">
              <a:latin typeface="Times New Roman"/>
              <a:cs typeface="Times New Roman"/>
            </a:endParaRPr>
          </a:p>
        </p:txBody>
      </p:sp>
      <p:pic>
        <p:nvPicPr>
          <p:cNvPr id="4" name="Image 3"/>
          <p:cNvPicPr>
            <a:picLocks noChangeAspect="1"/>
          </p:cNvPicPr>
          <p:nvPr/>
        </p:nvPicPr>
        <p:blipFill rotWithShape="1">
          <a:blip r:embed="rId5"/>
          <a:srcRect r="50239"/>
          <a:stretch/>
        </p:blipFill>
        <p:spPr>
          <a:xfrm>
            <a:off x="403153" y="733826"/>
            <a:ext cx="4192786" cy="2777948"/>
          </a:xfrm>
          <a:prstGeom prst="rect">
            <a:avLst/>
          </a:prstGeom>
          <a:ln w="38100">
            <a:solidFill>
              <a:srgbClr val="800000"/>
            </a:solidFill>
          </a:ln>
        </p:spPr>
      </p:pic>
      <p:pic>
        <p:nvPicPr>
          <p:cNvPr id="5" name="Image 4"/>
          <p:cNvPicPr>
            <a:picLocks noChangeAspect="1"/>
          </p:cNvPicPr>
          <p:nvPr/>
        </p:nvPicPr>
        <p:blipFill rotWithShape="1">
          <a:blip r:embed="rId6"/>
          <a:srcRect l="5656" r="4849"/>
          <a:stretch/>
        </p:blipFill>
        <p:spPr>
          <a:xfrm>
            <a:off x="4817669" y="484894"/>
            <a:ext cx="3950893" cy="3026880"/>
          </a:xfrm>
          <a:prstGeom prst="rect">
            <a:avLst/>
          </a:prstGeom>
          <a:ln w="38100">
            <a:solidFill>
              <a:srgbClr val="800000"/>
            </a:solidFill>
          </a:ln>
        </p:spPr>
      </p:pic>
    </p:spTree>
    <p:extLst>
      <p:ext uri="{BB962C8B-B14F-4D97-AF65-F5344CB8AC3E}">
        <p14:creationId xmlns:p14="http://schemas.microsoft.com/office/powerpoint/2010/main" val="19868659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5" name="ZoneTexte 4"/>
          <p:cNvSpPr txBox="1"/>
          <p:nvPr/>
        </p:nvSpPr>
        <p:spPr>
          <a:xfrm>
            <a:off x="0" y="84784"/>
            <a:ext cx="9144000" cy="707886"/>
          </a:xfrm>
          <a:prstGeom prst="rect">
            <a:avLst/>
          </a:prstGeom>
          <a:noFill/>
        </p:spPr>
        <p:txBody>
          <a:bodyPr wrap="square" rtlCol="0">
            <a:spAutoFit/>
          </a:bodyPr>
          <a:lstStyle/>
          <a:p>
            <a:pPr marL="514350" indent="-514350">
              <a:buFont typeface="+mj-lt"/>
              <a:buAutoNum type="romanUcPeriod" startAt="2"/>
            </a:pPr>
            <a:r>
              <a:rPr lang="fr-FR" sz="2000" b="1" dirty="0" smtClean="0">
                <a:latin typeface="Times New Roman"/>
                <a:cs typeface="Times New Roman"/>
              </a:rPr>
              <a:t>Aménager une ville verte du Nord : Babcock ranch à </a:t>
            </a:r>
            <a:r>
              <a:rPr lang="fr-FR" sz="2000" b="1" dirty="0" err="1" smtClean="0">
                <a:latin typeface="Times New Roman"/>
                <a:cs typeface="Times New Roman"/>
              </a:rPr>
              <a:t>Punta</a:t>
            </a:r>
            <a:r>
              <a:rPr lang="fr-FR" sz="2000" b="1" dirty="0" smtClean="0">
                <a:latin typeface="Times New Roman"/>
                <a:cs typeface="Times New Roman"/>
              </a:rPr>
              <a:t> </a:t>
            </a:r>
            <a:r>
              <a:rPr lang="fr-FR" sz="2000" b="1" dirty="0" err="1" smtClean="0">
                <a:latin typeface="Times New Roman"/>
                <a:cs typeface="Times New Roman"/>
              </a:rPr>
              <a:t>Gorda</a:t>
            </a:r>
            <a:r>
              <a:rPr lang="fr-FR" sz="2000" b="1" dirty="0" smtClean="0">
                <a:latin typeface="Times New Roman"/>
                <a:cs typeface="Times New Roman"/>
              </a:rPr>
              <a:t>, Floride</a:t>
            </a:r>
          </a:p>
          <a:p>
            <a:r>
              <a:rPr lang="fr-FR" sz="2000" b="1" i="1" dirty="0" smtClean="0">
                <a:latin typeface="Times New Roman"/>
                <a:cs typeface="Times New Roman"/>
              </a:rPr>
              <a:t>A. Une ville 100% écologique </a:t>
            </a:r>
            <a:endParaRPr lang="fr-FR" sz="2000" b="1" i="1" dirty="0">
              <a:latin typeface="Times New Roman"/>
              <a:cs typeface="Times New Roman"/>
            </a:endParaRPr>
          </a:p>
        </p:txBody>
      </p:sp>
      <p:sp>
        <p:nvSpPr>
          <p:cNvPr id="2" name="Rectangle 1"/>
          <p:cNvSpPr/>
          <p:nvPr/>
        </p:nvSpPr>
        <p:spPr>
          <a:xfrm>
            <a:off x="201577" y="4146976"/>
            <a:ext cx="8768564" cy="2554545"/>
          </a:xfrm>
          <a:prstGeom prst="rect">
            <a:avLst/>
          </a:prstGeom>
          <a:ln w="38100">
            <a:solidFill>
              <a:srgbClr val="800000"/>
            </a:solidFill>
          </a:ln>
        </p:spPr>
        <p:txBody>
          <a:bodyPr wrap="square">
            <a:spAutoFit/>
          </a:bodyPr>
          <a:lstStyle/>
          <a:p>
            <a:pPr algn="just"/>
            <a:r>
              <a:rPr lang="fr-FR" sz="1600" b="1" dirty="0">
                <a:latin typeface="Times New Roman"/>
                <a:cs typeface="Times New Roman"/>
              </a:rPr>
              <a:t>Imaginé il y a plus de 10 ans, le projet de </a:t>
            </a:r>
            <a:r>
              <a:rPr lang="fr-FR" sz="1600" b="1" dirty="0" err="1">
                <a:latin typeface="Times New Roman"/>
                <a:cs typeface="Times New Roman"/>
              </a:rPr>
              <a:t>Syd</a:t>
            </a:r>
            <a:r>
              <a:rPr lang="fr-FR" sz="1600" b="1" dirty="0">
                <a:latin typeface="Times New Roman"/>
                <a:cs typeface="Times New Roman"/>
              </a:rPr>
              <a:t> </a:t>
            </a:r>
            <a:r>
              <a:rPr lang="fr-FR" sz="1600" b="1" dirty="0" err="1">
                <a:latin typeface="Times New Roman"/>
                <a:cs typeface="Times New Roman"/>
              </a:rPr>
              <a:t>Kitson</a:t>
            </a:r>
            <a:r>
              <a:rPr lang="fr-FR" sz="1600" b="1" dirty="0">
                <a:latin typeface="Times New Roman"/>
                <a:cs typeface="Times New Roman"/>
              </a:rPr>
              <a:t> a été freiné par les crises économiques et immobilières qu’a connue le pays. Mais aujourd’hui, les travaux poursuivent leur cours. 15 000 visiteurs ont déjà franchi les frontières de la ville pour la découvrir. Entièrement autonome en énergie, les 300 000 panneaux photovoltaïques installés fournissent l’électricité nécessaire à 20 000 foyers par an.</a:t>
            </a:r>
          </a:p>
          <a:p>
            <a:pPr algn="just"/>
            <a:r>
              <a:rPr lang="fr-FR" sz="1600" b="1" dirty="0">
                <a:latin typeface="Times New Roman"/>
                <a:cs typeface="Times New Roman"/>
              </a:rPr>
              <a:t>Le premier restaurant de la ville, quant à lui, proposera uniquement des produits locaux. Un café et un centre de bien-être sont également prévus.</a:t>
            </a:r>
          </a:p>
          <a:p>
            <a:pPr algn="just"/>
            <a:r>
              <a:rPr lang="fr-FR" sz="1600" b="1" dirty="0">
                <a:latin typeface="Times New Roman"/>
                <a:cs typeface="Times New Roman"/>
              </a:rPr>
              <a:t>Les bus seront remplacés par une navette autonome </a:t>
            </a:r>
            <a:r>
              <a:rPr lang="fr-FR" sz="1600" b="1" dirty="0" err="1">
                <a:latin typeface="Times New Roman"/>
                <a:cs typeface="Times New Roman"/>
              </a:rPr>
              <a:t>Easymile</a:t>
            </a:r>
            <a:r>
              <a:rPr lang="fr-FR" sz="1600" b="1" dirty="0">
                <a:latin typeface="Times New Roman"/>
                <a:cs typeface="Times New Roman"/>
              </a:rPr>
              <a:t> et les flottes des entreprises seront uniquement composées de voitures électriques</a:t>
            </a:r>
            <a:r>
              <a:rPr lang="fr-FR" sz="1600" b="1" dirty="0" smtClean="0">
                <a:latin typeface="Times New Roman"/>
                <a:cs typeface="Times New Roman"/>
              </a:rPr>
              <a:t>.</a:t>
            </a:r>
          </a:p>
          <a:p>
            <a:pPr algn="r"/>
            <a:r>
              <a:rPr lang="fr-FR" sz="1100" b="1" dirty="0" smtClean="0">
                <a:latin typeface="Times New Roman"/>
                <a:cs typeface="Times New Roman"/>
              </a:rPr>
              <a:t>Avril 2017, </a:t>
            </a:r>
            <a:r>
              <a:rPr lang="fr-FR" sz="1100" b="1" dirty="0" smtClean="0">
                <a:latin typeface="Times New Roman"/>
                <a:cs typeface="Times New Roman"/>
                <a:hlinkClick r:id="rId4"/>
              </a:rPr>
              <a:t>www.decisionsdurables.com</a:t>
            </a:r>
            <a:r>
              <a:rPr lang="fr-FR" sz="1100" b="1" dirty="0" smtClean="0">
                <a:latin typeface="Times New Roman"/>
                <a:cs typeface="Times New Roman"/>
              </a:rPr>
              <a:t> </a:t>
            </a:r>
            <a:endParaRPr lang="fr-FR" sz="1100" b="1" dirty="0">
              <a:latin typeface="Times New Roman"/>
              <a:cs typeface="Times New Roman"/>
            </a:endParaRPr>
          </a:p>
        </p:txBody>
      </p:sp>
      <p:pic>
        <p:nvPicPr>
          <p:cNvPr id="3" name="Image 2"/>
          <p:cNvPicPr>
            <a:picLocks noChangeAspect="1"/>
          </p:cNvPicPr>
          <p:nvPr/>
        </p:nvPicPr>
        <p:blipFill rotWithShape="1">
          <a:blip r:embed="rId5"/>
          <a:srcRect l="4752" r="3121"/>
          <a:stretch/>
        </p:blipFill>
        <p:spPr>
          <a:xfrm>
            <a:off x="4810142" y="763228"/>
            <a:ext cx="4132975" cy="3194136"/>
          </a:xfrm>
          <a:prstGeom prst="rect">
            <a:avLst/>
          </a:prstGeom>
          <a:ln w="38100">
            <a:solidFill>
              <a:srgbClr val="800000"/>
            </a:solidFill>
          </a:ln>
        </p:spPr>
      </p:pic>
      <p:pic>
        <p:nvPicPr>
          <p:cNvPr id="4" name="Image 3"/>
          <p:cNvPicPr>
            <a:picLocks noChangeAspect="1"/>
          </p:cNvPicPr>
          <p:nvPr/>
        </p:nvPicPr>
        <p:blipFill rotWithShape="1">
          <a:blip r:embed="rId6"/>
          <a:srcRect l="15622" r="4403"/>
          <a:stretch/>
        </p:blipFill>
        <p:spPr>
          <a:xfrm>
            <a:off x="228601" y="1338287"/>
            <a:ext cx="4391855" cy="2619077"/>
          </a:xfrm>
          <a:prstGeom prst="rect">
            <a:avLst/>
          </a:prstGeom>
          <a:ln w="38100">
            <a:solidFill>
              <a:srgbClr val="800000"/>
            </a:solidFill>
          </a:ln>
        </p:spPr>
      </p:pic>
    </p:spTree>
    <p:extLst>
      <p:ext uri="{BB962C8B-B14F-4D97-AF65-F5344CB8AC3E}">
        <p14:creationId xmlns:p14="http://schemas.microsoft.com/office/powerpoint/2010/main" val="139526232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920894"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De nouvelles habitudes de consommation</a:t>
            </a:r>
            <a:endParaRPr lang="fr-FR" sz="2000" b="1" i="1" dirty="0">
              <a:latin typeface="Times New Roman"/>
              <a:cs typeface="Times New Roman"/>
            </a:endParaRPr>
          </a:p>
        </p:txBody>
      </p:sp>
      <p:sp>
        <p:nvSpPr>
          <p:cNvPr id="3" name="Rectangle 2"/>
          <p:cNvSpPr/>
          <p:nvPr/>
        </p:nvSpPr>
        <p:spPr>
          <a:xfrm>
            <a:off x="248103" y="3925865"/>
            <a:ext cx="8668106" cy="2554545"/>
          </a:xfrm>
          <a:prstGeom prst="rect">
            <a:avLst/>
          </a:prstGeom>
          <a:ln w="38100">
            <a:solidFill>
              <a:srgbClr val="800000"/>
            </a:solidFill>
          </a:ln>
        </p:spPr>
        <p:txBody>
          <a:bodyPr wrap="square">
            <a:spAutoFit/>
          </a:bodyPr>
          <a:lstStyle/>
          <a:p>
            <a:pPr algn="just"/>
            <a:r>
              <a:rPr lang="fr-FR" sz="1600" b="1" dirty="0">
                <a:latin typeface="Times New Roman"/>
                <a:cs typeface="Times New Roman"/>
              </a:rPr>
              <a:t>La caractéristique essentielle de la ville réside dans sa ferme solaire de presque 180 hectares. Cette installation fournira l’équivalent de la consommation de 20.000 logements à la Florida Power and Light, société d’électricité locale qui fournit l’énergie dans la ville</a:t>
            </a:r>
            <a:r>
              <a:rPr lang="fr-FR" sz="1600" b="1" dirty="0" smtClean="0">
                <a:latin typeface="Times New Roman"/>
                <a:cs typeface="Times New Roman"/>
              </a:rPr>
              <a:t>. (…)</a:t>
            </a:r>
          </a:p>
          <a:p>
            <a:pPr algn="just"/>
            <a:r>
              <a:rPr lang="fr-FR" sz="1600" b="1" dirty="0">
                <a:latin typeface="Times New Roman"/>
                <a:cs typeface="Times New Roman"/>
              </a:rPr>
              <a:t>Pour se déplacer, les employés utilisent des voitures électriques qu’ils branchent lorsqu’ils se garent. En matière de transports en commun, c’est la navette électrique sans chauffeur </a:t>
            </a:r>
            <a:r>
              <a:rPr lang="fr-FR" sz="1600" b="1" dirty="0" err="1">
                <a:latin typeface="Times New Roman"/>
                <a:cs typeface="Times New Roman"/>
              </a:rPr>
              <a:t>EasyMile</a:t>
            </a:r>
            <a:r>
              <a:rPr lang="fr-FR" sz="1600" b="1" dirty="0">
                <a:latin typeface="Times New Roman"/>
                <a:cs typeface="Times New Roman"/>
              </a:rPr>
              <a:t>, qui peut transporter jusqu’à 12 personnes, qui est testée</a:t>
            </a:r>
            <a:r>
              <a:rPr lang="fr-FR" sz="1600" b="1" dirty="0" smtClean="0">
                <a:latin typeface="Times New Roman"/>
                <a:cs typeface="Times New Roman"/>
              </a:rPr>
              <a:t>. (…)</a:t>
            </a:r>
          </a:p>
          <a:p>
            <a:pPr algn="just"/>
            <a:r>
              <a:rPr lang="fr-FR" sz="1600" b="1" dirty="0">
                <a:latin typeface="Times New Roman"/>
                <a:cs typeface="Times New Roman"/>
              </a:rPr>
              <a:t>Dans un pays où la voiture est reine, Babcock Ranch propose aujourd’hui une dizaine de kilomètres de sentiers pédestres sur les 80 prévus à terme. L’eau irriguée dans les cultures de la région sera par ailleurs </a:t>
            </a:r>
            <a:r>
              <a:rPr lang="fr-FR" sz="1600" b="1" dirty="0" smtClean="0">
                <a:latin typeface="Times New Roman"/>
                <a:cs typeface="Times New Roman"/>
              </a:rPr>
              <a:t>recyclée. En </a:t>
            </a:r>
            <a:r>
              <a:rPr lang="fr-FR" sz="1600" b="1" dirty="0">
                <a:latin typeface="Times New Roman"/>
                <a:cs typeface="Times New Roman"/>
              </a:rPr>
              <a:t>revanche, pas de terrain de golf au programme. Cet emblème de la Floride pourra néanmoins être envisagé si des golfeurs viennent habiter dans la ville</a:t>
            </a:r>
            <a:r>
              <a:rPr lang="fr-FR" sz="1600" b="1" dirty="0" smtClean="0">
                <a:latin typeface="Times New Roman"/>
                <a:cs typeface="Times New Roman"/>
              </a:rPr>
              <a:t>.</a:t>
            </a:r>
            <a:endParaRPr lang="fr-FR" sz="1600" b="1" dirty="0">
              <a:latin typeface="Times New Roman"/>
              <a:cs typeface="Times New Roman"/>
            </a:endParaRPr>
          </a:p>
        </p:txBody>
      </p:sp>
      <p:pic>
        <p:nvPicPr>
          <p:cNvPr id="4" name="Image 3"/>
          <p:cNvPicPr>
            <a:picLocks noChangeAspect="1"/>
          </p:cNvPicPr>
          <p:nvPr/>
        </p:nvPicPr>
        <p:blipFill>
          <a:blip r:embed="rId4"/>
          <a:stretch>
            <a:fillRect/>
          </a:stretch>
        </p:blipFill>
        <p:spPr>
          <a:xfrm>
            <a:off x="248103" y="655518"/>
            <a:ext cx="3795972" cy="2912053"/>
          </a:xfrm>
          <a:prstGeom prst="rect">
            <a:avLst/>
          </a:prstGeom>
          <a:ln w="38100">
            <a:solidFill>
              <a:srgbClr val="800000"/>
            </a:solidFill>
          </a:ln>
        </p:spPr>
      </p:pic>
      <p:pic>
        <p:nvPicPr>
          <p:cNvPr id="9" name="Image 8"/>
          <p:cNvPicPr>
            <a:picLocks noChangeAspect="1"/>
          </p:cNvPicPr>
          <p:nvPr/>
        </p:nvPicPr>
        <p:blipFill rotWithShape="1">
          <a:blip r:embed="rId5"/>
          <a:srcRect t="5535"/>
          <a:stretch/>
        </p:blipFill>
        <p:spPr>
          <a:xfrm>
            <a:off x="4292193" y="655518"/>
            <a:ext cx="4624016" cy="2912053"/>
          </a:xfrm>
          <a:prstGeom prst="rect">
            <a:avLst/>
          </a:prstGeom>
          <a:ln w="38100">
            <a:solidFill>
              <a:srgbClr val="800000"/>
            </a:solidFill>
          </a:ln>
        </p:spPr>
      </p:pic>
    </p:spTree>
    <p:extLst>
      <p:ext uri="{BB962C8B-B14F-4D97-AF65-F5344CB8AC3E}">
        <p14:creationId xmlns:p14="http://schemas.microsoft.com/office/powerpoint/2010/main" val="27331906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920894" cy="400110"/>
          </a:xfrm>
          <a:prstGeom prst="rect">
            <a:avLst/>
          </a:prstGeom>
          <a:noFill/>
        </p:spPr>
        <p:txBody>
          <a:bodyPr wrap="square" rtlCol="0">
            <a:spAutoFit/>
          </a:bodyPr>
          <a:lstStyle/>
          <a:p>
            <a:r>
              <a:rPr lang="fr-FR" sz="2000" b="1" i="1" dirty="0">
                <a:latin typeface="Times New Roman"/>
                <a:cs typeface="Times New Roman"/>
              </a:rPr>
              <a:t>C</a:t>
            </a:r>
            <a:r>
              <a:rPr lang="fr-FR" sz="2000" b="1" i="1" dirty="0" smtClean="0">
                <a:latin typeface="Times New Roman"/>
                <a:cs typeface="Times New Roman"/>
              </a:rPr>
              <a:t>. Une ville qui « cherche ses habitants » ?</a:t>
            </a:r>
            <a:endParaRPr lang="fr-FR" sz="2000" b="1" i="1" dirty="0">
              <a:latin typeface="Times New Roman"/>
              <a:cs typeface="Times New Roman"/>
            </a:endParaRPr>
          </a:p>
        </p:txBody>
      </p:sp>
      <p:sp>
        <p:nvSpPr>
          <p:cNvPr id="3" name="Rectangle 2"/>
          <p:cNvSpPr/>
          <p:nvPr/>
        </p:nvSpPr>
        <p:spPr>
          <a:xfrm>
            <a:off x="141100" y="3751152"/>
            <a:ext cx="8861793" cy="2970044"/>
          </a:xfrm>
          <a:prstGeom prst="rect">
            <a:avLst/>
          </a:prstGeom>
          <a:ln w="38100">
            <a:solidFill>
              <a:srgbClr val="800000"/>
            </a:solidFill>
          </a:ln>
        </p:spPr>
        <p:txBody>
          <a:bodyPr wrap="square">
            <a:spAutoFit/>
          </a:bodyPr>
          <a:lstStyle/>
          <a:p>
            <a:pPr algn="just"/>
            <a:r>
              <a:rPr lang="fr-FR" sz="1600" b="1" dirty="0">
                <a:latin typeface="Times New Roman"/>
                <a:cs typeface="Times New Roman"/>
              </a:rPr>
              <a:t>Les bulldozers sont toujours à pied </a:t>
            </a:r>
            <a:r>
              <a:rPr lang="fr-FR" sz="1600" b="1" dirty="0" smtClean="0">
                <a:latin typeface="Times New Roman"/>
                <a:cs typeface="Times New Roman"/>
              </a:rPr>
              <a:t>d'œuvre </a:t>
            </a:r>
            <a:r>
              <a:rPr lang="fr-FR" sz="1600" b="1" dirty="0">
                <a:latin typeface="Times New Roman"/>
                <a:cs typeface="Times New Roman"/>
              </a:rPr>
              <a:t>et de nombreux espaces restent vides dans cette nouvelle ville qui sort de terre en Floride, où les entreprises travaillent à construire les habitations qui doivent accueillir une communauté de quelque 50.000 personnes dans les vingt prochaines années</a:t>
            </a:r>
            <a:r>
              <a:rPr lang="fr-FR" sz="1600" b="1" dirty="0" smtClean="0">
                <a:latin typeface="Times New Roman"/>
                <a:cs typeface="Times New Roman"/>
              </a:rPr>
              <a:t>. (…)</a:t>
            </a:r>
          </a:p>
          <a:p>
            <a:pPr algn="just"/>
            <a:r>
              <a:rPr lang="fr-FR" sz="1600" b="1" dirty="0">
                <a:latin typeface="Times New Roman"/>
                <a:cs typeface="Times New Roman"/>
              </a:rPr>
              <a:t>La première maison a d'ailleurs été vendue 460.000 dollars, soit deux fois le prix de vente moyen dans la région. Les propriétaires de cette maison de deux chambres en bordure de lac emménageront en </a:t>
            </a:r>
            <a:r>
              <a:rPr lang="fr-FR" sz="1600" b="1" dirty="0" smtClean="0">
                <a:latin typeface="Times New Roman"/>
                <a:cs typeface="Times New Roman"/>
              </a:rPr>
              <a:t>mai. D'autres </a:t>
            </a:r>
            <a:r>
              <a:rPr lang="fr-FR" sz="1600" b="1" dirty="0">
                <a:latin typeface="Times New Roman"/>
                <a:cs typeface="Times New Roman"/>
              </a:rPr>
              <a:t>visiteurs ont été refroidis </a:t>
            </a:r>
            <a:r>
              <a:rPr lang="fr-FR" sz="1600" b="1" dirty="0" smtClean="0">
                <a:latin typeface="Times New Roman"/>
                <a:cs typeface="Times New Roman"/>
              </a:rPr>
              <a:t>par </a:t>
            </a:r>
            <a:r>
              <a:rPr lang="fr-FR" sz="1600" b="1" dirty="0">
                <a:latin typeface="Times New Roman"/>
                <a:cs typeface="Times New Roman"/>
              </a:rPr>
              <a:t>ces tarifs. Des habitations à prix plus modérés (entre 180.000 et 220.000 dollars) verront le jour dans les prochaines années, pour attirer cette clientèle, selon Lisa Hall, la porte-parole de Babcock Ranch</a:t>
            </a:r>
            <a:r>
              <a:rPr lang="fr-FR" sz="1600" b="1" dirty="0" smtClean="0">
                <a:latin typeface="Times New Roman"/>
                <a:cs typeface="Times New Roman"/>
              </a:rPr>
              <a:t>. (…)</a:t>
            </a:r>
            <a:endParaRPr lang="fr-FR" sz="1600" b="1" dirty="0">
              <a:latin typeface="Times New Roman"/>
              <a:cs typeface="Times New Roman"/>
            </a:endParaRPr>
          </a:p>
          <a:p>
            <a:pPr algn="just"/>
            <a:r>
              <a:rPr lang="fr-FR" sz="1600" b="1" dirty="0">
                <a:latin typeface="Times New Roman"/>
                <a:cs typeface="Times New Roman"/>
              </a:rPr>
              <a:t>Preuve de l'engouement pour la ville, l'école publique, qui ira de la primaire au collège, affiche déjà complet alors qu'elle n'ouvrira qu'à la rentrée prochaine</a:t>
            </a:r>
            <a:r>
              <a:rPr lang="fr-FR" sz="1600" b="1" dirty="0" smtClean="0">
                <a:latin typeface="Times New Roman"/>
                <a:cs typeface="Times New Roman"/>
              </a:rPr>
              <a:t>.</a:t>
            </a:r>
          </a:p>
          <a:p>
            <a:pPr algn="r"/>
            <a:r>
              <a:rPr lang="fr-FR" sz="1100" b="1" dirty="0" smtClean="0">
                <a:latin typeface="Times New Roman"/>
                <a:cs typeface="Times New Roman"/>
              </a:rPr>
              <a:t>22 mars 2017 </a:t>
            </a:r>
            <a:r>
              <a:rPr lang="fr-FR" sz="1100" b="1" dirty="0" smtClean="0">
                <a:latin typeface="Times New Roman"/>
                <a:cs typeface="Times New Roman"/>
                <a:hlinkClick r:id="rId4"/>
              </a:rPr>
              <a:t>www.larepubliquedespyrenees.fr</a:t>
            </a:r>
            <a:r>
              <a:rPr lang="fr-FR" sz="1100" b="1" dirty="0" smtClean="0">
                <a:latin typeface="Times New Roman"/>
                <a:cs typeface="Times New Roman"/>
              </a:rPr>
              <a:t> </a:t>
            </a:r>
            <a:endParaRPr lang="fr-FR" sz="1100" b="1" dirty="0">
              <a:latin typeface="Times New Roman"/>
              <a:cs typeface="Times New Roman"/>
            </a:endParaRPr>
          </a:p>
        </p:txBody>
      </p:sp>
      <p:pic>
        <p:nvPicPr>
          <p:cNvPr id="10" name="Image 9"/>
          <p:cNvPicPr>
            <a:picLocks noChangeAspect="1"/>
          </p:cNvPicPr>
          <p:nvPr/>
        </p:nvPicPr>
        <p:blipFill rotWithShape="1">
          <a:blip r:embed="rId5"/>
          <a:srcRect t="11904" b="8126"/>
          <a:stretch/>
        </p:blipFill>
        <p:spPr>
          <a:xfrm>
            <a:off x="752049" y="666298"/>
            <a:ext cx="7652332" cy="3059725"/>
          </a:xfrm>
          <a:prstGeom prst="rect">
            <a:avLst/>
          </a:prstGeom>
          <a:ln w="38100">
            <a:solidFill>
              <a:srgbClr val="800000"/>
            </a:solidFill>
          </a:ln>
        </p:spPr>
      </p:pic>
    </p:spTree>
    <p:extLst>
      <p:ext uri="{BB962C8B-B14F-4D97-AF65-F5344CB8AC3E}">
        <p14:creationId xmlns:p14="http://schemas.microsoft.com/office/powerpoint/2010/main" val="30364532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9144000" cy="707886"/>
          </a:xfrm>
          <a:prstGeom prst="rect">
            <a:avLst/>
          </a:prstGeom>
          <a:noFill/>
        </p:spPr>
        <p:txBody>
          <a:bodyPr wrap="square" rtlCol="0">
            <a:spAutoFit/>
          </a:bodyPr>
          <a:lstStyle/>
          <a:p>
            <a:pPr marL="514350" indent="-514350">
              <a:buFont typeface="+mj-lt"/>
              <a:buAutoNum type="romanUcPeriod" startAt="3"/>
            </a:pPr>
            <a:r>
              <a:rPr lang="fr-FR" sz="2000" b="1" dirty="0" smtClean="0">
                <a:latin typeface="Times New Roman"/>
                <a:cs typeface="Times New Roman"/>
              </a:rPr>
              <a:t>Quelle ville du futur ? Architecture, mobilités, approvisionnement</a:t>
            </a:r>
          </a:p>
          <a:p>
            <a:r>
              <a:rPr lang="fr-FR" sz="2000" b="1" i="1" dirty="0" smtClean="0">
                <a:latin typeface="Times New Roman"/>
                <a:cs typeface="Times New Roman"/>
              </a:rPr>
              <a:t>A. Les projets architecturaux </a:t>
            </a:r>
            <a:endParaRPr lang="fr-FR" sz="2000" b="1" i="1" dirty="0">
              <a:latin typeface="Times New Roman"/>
              <a:cs typeface="Times New Roman"/>
            </a:endParaRPr>
          </a:p>
        </p:txBody>
      </p:sp>
      <p:pic>
        <p:nvPicPr>
          <p:cNvPr id="3" name="Image 2"/>
          <p:cNvPicPr>
            <a:picLocks noChangeAspect="1"/>
          </p:cNvPicPr>
          <p:nvPr/>
        </p:nvPicPr>
        <p:blipFill>
          <a:blip r:embed="rId4"/>
          <a:stretch>
            <a:fillRect/>
          </a:stretch>
        </p:blipFill>
        <p:spPr>
          <a:xfrm>
            <a:off x="381000" y="955732"/>
            <a:ext cx="8400143" cy="4725080"/>
          </a:xfrm>
          <a:prstGeom prst="rect">
            <a:avLst/>
          </a:prstGeom>
          <a:ln w="38100">
            <a:solidFill>
              <a:srgbClr val="800000"/>
            </a:solidFill>
          </a:ln>
        </p:spPr>
      </p:pic>
      <p:sp>
        <p:nvSpPr>
          <p:cNvPr id="4" name="Rectangle 3"/>
          <p:cNvSpPr/>
          <p:nvPr/>
        </p:nvSpPr>
        <p:spPr>
          <a:xfrm>
            <a:off x="181429" y="5892463"/>
            <a:ext cx="8817427" cy="815608"/>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Le concept de la </a:t>
            </a:r>
            <a:r>
              <a:rPr lang="fr-FR" sz="1200" b="1" i="1" dirty="0">
                <a:latin typeface="Times New Roman"/>
                <a:cs typeface="Times New Roman"/>
              </a:rPr>
              <a:t>City in the </a:t>
            </a:r>
            <a:r>
              <a:rPr lang="fr-FR" sz="1200" b="1" i="1" dirty="0" err="1">
                <a:latin typeface="Times New Roman"/>
                <a:cs typeface="Times New Roman"/>
              </a:rPr>
              <a:t>Sky</a:t>
            </a:r>
            <a:r>
              <a:rPr lang="fr-FR" sz="1200" b="1" dirty="0">
                <a:latin typeface="Times New Roman"/>
                <a:cs typeface="Times New Roman"/>
              </a:rPr>
              <a:t> — comprenez la ville dans le ciel — a été imaginé par l’architecte bulgare </a:t>
            </a:r>
            <a:r>
              <a:rPr lang="fr-FR" sz="1200" b="1" dirty="0" err="1">
                <a:latin typeface="Times New Roman"/>
                <a:cs typeface="Times New Roman"/>
              </a:rPr>
              <a:t>Tsvetan</a:t>
            </a:r>
            <a:r>
              <a:rPr lang="fr-FR" sz="1200" b="1" dirty="0">
                <a:latin typeface="Times New Roman"/>
                <a:cs typeface="Times New Roman"/>
              </a:rPr>
              <a:t> </a:t>
            </a:r>
            <a:r>
              <a:rPr lang="fr-FR" sz="1200" b="1" dirty="0" err="1">
                <a:latin typeface="Times New Roman"/>
                <a:cs typeface="Times New Roman"/>
              </a:rPr>
              <a:t>Toshkov</a:t>
            </a:r>
            <a:r>
              <a:rPr lang="fr-FR" sz="1200" b="1" dirty="0">
                <a:latin typeface="Times New Roman"/>
                <a:cs typeface="Times New Roman"/>
              </a:rPr>
              <a:t> comme une oasis de calme et de tranquillité au-dessus de la ville stressante et polluée de New York. Le concept s’inspire de la fleur de lotus dont la pureté peut émerger, même d’eaux troublées. </a:t>
            </a:r>
            <a:endParaRPr lang="fr-FR" sz="1200" b="1" dirty="0" smtClean="0">
              <a:latin typeface="Times New Roman"/>
              <a:cs typeface="Times New Roman"/>
            </a:endParaRPr>
          </a:p>
          <a:p>
            <a:pPr algn="r"/>
            <a:r>
              <a:rPr lang="fr-FR" sz="1100" b="1" dirty="0" smtClean="0">
                <a:latin typeface="Times New Roman"/>
                <a:cs typeface="Times New Roman"/>
              </a:rPr>
              <a:t>© </a:t>
            </a:r>
            <a:r>
              <a:rPr lang="fr-FR" sz="1100" b="1" dirty="0" err="1">
                <a:latin typeface="Times New Roman"/>
                <a:cs typeface="Times New Roman"/>
              </a:rPr>
              <a:t>Tsvetan</a:t>
            </a:r>
            <a:r>
              <a:rPr lang="fr-FR" sz="1100" b="1" dirty="0">
                <a:latin typeface="Times New Roman"/>
                <a:cs typeface="Times New Roman"/>
              </a:rPr>
              <a:t> </a:t>
            </a:r>
            <a:r>
              <a:rPr lang="fr-FR" sz="1100" b="1" dirty="0" err="1">
                <a:latin typeface="Times New Roman"/>
                <a:cs typeface="Times New Roman"/>
              </a:rPr>
              <a:t>Toshkov</a:t>
            </a:r>
            <a:r>
              <a:rPr lang="fr-FR" sz="1100" b="1" dirty="0">
                <a:latin typeface="Times New Roman"/>
                <a:cs typeface="Times New Roman"/>
              </a:rPr>
              <a:t>, City in the </a:t>
            </a:r>
            <a:r>
              <a:rPr lang="fr-FR" sz="1100" b="1" dirty="0" err="1">
                <a:latin typeface="Times New Roman"/>
                <a:cs typeface="Times New Roman"/>
              </a:rPr>
              <a:t>Sky</a:t>
            </a:r>
            <a:r>
              <a:rPr lang="fr-FR" sz="1100" b="1" dirty="0">
                <a:latin typeface="Times New Roman"/>
                <a:cs typeface="Times New Roman"/>
              </a:rPr>
              <a:t>, </a:t>
            </a:r>
            <a:r>
              <a:rPr lang="fr-FR" sz="1100" b="1" dirty="0" err="1">
                <a:latin typeface="Times New Roman"/>
                <a:cs typeface="Times New Roman"/>
              </a:rPr>
              <a:t>Formad</a:t>
            </a:r>
            <a:r>
              <a:rPr lang="fr-FR" sz="1100" b="1" dirty="0">
                <a:latin typeface="Times New Roman"/>
                <a:cs typeface="Times New Roman"/>
              </a:rPr>
              <a:t> </a:t>
            </a:r>
          </a:p>
        </p:txBody>
      </p:sp>
    </p:spTree>
    <p:extLst>
      <p:ext uri="{BB962C8B-B14F-4D97-AF65-F5344CB8AC3E}">
        <p14:creationId xmlns:p14="http://schemas.microsoft.com/office/powerpoint/2010/main" val="27324011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4"/>
          <a:stretch>
            <a:fillRect/>
          </a:stretch>
        </p:blipFill>
        <p:spPr>
          <a:xfrm>
            <a:off x="584562" y="294987"/>
            <a:ext cx="7990749" cy="5368784"/>
          </a:xfrm>
          <a:prstGeom prst="rect">
            <a:avLst/>
          </a:prstGeom>
          <a:ln w="38100">
            <a:solidFill>
              <a:srgbClr val="800000"/>
            </a:solidFill>
          </a:ln>
        </p:spPr>
      </p:pic>
      <p:sp>
        <p:nvSpPr>
          <p:cNvPr id="3" name="Rectangle 2"/>
          <p:cNvSpPr/>
          <p:nvPr/>
        </p:nvSpPr>
        <p:spPr>
          <a:xfrm>
            <a:off x="282197" y="5861969"/>
            <a:ext cx="8687943" cy="830997"/>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Le projet </a:t>
            </a:r>
            <a:r>
              <a:rPr lang="fr-FR" sz="1200" b="1" i="1" dirty="0" err="1">
                <a:latin typeface="Times New Roman"/>
                <a:cs typeface="Times New Roman"/>
              </a:rPr>
              <a:t>Hyperions</a:t>
            </a:r>
            <a:r>
              <a:rPr lang="fr-FR" sz="1200" b="1" dirty="0">
                <a:latin typeface="Times New Roman"/>
                <a:cs typeface="Times New Roman"/>
              </a:rPr>
              <a:t> a été imaginé par l’architecte belge Vincent Callebaut pour la construction d’une ville proche de New Delhi (Inde). Cette ville du futur verticale est composée de 6 tours-arbres de 36 étages construites avec du bois. La production de fruits et de légumes bio peut atteindre 20 kilogrammes par an sur chaque parcelle cultivable. </a:t>
            </a:r>
            <a:endParaRPr lang="fr-FR" sz="1200" b="1" dirty="0" smtClean="0">
              <a:latin typeface="Times New Roman"/>
              <a:cs typeface="Times New Roman"/>
            </a:endParaRPr>
          </a:p>
          <a:p>
            <a:pPr algn="r"/>
            <a:r>
              <a:rPr lang="fr-FR" sz="1100" b="1" dirty="0" smtClean="0">
                <a:latin typeface="Times New Roman"/>
                <a:cs typeface="Times New Roman"/>
              </a:rPr>
              <a:t>© </a:t>
            </a:r>
            <a:r>
              <a:rPr lang="fr-FR" sz="1100" b="1" dirty="0">
                <a:latin typeface="Times New Roman"/>
                <a:cs typeface="Times New Roman"/>
              </a:rPr>
              <a:t>Vincent Callebaut Architectures, </a:t>
            </a:r>
            <a:r>
              <a:rPr lang="fr-FR" sz="1100" b="1" dirty="0" err="1">
                <a:latin typeface="Times New Roman"/>
                <a:cs typeface="Times New Roman"/>
              </a:rPr>
              <a:t>vincent.callebaut.org</a:t>
            </a:r>
            <a:r>
              <a:rPr lang="fr-FR" sz="1100" b="1" dirty="0">
                <a:latin typeface="Times New Roman"/>
                <a:cs typeface="Times New Roman"/>
              </a:rPr>
              <a:t> </a:t>
            </a:r>
          </a:p>
        </p:txBody>
      </p:sp>
    </p:spTree>
    <p:extLst>
      <p:ext uri="{BB962C8B-B14F-4D97-AF65-F5344CB8AC3E}">
        <p14:creationId xmlns:p14="http://schemas.microsoft.com/office/powerpoint/2010/main" val="32327076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4"/>
          <a:stretch>
            <a:fillRect/>
          </a:stretch>
        </p:blipFill>
        <p:spPr>
          <a:xfrm>
            <a:off x="902590" y="287798"/>
            <a:ext cx="7347114" cy="5212893"/>
          </a:xfrm>
          <a:prstGeom prst="rect">
            <a:avLst/>
          </a:prstGeom>
          <a:ln w="38100">
            <a:solidFill>
              <a:srgbClr val="800000"/>
            </a:solidFill>
          </a:ln>
        </p:spPr>
      </p:pic>
      <p:sp>
        <p:nvSpPr>
          <p:cNvPr id="5" name="Rectangle 4"/>
          <p:cNvSpPr/>
          <p:nvPr/>
        </p:nvSpPr>
        <p:spPr>
          <a:xfrm>
            <a:off x="282207" y="5500691"/>
            <a:ext cx="8647618" cy="1200329"/>
          </a:xfrm>
          <a:prstGeom prst="rect">
            <a:avLst/>
          </a:prstGeom>
          <a:solidFill>
            <a:schemeClr val="bg1"/>
          </a:solidFill>
          <a:ln w="38100">
            <a:solidFill>
              <a:srgbClr val="800000"/>
            </a:solidFill>
          </a:ln>
        </p:spPr>
        <p:txBody>
          <a:bodyPr wrap="square">
            <a:spAutoFit/>
          </a:bodyPr>
          <a:lstStyle/>
          <a:p>
            <a:pPr algn="just"/>
            <a:r>
              <a:rPr lang="fr-FR" b="1" dirty="0">
                <a:latin typeface="Times New Roman"/>
                <a:cs typeface="Times New Roman"/>
              </a:rPr>
              <a:t>1000 logements préfabriqués assemblés dans un ensemble autosuffisant en énergie sur une péninsule artificielle conçue pour résister aux tremblements de terre qui secouent régulièrement l’île d’Haïti! Un projet écologique, respectant la biodiversité et développant un écosystème durable pour un millier de familles.</a:t>
            </a:r>
          </a:p>
        </p:txBody>
      </p:sp>
    </p:spTree>
    <p:extLst>
      <p:ext uri="{BB962C8B-B14F-4D97-AF65-F5344CB8AC3E}">
        <p14:creationId xmlns:p14="http://schemas.microsoft.com/office/powerpoint/2010/main" val="13055590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920894"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Résoudre les problèmes de mobilités</a:t>
            </a:r>
            <a:endParaRPr lang="fr-FR" sz="2000" b="1" i="1" dirty="0">
              <a:latin typeface="Times New Roman"/>
              <a:cs typeface="Times New Roman"/>
            </a:endParaRPr>
          </a:p>
        </p:txBody>
      </p:sp>
      <p:sp>
        <p:nvSpPr>
          <p:cNvPr id="3" name="Rectangle 2"/>
          <p:cNvSpPr/>
          <p:nvPr/>
        </p:nvSpPr>
        <p:spPr>
          <a:xfrm>
            <a:off x="184464" y="6100471"/>
            <a:ext cx="6215164" cy="600164"/>
          </a:xfrm>
          <a:prstGeom prst="rect">
            <a:avLst/>
          </a:prstGeom>
          <a:solidFill>
            <a:schemeClr val="bg1"/>
          </a:solidFill>
          <a:ln w="38100">
            <a:solidFill>
              <a:srgbClr val="800000"/>
            </a:solidFill>
          </a:ln>
        </p:spPr>
        <p:txBody>
          <a:bodyPr wrap="square">
            <a:spAutoFit/>
          </a:bodyPr>
          <a:lstStyle/>
          <a:p>
            <a:pPr algn="just"/>
            <a:r>
              <a:rPr lang="fr-FR" sz="1100" b="1" dirty="0">
                <a:latin typeface="Times New Roman"/>
                <a:cs typeface="Times New Roman"/>
              </a:rPr>
              <a:t>Dans cette vidéo, Nissan et le cabinet d’architecture Foster </a:t>
            </a:r>
            <a:r>
              <a:rPr lang="fr-FR" sz="1100" b="1" dirty="0" err="1">
                <a:latin typeface="Times New Roman"/>
                <a:cs typeface="Times New Roman"/>
              </a:rPr>
              <a:t>Partners</a:t>
            </a:r>
            <a:r>
              <a:rPr lang="fr-FR" sz="1100" b="1" dirty="0">
                <a:latin typeface="Times New Roman"/>
                <a:cs typeface="Times New Roman"/>
              </a:rPr>
              <a:t> exposent leur vision de la « station-service du futur » qui n’a plus rien à voir avec ce que nous connaissons aujourd’hui. </a:t>
            </a:r>
            <a:endParaRPr lang="fr-FR" sz="1100" b="1" dirty="0" smtClean="0">
              <a:latin typeface="Times New Roman"/>
              <a:cs typeface="Times New Roman"/>
            </a:endParaRPr>
          </a:p>
          <a:p>
            <a:pPr algn="r"/>
            <a:r>
              <a:rPr lang="fr-FR" sz="1000" b="1" dirty="0" smtClean="0">
                <a:latin typeface="Times New Roman"/>
                <a:cs typeface="Times New Roman"/>
              </a:rPr>
              <a:t>© </a:t>
            </a:r>
            <a:r>
              <a:rPr lang="fr-FR" sz="1000" b="1" dirty="0">
                <a:latin typeface="Times New Roman"/>
                <a:cs typeface="Times New Roman"/>
              </a:rPr>
              <a:t>Nissan Europe, </a:t>
            </a:r>
            <a:r>
              <a:rPr lang="fr-FR" sz="1000" b="1" dirty="0" err="1">
                <a:latin typeface="Times New Roman"/>
                <a:cs typeface="Times New Roman"/>
              </a:rPr>
              <a:t>YouTube</a:t>
            </a:r>
            <a:endParaRPr lang="fr-FR" sz="1000" b="1" dirty="0">
              <a:latin typeface="Times New Roman"/>
              <a:cs typeface="Times New Roman"/>
            </a:endParaRPr>
          </a:p>
        </p:txBody>
      </p:sp>
      <p:pic>
        <p:nvPicPr>
          <p:cNvPr id="4" name="Image 3"/>
          <p:cNvPicPr>
            <a:picLocks noChangeAspect="1"/>
          </p:cNvPicPr>
          <p:nvPr/>
        </p:nvPicPr>
        <p:blipFill>
          <a:blip r:embed="rId4"/>
          <a:stretch>
            <a:fillRect/>
          </a:stretch>
        </p:blipFill>
        <p:spPr>
          <a:xfrm>
            <a:off x="207786" y="552307"/>
            <a:ext cx="8764597" cy="5548163"/>
          </a:xfrm>
          <a:prstGeom prst="rect">
            <a:avLst/>
          </a:prstGeom>
          <a:ln w="38100">
            <a:solidFill>
              <a:srgbClr val="800000"/>
            </a:solidFill>
          </a:ln>
        </p:spPr>
      </p:pic>
      <p:sp>
        <p:nvSpPr>
          <p:cNvPr id="5" name="Rectangle 4"/>
          <p:cNvSpPr/>
          <p:nvPr/>
        </p:nvSpPr>
        <p:spPr>
          <a:xfrm>
            <a:off x="194959" y="548628"/>
            <a:ext cx="8777425" cy="461665"/>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La clé de voute de ces nouveaux projets ? La mobilité des personnes mais aussi des biens. </a:t>
            </a:r>
            <a:r>
              <a:rPr lang="fr-FR" sz="1200" b="1" dirty="0" smtClean="0">
                <a:latin typeface="Times New Roman"/>
                <a:cs typeface="Times New Roman"/>
              </a:rPr>
              <a:t>Tous </a:t>
            </a:r>
            <a:r>
              <a:rPr lang="fr-FR" sz="1200" b="1" dirty="0">
                <a:latin typeface="Times New Roman"/>
                <a:cs typeface="Times New Roman"/>
              </a:rPr>
              <a:t>ces projets reposent sur des nouvelles technologies comme le biomimétique, la chronobiologie, les transports softs.</a:t>
            </a:r>
            <a:endParaRPr lang="fr-FR" sz="1200" b="1" dirty="0">
              <a:latin typeface="Times New Roman"/>
              <a:cs typeface="Times New Roman"/>
            </a:endParaRPr>
          </a:p>
        </p:txBody>
      </p:sp>
      <p:pic>
        <p:nvPicPr>
          <p:cNvPr id="6" name="Image 5"/>
          <p:cNvPicPr>
            <a:picLocks noChangeAspect="1"/>
          </p:cNvPicPr>
          <p:nvPr/>
        </p:nvPicPr>
        <p:blipFill>
          <a:blip r:embed="rId5"/>
          <a:stretch>
            <a:fillRect/>
          </a:stretch>
        </p:blipFill>
        <p:spPr>
          <a:xfrm>
            <a:off x="6410124" y="4973508"/>
            <a:ext cx="2562260" cy="1708174"/>
          </a:xfrm>
          <a:prstGeom prst="rect">
            <a:avLst/>
          </a:prstGeom>
          <a:ln w="38100">
            <a:solidFill>
              <a:srgbClr val="800000"/>
            </a:solidFill>
          </a:ln>
        </p:spPr>
      </p:pic>
    </p:spTree>
    <p:extLst>
      <p:ext uri="{BB962C8B-B14F-4D97-AF65-F5344CB8AC3E}">
        <p14:creationId xmlns:p14="http://schemas.microsoft.com/office/powerpoint/2010/main" val="18528808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920894" cy="400110"/>
          </a:xfrm>
          <a:prstGeom prst="rect">
            <a:avLst/>
          </a:prstGeom>
          <a:noFill/>
        </p:spPr>
        <p:txBody>
          <a:bodyPr wrap="square" rtlCol="0">
            <a:spAutoFit/>
          </a:bodyPr>
          <a:lstStyle/>
          <a:p>
            <a:r>
              <a:rPr lang="fr-FR" sz="2000" b="1" i="1" dirty="0">
                <a:latin typeface="Times New Roman"/>
                <a:cs typeface="Times New Roman"/>
              </a:rPr>
              <a:t>C</a:t>
            </a:r>
            <a:r>
              <a:rPr lang="fr-FR" sz="2000" b="1" i="1" dirty="0" smtClean="0">
                <a:latin typeface="Times New Roman"/>
                <a:cs typeface="Times New Roman"/>
              </a:rPr>
              <a:t>. Assurer l’approvisionnement des villes</a:t>
            </a:r>
            <a:endParaRPr lang="fr-FR" sz="2000" b="1" i="1" dirty="0">
              <a:latin typeface="Times New Roman"/>
              <a:cs typeface="Times New Roman"/>
            </a:endParaRPr>
          </a:p>
        </p:txBody>
      </p:sp>
      <p:sp>
        <p:nvSpPr>
          <p:cNvPr id="4" name="Rectangle 3"/>
          <p:cNvSpPr/>
          <p:nvPr/>
        </p:nvSpPr>
        <p:spPr>
          <a:xfrm>
            <a:off x="269065" y="912954"/>
            <a:ext cx="3480251" cy="1923604"/>
          </a:xfrm>
          <a:prstGeom prst="rect">
            <a:avLst/>
          </a:prstGeom>
          <a:solidFill>
            <a:schemeClr val="bg1"/>
          </a:solidFill>
          <a:ln w="38100">
            <a:solidFill>
              <a:srgbClr val="800000"/>
            </a:solidFill>
          </a:ln>
        </p:spPr>
        <p:txBody>
          <a:bodyPr wrap="square">
            <a:spAutoFit/>
          </a:bodyPr>
          <a:lstStyle/>
          <a:p>
            <a:pPr algn="just"/>
            <a:r>
              <a:rPr lang="fr-FR" sz="1200" b="1" i="1" dirty="0" smtClean="0">
                <a:latin typeface="Times New Roman"/>
                <a:cs typeface="Times New Roman"/>
              </a:rPr>
              <a:t>A droite</a:t>
            </a:r>
          </a:p>
          <a:p>
            <a:pPr algn="just"/>
            <a:r>
              <a:rPr lang="fr-FR" sz="1200" b="1" dirty="0" smtClean="0">
                <a:latin typeface="Times New Roman"/>
                <a:cs typeface="Times New Roman"/>
              </a:rPr>
              <a:t>Avec </a:t>
            </a:r>
            <a:r>
              <a:rPr lang="fr-FR" sz="1200" b="1" dirty="0">
                <a:latin typeface="Times New Roman"/>
                <a:cs typeface="Times New Roman"/>
              </a:rPr>
              <a:t>le projet d’anticipation </a:t>
            </a:r>
            <a:r>
              <a:rPr lang="fr-FR" sz="1200" b="1" i="1" dirty="0">
                <a:latin typeface="Times New Roman"/>
                <a:cs typeface="Times New Roman"/>
              </a:rPr>
              <a:t>Paris Smart City 2050</a:t>
            </a:r>
            <a:r>
              <a:rPr lang="fr-FR" sz="1200" b="1" dirty="0">
                <a:latin typeface="Times New Roman"/>
                <a:cs typeface="Times New Roman"/>
              </a:rPr>
              <a:t>, l’architecte belge Vincent Callebaut (mais qui vit à Paris) propose sa vision futuriste d’une capitale à énergie positive. Ici, des ponts habitables autoalimentés en électricité grâce à des éoliennes et à des hydroliennes exploitant le courant de la Seine. © Vincent Callebaut Architectures, </a:t>
            </a:r>
            <a:r>
              <a:rPr lang="fr-FR" sz="1200" b="1" dirty="0" err="1">
                <a:latin typeface="Times New Roman"/>
                <a:cs typeface="Times New Roman"/>
              </a:rPr>
              <a:t>vincent.callebaut.org</a:t>
            </a:r>
            <a:r>
              <a:rPr lang="fr-FR" sz="1200" dirty="0">
                <a:latin typeface="Times New Roman"/>
                <a:cs typeface="Times New Roman"/>
              </a:rPr>
              <a:t> </a:t>
            </a:r>
            <a:endParaRPr lang="fr-FR" sz="1200" dirty="0" smtClean="0">
              <a:latin typeface="Times New Roman"/>
              <a:cs typeface="Times New Roman"/>
            </a:endParaRPr>
          </a:p>
          <a:p>
            <a:pPr algn="r"/>
            <a:r>
              <a:rPr lang="fr-FR" sz="1100" dirty="0" smtClean="0">
                <a:latin typeface="Times New Roman"/>
                <a:cs typeface="Times New Roman"/>
                <a:hlinkClick r:id="rId4"/>
              </a:rPr>
              <a:t>www.futurasciences.com</a:t>
            </a:r>
            <a:r>
              <a:rPr lang="fr-FR" sz="1100" dirty="0">
                <a:latin typeface="Times New Roman"/>
                <a:cs typeface="Times New Roman"/>
              </a:rPr>
              <a:t> </a:t>
            </a:r>
            <a:endParaRPr lang="fr-FR" sz="1100" dirty="0">
              <a:latin typeface="Times New Roman"/>
              <a:cs typeface="Times New Roman"/>
            </a:endParaRPr>
          </a:p>
        </p:txBody>
      </p:sp>
      <p:pic>
        <p:nvPicPr>
          <p:cNvPr id="5" name="Image 4"/>
          <p:cNvPicPr>
            <a:picLocks noChangeAspect="1"/>
          </p:cNvPicPr>
          <p:nvPr/>
        </p:nvPicPr>
        <p:blipFill>
          <a:blip r:embed="rId5"/>
          <a:stretch>
            <a:fillRect/>
          </a:stretch>
        </p:blipFill>
        <p:spPr>
          <a:xfrm>
            <a:off x="269065" y="3325702"/>
            <a:ext cx="5376787" cy="3405298"/>
          </a:xfrm>
          <a:prstGeom prst="rect">
            <a:avLst/>
          </a:prstGeom>
          <a:ln w="38100">
            <a:solidFill>
              <a:srgbClr val="800000"/>
            </a:solidFill>
          </a:ln>
        </p:spPr>
      </p:pic>
      <p:sp>
        <p:nvSpPr>
          <p:cNvPr id="6" name="Rectangle 5"/>
          <p:cNvSpPr/>
          <p:nvPr/>
        </p:nvSpPr>
        <p:spPr>
          <a:xfrm>
            <a:off x="5543344" y="4652521"/>
            <a:ext cx="3473655" cy="1846659"/>
          </a:xfrm>
          <a:prstGeom prst="rect">
            <a:avLst/>
          </a:prstGeom>
          <a:solidFill>
            <a:schemeClr val="bg1"/>
          </a:solidFill>
          <a:ln w="38100">
            <a:solidFill>
              <a:srgbClr val="800000"/>
            </a:solidFill>
          </a:ln>
        </p:spPr>
        <p:txBody>
          <a:bodyPr wrap="square">
            <a:spAutoFit/>
          </a:bodyPr>
          <a:lstStyle/>
          <a:p>
            <a:pPr algn="just"/>
            <a:r>
              <a:rPr lang="fr-FR" sz="1200" b="1" i="1" dirty="0" smtClean="0">
                <a:latin typeface="Times New Roman"/>
                <a:cs typeface="Times New Roman"/>
              </a:rPr>
              <a:t>A gauche</a:t>
            </a:r>
          </a:p>
          <a:p>
            <a:pPr algn="just"/>
            <a:r>
              <a:rPr lang="fr-FR" sz="1200" b="1" dirty="0" smtClean="0">
                <a:latin typeface="Times New Roman"/>
                <a:cs typeface="Times New Roman"/>
              </a:rPr>
              <a:t>NEW </a:t>
            </a:r>
            <a:r>
              <a:rPr lang="fr-FR" sz="1200" b="1" dirty="0">
                <a:latin typeface="Times New Roman"/>
                <a:cs typeface="Times New Roman"/>
              </a:rPr>
              <a:t>YORK – DRAGONFLY : UN CENTRAL PARK NOURRICIER À LA </a:t>
            </a:r>
            <a:r>
              <a:rPr lang="fr-FR" sz="1200" b="1" dirty="0" smtClean="0">
                <a:latin typeface="Times New Roman"/>
                <a:cs typeface="Times New Roman"/>
              </a:rPr>
              <a:t>VERTICALE</a:t>
            </a:r>
          </a:p>
          <a:p>
            <a:pPr algn="just"/>
            <a:r>
              <a:rPr lang="fr-FR" sz="1300" b="1" dirty="0" smtClean="0">
                <a:latin typeface="Times New Roman"/>
                <a:cs typeface="Times New Roman"/>
              </a:rPr>
              <a:t>Ce </a:t>
            </a:r>
            <a:r>
              <a:rPr lang="fr-FR" sz="1300" b="1" dirty="0">
                <a:latin typeface="Times New Roman"/>
                <a:cs typeface="Times New Roman"/>
              </a:rPr>
              <a:t>projet étonnant est une immense ferme urbaine conçue pour soutenir la croissance des populations urbaines dans la ville de New York. Habitations, cultures et logements s’articulent ingénieusement dans cette gigantesque voile agricole!</a:t>
            </a:r>
          </a:p>
        </p:txBody>
      </p:sp>
      <p:pic>
        <p:nvPicPr>
          <p:cNvPr id="3" name="Image 2"/>
          <p:cNvPicPr>
            <a:picLocks noChangeAspect="1"/>
          </p:cNvPicPr>
          <p:nvPr/>
        </p:nvPicPr>
        <p:blipFill>
          <a:blip r:embed="rId6"/>
          <a:stretch>
            <a:fillRect/>
          </a:stretch>
        </p:blipFill>
        <p:spPr>
          <a:xfrm>
            <a:off x="3971051" y="611640"/>
            <a:ext cx="5045949" cy="3631935"/>
          </a:xfrm>
          <a:prstGeom prst="rect">
            <a:avLst/>
          </a:prstGeom>
          <a:ln w="38100">
            <a:solidFill>
              <a:srgbClr val="800000"/>
            </a:solidFill>
          </a:ln>
        </p:spPr>
      </p:pic>
    </p:spTree>
    <p:extLst>
      <p:ext uri="{BB962C8B-B14F-4D97-AF65-F5344CB8AC3E}">
        <p14:creationId xmlns:p14="http://schemas.microsoft.com/office/powerpoint/2010/main" val="331926772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374</TotalTime>
  <Words>1406</Words>
  <Application>Microsoft Macintosh PowerPoint</Application>
  <PresentationFormat>Présentation à l'écran (4:3)</PresentationFormat>
  <Paragraphs>83</Paragraphs>
  <Slides>14</Slides>
  <Notes>11</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Aurélie MOUILLARD</dc:creator>
  <cp:lastModifiedBy>Aurélie MOUILLARD</cp:lastModifiedBy>
  <cp:revision>37</cp:revision>
  <dcterms:created xsi:type="dcterms:W3CDTF">2017-08-16T11:45:35Z</dcterms:created>
  <dcterms:modified xsi:type="dcterms:W3CDTF">2017-08-19T15:04:12Z</dcterms:modified>
</cp:coreProperties>
</file>