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61" r:id="rId5"/>
    <p:sldId id="262" r:id="rId6"/>
    <p:sldId id="259" r:id="rId7"/>
    <p:sldId id="263" r:id="rId8"/>
    <p:sldId id="267" r:id="rId9"/>
    <p:sldId id="264" r:id="rId10"/>
    <p:sldId id="269" r:id="rId11"/>
    <p:sldId id="268" r:id="rId12"/>
    <p:sldId id="260" r:id="rId13"/>
    <p:sldId id="265" r:id="rId14"/>
    <p:sldId id="266" r:id="rId1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86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9414FF-E806-7543-A53A-A00ECFD9EFF4}" type="datetimeFigureOut">
              <a:rPr lang="fr-FR" smtClean="0"/>
              <a:t>27/10/17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55E4EE-65AC-EA43-AAE8-92D7394C3A53}" type="slidenum">
              <a:rPr lang="fr-FR" smtClean="0"/>
              <a:t>‹#›</a:t>
            </a:fld>
            <a:endParaRPr lang="fr-FR"/>
          </a:p>
        </p:txBody>
      </p:sp>
    </p:spTree>
    <p:extLst>
      <p:ext uri="{BB962C8B-B14F-4D97-AF65-F5344CB8AC3E}">
        <p14:creationId xmlns:p14="http://schemas.microsoft.com/office/powerpoint/2010/main" val="26573413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A55E4EE-65AC-EA43-AAE8-92D7394C3A53}" type="slidenum">
              <a:rPr lang="fr-FR" smtClean="0"/>
              <a:t>3</a:t>
            </a:fld>
            <a:endParaRPr lang="fr-FR"/>
          </a:p>
        </p:txBody>
      </p:sp>
    </p:spTree>
    <p:extLst>
      <p:ext uri="{BB962C8B-B14F-4D97-AF65-F5344CB8AC3E}">
        <p14:creationId xmlns:p14="http://schemas.microsoft.com/office/powerpoint/2010/main" val="7247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What</a:t>
            </a:r>
            <a:r>
              <a:rPr lang="fr-FR" dirty="0" smtClean="0"/>
              <a:t> </a:t>
            </a:r>
            <a:r>
              <a:rPr lang="fr-FR" dirty="0" err="1" smtClean="0"/>
              <a:t>different</a:t>
            </a:r>
            <a:r>
              <a:rPr lang="fr-FR" dirty="0" smtClean="0"/>
              <a:t> </a:t>
            </a:r>
            <a:r>
              <a:rPr lang="fr-FR" dirty="0" err="1" smtClean="0"/>
              <a:t>advantages</a:t>
            </a:r>
            <a:r>
              <a:rPr lang="fr-FR" dirty="0" smtClean="0"/>
              <a:t> </a:t>
            </a:r>
            <a:r>
              <a:rPr lang="fr-FR" dirty="0" err="1" smtClean="0"/>
              <a:t>can</a:t>
            </a:r>
            <a:r>
              <a:rPr lang="fr-FR" dirty="0" smtClean="0"/>
              <a:t> the IDW </a:t>
            </a:r>
            <a:r>
              <a:rPr lang="fr-FR" dirty="0" err="1" smtClean="0"/>
              <a:t>represent</a:t>
            </a:r>
            <a:r>
              <a:rPr lang="fr-FR" dirty="0" smtClean="0"/>
              <a:t> for BP?</a:t>
            </a:r>
          </a:p>
          <a:p>
            <a:r>
              <a:rPr lang="fr-FR" dirty="0" err="1" smtClean="0"/>
              <a:t>What</a:t>
            </a:r>
            <a:r>
              <a:rPr lang="fr-FR" baseline="0" dirty="0" smtClean="0"/>
              <a:t> about the </a:t>
            </a:r>
            <a:r>
              <a:rPr lang="fr-FR" baseline="0" dirty="0" err="1" smtClean="0"/>
              <a:t>advantages</a:t>
            </a:r>
            <a:r>
              <a:rPr lang="fr-FR" baseline="0" dirty="0" smtClean="0"/>
              <a:t> </a:t>
            </a:r>
            <a:r>
              <a:rPr lang="fr-FR" baseline="0" dirty="0" err="1" smtClean="0"/>
              <a:t>represented</a:t>
            </a:r>
            <a:r>
              <a:rPr lang="fr-FR" baseline="0" dirty="0" smtClean="0"/>
              <a:t> by BP for the countries in </a:t>
            </a:r>
            <a:r>
              <a:rPr lang="fr-FR" baseline="0" dirty="0" err="1" smtClean="0"/>
              <a:t>which</a:t>
            </a:r>
            <a:r>
              <a:rPr lang="fr-FR" baseline="0" dirty="0" smtClean="0"/>
              <a:t> </a:t>
            </a:r>
            <a:r>
              <a:rPr lang="fr-FR" baseline="0" dirty="0" err="1" smtClean="0"/>
              <a:t>it</a:t>
            </a:r>
            <a:r>
              <a:rPr lang="fr-FR" baseline="0" dirty="0" smtClean="0"/>
              <a:t> </a:t>
            </a:r>
            <a:r>
              <a:rPr lang="fr-FR" baseline="0" dirty="0" err="1" smtClean="0"/>
              <a:t>is</a:t>
            </a:r>
            <a:r>
              <a:rPr lang="fr-FR" baseline="0" dirty="0" smtClean="0"/>
              <a:t> </a:t>
            </a:r>
            <a:r>
              <a:rPr lang="fr-FR" baseline="0" dirty="0" err="1" smtClean="0"/>
              <a:t>settled</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6A55E4EE-65AC-EA43-AAE8-92D7394C3A53}" type="slidenum">
              <a:rPr lang="fr-FR" smtClean="0"/>
              <a:t>4</a:t>
            </a:fld>
            <a:endParaRPr lang="fr-FR"/>
          </a:p>
        </p:txBody>
      </p:sp>
    </p:spTree>
    <p:extLst>
      <p:ext uri="{BB962C8B-B14F-4D97-AF65-F5344CB8AC3E}">
        <p14:creationId xmlns:p14="http://schemas.microsoft.com/office/powerpoint/2010/main" val="2207123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51066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6050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96399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00ED417-6AC6-A54D-BC8C-1C9918515E26}" type="datetimeFigureOut">
              <a:rPr lang="fr-FR" smtClean="0"/>
              <a:t>27/10/17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389673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00ED417-6AC6-A54D-BC8C-1C9918515E26}" type="datetimeFigureOut">
              <a:rPr lang="fr-FR" smtClean="0"/>
              <a:t>27/10/17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50319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C00ED417-6AC6-A54D-BC8C-1C9918515E26}" type="datetimeFigureOut">
              <a:rPr lang="fr-FR" smtClean="0"/>
              <a:t>27/10/17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0106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00ED417-6AC6-A54D-BC8C-1C9918515E26}" type="datetimeFigureOut">
              <a:rPr lang="fr-FR" smtClean="0"/>
              <a:t>27/10/17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59874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00ED417-6AC6-A54D-BC8C-1C9918515E26}" type="datetimeFigureOut">
              <a:rPr lang="fr-FR" smtClean="0"/>
              <a:t>27/10/17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1995637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00ED417-6AC6-A54D-BC8C-1C9918515E26}" type="datetimeFigureOut">
              <a:rPr lang="fr-FR" smtClean="0"/>
              <a:t>27/10/17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32167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900821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11490909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ED417-6AC6-A54D-BC8C-1C9918515E26}" type="datetimeFigureOut">
              <a:rPr lang="fr-FR" smtClean="0"/>
              <a:t>27/10/17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CD2C0E-F881-3343-AFBC-3AB7BEDBFF5A}" type="slidenum">
              <a:rPr lang="fr-FR" smtClean="0"/>
              <a:t>‹#›</a:t>
            </a:fld>
            <a:endParaRPr lang="fr-FR"/>
          </a:p>
        </p:txBody>
      </p:sp>
    </p:spTree>
    <p:extLst>
      <p:ext uri="{BB962C8B-B14F-4D97-AF65-F5344CB8AC3E}">
        <p14:creationId xmlns:p14="http://schemas.microsoft.com/office/powerpoint/2010/main" val="1104496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bp.com" TargetMode="External"/><Relationship Id="rId5"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hyperlink" Target="http://www.bp.com" TargetMode="External"/><Relationship Id="rId6"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hyperlink" Target="http://www.theguardian.com/business/bp" TargetMode="External"/><Relationship Id="rId4" Type="http://schemas.openxmlformats.org/officeDocument/2006/relationships/hyperlink" Target="http://www.theguardian.com/business/oil" TargetMode="External"/><Relationship Id="rId5" Type="http://schemas.openxmlformats.org/officeDocument/2006/relationships/image" Target="../media/image7.png"/><Relationship Id="rId6" Type="http://schemas.openxmlformats.org/officeDocument/2006/relationships/hyperlink" Target="http://www.cartoonaday.com" TargetMode="External"/><Relationship Id="rId7"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gif"/><Relationship Id="rId5" Type="http://schemas.openxmlformats.org/officeDocument/2006/relationships/image" Target="../media/image12.gif"/><Relationship Id="rId6"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hyperlink" Target="http://www.tncandglobalisation.weebly.com" TargetMode="External"/><Relationship Id="rId5" Type="http://schemas.openxmlformats.org/officeDocument/2006/relationships/image" Target="../media/image19.jpeg"/><Relationship Id="rId6" Type="http://schemas.openxmlformats.org/officeDocument/2006/relationships/hyperlink" Target="http://www.globalchange.umich.edu" TargetMode="External"/><Relationship Id="rId7" Type="http://schemas.openxmlformats.org/officeDocument/2006/relationships/hyperlink" Target="http://www.theguardian.com" TargetMode="External"/><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22014"/>
            <a:ext cx="9143999" cy="824654"/>
          </a:xfrm>
        </p:spPr>
        <p:txBody>
          <a:bodyPr>
            <a:normAutofit/>
          </a:bodyPr>
          <a:lstStyle/>
          <a:p>
            <a:r>
              <a:rPr lang="fr-FR" sz="3400" b="1" dirty="0" smtClean="0">
                <a:solidFill>
                  <a:srgbClr val="800000"/>
                </a:solidFill>
                <a:latin typeface="Times New Roman"/>
                <a:cs typeface="Times New Roman"/>
              </a:rPr>
              <a:t>TERRITORIAL STRATEGIES OF THE </a:t>
            </a:r>
            <a:r>
              <a:rPr lang="fr-FR" sz="3400" b="1" dirty="0" err="1" smtClean="0">
                <a:solidFill>
                  <a:srgbClr val="800000"/>
                </a:solidFill>
                <a:latin typeface="Times New Roman"/>
                <a:cs typeface="Times New Roman"/>
              </a:rPr>
              <a:t>TNCs</a:t>
            </a:r>
            <a:endParaRPr lang="fr-FR" sz="3400" b="1" dirty="0">
              <a:solidFill>
                <a:srgbClr val="800000"/>
              </a:solidFill>
              <a:latin typeface="Times New Roman"/>
              <a:cs typeface="Times New Roman"/>
            </a:endParaRPr>
          </a:p>
        </p:txBody>
      </p:sp>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1169143" y="1527677"/>
            <a:ext cx="6652014" cy="5083414"/>
          </a:xfrm>
          <a:prstGeom prst="rect">
            <a:avLst/>
          </a:prstGeom>
          <a:noFill/>
          <a:ln w="38100">
            <a:solidFill>
              <a:srgbClr val="800000"/>
            </a:solidFill>
          </a:ln>
        </p:spPr>
      </p:pic>
      <p:sp>
        <p:nvSpPr>
          <p:cNvPr id="4" name="Rectangle 3"/>
          <p:cNvSpPr/>
          <p:nvPr/>
        </p:nvSpPr>
        <p:spPr>
          <a:xfrm>
            <a:off x="1482136" y="885871"/>
            <a:ext cx="6030206" cy="369332"/>
          </a:xfrm>
          <a:prstGeom prst="rect">
            <a:avLst/>
          </a:prstGeom>
        </p:spPr>
        <p:txBody>
          <a:bodyPr wrap="square">
            <a:spAutoFit/>
          </a:bodyPr>
          <a:lstStyle/>
          <a:p>
            <a:r>
              <a:rPr lang="fr-FR" b="1" dirty="0" smtClean="0">
                <a:solidFill>
                  <a:srgbClr val="800000"/>
                </a:solidFill>
                <a:latin typeface="Times New Roman"/>
                <a:cs typeface="Times New Roman"/>
              </a:rPr>
              <a:t>« The </a:t>
            </a:r>
            <a:r>
              <a:rPr lang="fr-FR" b="1" dirty="0" err="1">
                <a:solidFill>
                  <a:srgbClr val="800000"/>
                </a:solidFill>
                <a:latin typeface="Times New Roman"/>
                <a:cs typeface="Times New Roman"/>
              </a:rPr>
              <a:t>same</a:t>
            </a:r>
            <a:r>
              <a:rPr lang="fr-FR" b="1" dirty="0">
                <a:solidFill>
                  <a:srgbClr val="800000"/>
                </a:solidFill>
                <a:latin typeface="Times New Roman"/>
                <a:cs typeface="Times New Roman"/>
              </a:rPr>
              <a:t> </a:t>
            </a:r>
            <a:r>
              <a:rPr lang="fr-FR" b="1" dirty="0" err="1">
                <a:solidFill>
                  <a:srgbClr val="800000"/>
                </a:solidFill>
                <a:latin typeface="Times New Roman"/>
                <a:cs typeface="Times New Roman"/>
              </a:rPr>
              <a:t>thing</a:t>
            </a:r>
            <a:r>
              <a:rPr lang="fr-FR" b="1" dirty="0">
                <a:solidFill>
                  <a:srgbClr val="800000"/>
                </a:solidFill>
                <a:latin typeface="Times New Roman"/>
                <a:cs typeface="Times New Roman"/>
              </a:rPr>
              <a:t>, the </a:t>
            </a:r>
            <a:r>
              <a:rPr lang="fr-FR" b="1" dirty="0" err="1">
                <a:solidFill>
                  <a:srgbClr val="800000"/>
                </a:solidFill>
                <a:latin typeface="Times New Roman"/>
                <a:cs typeface="Times New Roman"/>
              </a:rPr>
              <a:t>same</a:t>
            </a:r>
            <a:r>
              <a:rPr lang="fr-FR" b="1" dirty="0">
                <a:solidFill>
                  <a:srgbClr val="800000"/>
                </a:solidFill>
                <a:latin typeface="Times New Roman"/>
                <a:cs typeface="Times New Roman"/>
              </a:rPr>
              <a:t> </a:t>
            </a:r>
            <a:r>
              <a:rPr lang="fr-FR" b="1" dirty="0" err="1">
                <a:solidFill>
                  <a:srgbClr val="800000"/>
                </a:solidFill>
                <a:latin typeface="Times New Roman"/>
                <a:cs typeface="Times New Roman"/>
              </a:rPr>
              <a:t>way</a:t>
            </a:r>
            <a:r>
              <a:rPr lang="fr-FR" b="1" dirty="0" smtClean="0">
                <a:solidFill>
                  <a:srgbClr val="800000"/>
                </a:solidFill>
                <a:latin typeface="Times New Roman"/>
                <a:cs typeface="Times New Roman"/>
              </a:rPr>
              <a:t>, </a:t>
            </a:r>
            <a:r>
              <a:rPr lang="fr-FR" b="1" dirty="0" err="1" smtClean="0">
                <a:solidFill>
                  <a:srgbClr val="800000"/>
                </a:solidFill>
                <a:latin typeface="Times New Roman"/>
                <a:cs typeface="Times New Roman"/>
              </a:rPr>
              <a:t>everywhere</a:t>
            </a:r>
            <a:r>
              <a:rPr lang="fr-FR" b="1" dirty="0" smtClean="0">
                <a:solidFill>
                  <a:srgbClr val="800000"/>
                </a:solidFill>
                <a:latin typeface="Times New Roman"/>
                <a:cs typeface="Times New Roman"/>
              </a:rPr>
              <a:t> » (S. Levitt)</a:t>
            </a:r>
            <a:endParaRPr lang="fr-FR" b="1" dirty="0">
              <a:solidFill>
                <a:srgbClr val="800000"/>
              </a:solidFill>
              <a:latin typeface="Times New Roman"/>
              <a:cs typeface="Times New Roman"/>
            </a:endParaRPr>
          </a:p>
        </p:txBody>
      </p:sp>
    </p:spTree>
    <p:extLst>
      <p:ext uri="{BB962C8B-B14F-4D97-AF65-F5344CB8AC3E}">
        <p14:creationId xmlns:p14="http://schemas.microsoft.com/office/powerpoint/2010/main" val="1509488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201576" y="5039012"/>
            <a:ext cx="8768565" cy="1692771"/>
          </a:xfrm>
          <a:prstGeom prst="rect">
            <a:avLst/>
          </a:prstGeom>
        </p:spPr>
        <p:txBody>
          <a:bodyPr wrap="square">
            <a:spAutoFit/>
          </a:bodyPr>
          <a:lstStyle/>
          <a:p>
            <a:pPr algn="just"/>
            <a:r>
              <a:rPr lang="fr-FR" sz="2500" b="1" i="1" dirty="0" smtClean="0">
                <a:solidFill>
                  <a:srgbClr val="800000"/>
                </a:solidFill>
                <a:latin typeface="Times New Roman"/>
                <a:cs typeface="Times New Roman"/>
              </a:rPr>
              <a:t>- To </a:t>
            </a:r>
            <a:r>
              <a:rPr lang="fr-FR" sz="2500" b="1" i="1" dirty="0" err="1">
                <a:solidFill>
                  <a:srgbClr val="800000"/>
                </a:solidFill>
                <a:latin typeface="Times New Roman"/>
                <a:cs typeface="Times New Roman"/>
              </a:rPr>
              <a:t>what</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extent</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can</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we</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say</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that</a:t>
            </a:r>
            <a:r>
              <a:rPr lang="fr-FR" sz="2500" b="1" i="1" dirty="0">
                <a:solidFill>
                  <a:srgbClr val="800000"/>
                </a:solidFill>
                <a:latin typeface="Times New Roman"/>
                <a:cs typeface="Times New Roman"/>
              </a:rPr>
              <a:t> British </a:t>
            </a:r>
            <a:r>
              <a:rPr lang="fr-FR" sz="2500" b="1" i="1" dirty="0" err="1">
                <a:solidFill>
                  <a:srgbClr val="800000"/>
                </a:solidFill>
                <a:latin typeface="Times New Roman"/>
                <a:cs typeface="Times New Roman"/>
              </a:rPr>
              <a:t>Petroleum</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illustrate</a:t>
            </a:r>
            <a:r>
              <a:rPr lang="fr-FR" sz="2500" b="1" i="1" dirty="0">
                <a:solidFill>
                  <a:srgbClr val="800000"/>
                </a:solidFill>
                <a:latin typeface="Times New Roman"/>
                <a:cs typeface="Times New Roman"/>
              </a:rPr>
              <a:t> the territorial </a:t>
            </a:r>
            <a:r>
              <a:rPr lang="fr-FR" sz="2500" b="1" i="1" dirty="0" err="1">
                <a:solidFill>
                  <a:srgbClr val="800000"/>
                </a:solidFill>
                <a:latin typeface="Times New Roman"/>
                <a:cs typeface="Times New Roman"/>
              </a:rPr>
              <a:t>strategies</a:t>
            </a:r>
            <a:r>
              <a:rPr lang="fr-FR" sz="2500" b="1" i="1" dirty="0">
                <a:solidFill>
                  <a:srgbClr val="800000"/>
                </a:solidFill>
                <a:latin typeface="Times New Roman"/>
                <a:cs typeface="Times New Roman"/>
              </a:rPr>
              <a:t> of the </a:t>
            </a:r>
            <a:r>
              <a:rPr lang="fr-FR" sz="2500" b="1" i="1" dirty="0" err="1">
                <a:solidFill>
                  <a:srgbClr val="800000"/>
                </a:solidFill>
                <a:latin typeface="Times New Roman"/>
                <a:cs typeface="Times New Roman"/>
              </a:rPr>
              <a:t>TNCs</a:t>
            </a:r>
            <a:r>
              <a:rPr lang="fr-FR" sz="2500" b="1" i="1" dirty="0">
                <a:solidFill>
                  <a:srgbClr val="800000"/>
                </a:solidFill>
                <a:latin typeface="Times New Roman"/>
                <a:cs typeface="Times New Roman"/>
              </a:rPr>
              <a:t> on </a:t>
            </a:r>
            <a:r>
              <a:rPr lang="fr-FR" sz="2500" b="1" i="1" dirty="0" err="1">
                <a:solidFill>
                  <a:srgbClr val="800000"/>
                </a:solidFill>
                <a:latin typeface="Times New Roman"/>
                <a:cs typeface="Times New Roman"/>
              </a:rPr>
              <a:t>various</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scales</a:t>
            </a:r>
            <a:r>
              <a:rPr lang="fr-FR" sz="2500" b="1" i="1" dirty="0">
                <a:solidFill>
                  <a:srgbClr val="800000"/>
                </a:solidFill>
                <a:latin typeface="Times New Roman"/>
                <a:cs typeface="Times New Roman"/>
              </a:rPr>
              <a:t> </a:t>
            </a:r>
            <a:r>
              <a:rPr lang="fr-FR" sz="2500" b="1" i="1" dirty="0" smtClean="0">
                <a:solidFill>
                  <a:srgbClr val="800000"/>
                </a:solidFill>
                <a:latin typeface="Times New Roman"/>
                <a:cs typeface="Times New Roman"/>
              </a:rPr>
              <a:t>?</a:t>
            </a:r>
            <a:endParaRPr lang="fr-FR" sz="2500" dirty="0">
              <a:solidFill>
                <a:srgbClr val="800000"/>
              </a:solidFill>
              <a:latin typeface="Times New Roman"/>
              <a:cs typeface="Times New Roman"/>
            </a:endParaRPr>
          </a:p>
          <a:p>
            <a:pPr algn="just"/>
            <a:r>
              <a:rPr lang="fr-FR" sz="2500" b="1" i="1" dirty="0" smtClean="0">
                <a:solidFill>
                  <a:srgbClr val="800000"/>
                </a:solidFill>
                <a:latin typeface="Times New Roman"/>
                <a:cs typeface="Times New Roman"/>
              </a:rPr>
              <a:t>- </a:t>
            </a:r>
            <a:r>
              <a:rPr lang="fr-FR" sz="2500" b="1" i="1" dirty="0" err="1" smtClean="0">
                <a:solidFill>
                  <a:srgbClr val="800000"/>
                </a:solidFill>
                <a:latin typeface="Times New Roman"/>
                <a:cs typeface="Times New Roman"/>
              </a:rPr>
              <a:t>What</a:t>
            </a:r>
            <a:r>
              <a:rPr lang="fr-FR" sz="2500" b="1" i="1" dirty="0" smtClean="0">
                <a:solidFill>
                  <a:srgbClr val="800000"/>
                </a:solidFill>
                <a:latin typeface="Times New Roman"/>
                <a:cs typeface="Times New Roman"/>
              </a:rPr>
              <a:t> </a:t>
            </a:r>
            <a:r>
              <a:rPr lang="fr-FR" sz="2500" b="1" i="1" dirty="0" err="1">
                <a:solidFill>
                  <a:srgbClr val="800000"/>
                </a:solidFill>
                <a:latin typeface="Times New Roman"/>
                <a:cs typeface="Times New Roman"/>
              </a:rPr>
              <a:t>kind</a:t>
            </a:r>
            <a:r>
              <a:rPr lang="fr-FR" sz="2500" b="1" i="1" dirty="0">
                <a:solidFill>
                  <a:srgbClr val="800000"/>
                </a:solidFill>
                <a:latin typeface="Times New Roman"/>
                <a:cs typeface="Times New Roman"/>
              </a:rPr>
              <a:t> of </a:t>
            </a:r>
            <a:r>
              <a:rPr lang="fr-FR" sz="2500" b="1" i="1" dirty="0" err="1">
                <a:solidFill>
                  <a:srgbClr val="800000"/>
                </a:solidFill>
                <a:latin typeface="Times New Roman"/>
                <a:cs typeface="Times New Roman"/>
              </a:rPr>
              <a:t>specific</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strategies</a:t>
            </a:r>
            <a:r>
              <a:rPr lang="fr-FR" sz="2500" b="1" i="1" dirty="0">
                <a:solidFill>
                  <a:srgbClr val="800000"/>
                </a:solidFill>
                <a:latin typeface="Times New Roman"/>
                <a:cs typeface="Times New Roman"/>
              </a:rPr>
              <a:t> do </a:t>
            </a:r>
            <a:r>
              <a:rPr lang="fr-FR" sz="2500" b="1" i="1" dirty="0" err="1">
                <a:solidFill>
                  <a:srgbClr val="800000"/>
                </a:solidFill>
                <a:latin typeface="Times New Roman"/>
                <a:cs typeface="Times New Roman"/>
              </a:rPr>
              <a:t>they</a:t>
            </a:r>
            <a:r>
              <a:rPr lang="fr-FR" sz="2500" b="1" i="1" dirty="0">
                <a:solidFill>
                  <a:srgbClr val="800000"/>
                </a:solidFill>
                <a:latin typeface="Times New Roman"/>
                <a:cs typeface="Times New Roman"/>
              </a:rPr>
              <a:t> </a:t>
            </a:r>
            <a:r>
              <a:rPr lang="fr-FR" sz="2500" b="1" i="1" dirty="0" err="1">
                <a:solidFill>
                  <a:srgbClr val="800000"/>
                </a:solidFill>
                <a:latin typeface="Times New Roman"/>
                <a:cs typeface="Times New Roman"/>
              </a:rPr>
              <a:t>adopt</a:t>
            </a:r>
            <a:r>
              <a:rPr lang="fr-FR" sz="2500" b="1" i="1" dirty="0">
                <a:solidFill>
                  <a:srgbClr val="800000"/>
                </a:solidFill>
                <a:latin typeface="Times New Roman"/>
                <a:cs typeface="Times New Roman"/>
              </a:rPr>
              <a:t> in the global </a:t>
            </a:r>
            <a:r>
              <a:rPr lang="fr-FR" sz="2500" b="1" i="1" dirty="0" err="1">
                <a:solidFill>
                  <a:srgbClr val="800000"/>
                </a:solidFill>
                <a:latin typeface="Times New Roman"/>
                <a:cs typeface="Times New Roman"/>
              </a:rPr>
              <a:t>economic</a:t>
            </a:r>
            <a:r>
              <a:rPr lang="fr-FR" sz="2500" b="1" i="1" dirty="0">
                <a:solidFill>
                  <a:srgbClr val="800000"/>
                </a:solidFill>
                <a:latin typeface="Times New Roman"/>
                <a:cs typeface="Times New Roman"/>
              </a:rPr>
              <a:t> system ?</a:t>
            </a:r>
            <a:endParaRPr lang="fr-FR" sz="2500" dirty="0">
              <a:solidFill>
                <a:srgbClr val="800000"/>
              </a:solidFill>
              <a:latin typeface="Times New Roman"/>
              <a:cs typeface="Times New Roman"/>
            </a:endParaRPr>
          </a:p>
        </p:txBody>
      </p:sp>
      <p:pic>
        <p:nvPicPr>
          <p:cNvPr id="5" name="Image 4" descr="http://www.knowledge-pills.com/comkp1/kp/series/004_ECONOMY/006_Analysing%20globalisation/graphics/ppt3.gif"/>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007881" y="155366"/>
            <a:ext cx="7135797" cy="4823178"/>
          </a:xfrm>
          <a:prstGeom prst="rect">
            <a:avLst/>
          </a:prstGeom>
          <a:noFill/>
          <a:ln w="38100">
            <a:solidFill>
              <a:srgbClr val="800000"/>
            </a:solidFill>
          </a:ln>
        </p:spPr>
      </p:pic>
    </p:spTree>
    <p:extLst>
      <p:ext uri="{BB962C8B-B14F-4D97-AF65-F5344CB8AC3E}">
        <p14:creationId xmlns:p14="http://schemas.microsoft.com/office/powerpoint/2010/main" val="13137449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41141"/>
            <a:ext cx="5464507" cy="523220"/>
          </a:xfrm>
          <a:prstGeom prst="rect">
            <a:avLst/>
          </a:prstGeom>
          <a:noFill/>
        </p:spPr>
        <p:txBody>
          <a:bodyPr wrap="none" rtlCol="0">
            <a:spAutoFit/>
          </a:bodyPr>
          <a:lstStyle/>
          <a:p>
            <a:r>
              <a:rPr lang="fr-FR" sz="2800" b="1" dirty="0" smtClean="0">
                <a:latin typeface="Times New Roman"/>
                <a:cs typeface="Times New Roman"/>
              </a:rPr>
              <a:t>I. Case </a:t>
            </a:r>
            <a:r>
              <a:rPr lang="fr-FR" sz="2800" b="1" dirty="0" err="1" smtClean="0">
                <a:latin typeface="Times New Roman"/>
                <a:cs typeface="Times New Roman"/>
              </a:rPr>
              <a:t>study</a:t>
            </a:r>
            <a:r>
              <a:rPr lang="fr-FR" sz="2800" b="1" dirty="0" smtClean="0">
                <a:latin typeface="Times New Roman"/>
                <a:cs typeface="Times New Roman"/>
              </a:rPr>
              <a:t> on British </a:t>
            </a:r>
            <a:r>
              <a:rPr lang="fr-FR" sz="2800" b="1" dirty="0" err="1" smtClean="0">
                <a:latin typeface="Times New Roman"/>
                <a:cs typeface="Times New Roman"/>
              </a:rPr>
              <a:t>Petroleum</a:t>
            </a:r>
            <a:endParaRPr lang="fr-FR" sz="2800" b="1" dirty="0">
              <a:latin typeface="Times New Roman"/>
              <a:cs typeface="Times New Roman"/>
            </a:endParaRPr>
          </a:p>
        </p:txBody>
      </p:sp>
      <p:sp>
        <p:nvSpPr>
          <p:cNvPr id="3" name="ZoneTexte 2"/>
          <p:cNvSpPr txBox="1"/>
          <p:nvPr/>
        </p:nvSpPr>
        <p:spPr>
          <a:xfrm>
            <a:off x="0" y="604672"/>
            <a:ext cx="6384080" cy="461665"/>
          </a:xfrm>
          <a:prstGeom prst="rect">
            <a:avLst/>
          </a:prstGeom>
          <a:noFill/>
        </p:spPr>
        <p:txBody>
          <a:bodyPr wrap="none" rtlCol="0">
            <a:spAutoFit/>
          </a:bodyPr>
          <a:lstStyle/>
          <a:p>
            <a:r>
              <a:rPr lang="fr-FR" sz="2400" b="1" i="1" dirty="0" smtClean="0">
                <a:latin typeface="Times New Roman"/>
                <a:cs typeface="Times New Roman"/>
              </a:rPr>
              <a:t>A. The </a:t>
            </a:r>
            <a:r>
              <a:rPr lang="fr-FR" sz="2400" b="1" i="1" dirty="0" err="1" smtClean="0">
                <a:latin typeface="Times New Roman"/>
                <a:cs typeface="Times New Roman"/>
              </a:rPr>
              <a:t>company’s</a:t>
            </a:r>
            <a:r>
              <a:rPr lang="fr-FR" sz="2400" b="1" i="1" dirty="0" smtClean="0">
                <a:latin typeface="Times New Roman"/>
                <a:cs typeface="Times New Roman"/>
              </a:rPr>
              <a:t> </a:t>
            </a:r>
            <a:r>
              <a:rPr lang="fr-FR" sz="2400" b="1" i="1" dirty="0" err="1" smtClean="0">
                <a:latin typeface="Times New Roman"/>
                <a:cs typeface="Times New Roman"/>
              </a:rPr>
              <a:t>worldwide</a:t>
            </a:r>
            <a:r>
              <a:rPr lang="fr-FR" sz="2400" b="1" i="1" dirty="0" smtClean="0">
                <a:latin typeface="Times New Roman"/>
                <a:cs typeface="Times New Roman"/>
              </a:rPr>
              <a:t> marketing </a:t>
            </a:r>
            <a:r>
              <a:rPr lang="fr-FR" sz="2400" b="1" i="1" dirty="0" err="1" smtClean="0">
                <a:latin typeface="Times New Roman"/>
                <a:cs typeface="Times New Roman"/>
              </a:rPr>
              <a:t>strategy</a:t>
            </a:r>
            <a:endParaRPr lang="fr-FR" sz="2400" b="1" i="1" dirty="0">
              <a:latin typeface="Times New Roman"/>
              <a:cs typeface="Times New Roman"/>
            </a:endParaRPr>
          </a:p>
        </p:txBody>
      </p:sp>
      <p:sp>
        <p:nvSpPr>
          <p:cNvPr id="9" name="Rectangle 8"/>
          <p:cNvSpPr/>
          <p:nvPr/>
        </p:nvSpPr>
        <p:spPr>
          <a:xfrm>
            <a:off x="242780" y="1421652"/>
            <a:ext cx="4836723" cy="5001369"/>
          </a:xfrm>
          <a:prstGeom prst="rect">
            <a:avLst/>
          </a:prstGeom>
          <a:ln w="38100">
            <a:solidFill>
              <a:srgbClr val="800000"/>
            </a:solidFill>
          </a:ln>
        </p:spPr>
        <p:txBody>
          <a:bodyPr wrap="square">
            <a:spAutoFit/>
          </a:bodyPr>
          <a:lstStyle/>
          <a:p>
            <a:pPr algn="just"/>
            <a:r>
              <a:rPr lang="fr-FR" sz="1400" b="1" dirty="0">
                <a:latin typeface="Times New Roman"/>
                <a:cs typeface="Times New Roman"/>
              </a:rPr>
              <a:t>	</a:t>
            </a:r>
            <a:r>
              <a:rPr lang="fr-FR" sz="1400" b="1" dirty="0" err="1" smtClean="0">
                <a:latin typeface="Times New Roman"/>
                <a:cs typeface="Times New Roman"/>
              </a:rPr>
              <a:t>BP’s</a:t>
            </a:r>
            <a:r>
              <a:rPr lang="fr-FR" sz="1400" b="1" dirty="0" smtClean="0">
                <a:latin typeface="Times New Roman"/>
                <a:cs typeface="Times New Roman"/>
              </a:rPr>
              <a:t> </a:t>
            </a:r>
            <a:r>
              <a:rPr lang="fr-FR" sz="1400" b="1" dirty="0">
                <a:latin typeface="Times New Roman"/>
                <a:cs typeface="Times New Roman"/>
              </a:rPr>
              <a:t>Global Marketing Multinational corporations operating in </a:t>
            </a:r>
            <a:r>
              <a:rPr lang="fr-FR" sz="1400" b="1" dirty="0" err="1">
                <a:latin typeface="Times New Roman"/>
                <a:cs typeface="Times New Roman"/>
              </a:rPr>
              <a:t>complex</a:t>
            </a:r>
            <a:r>
              <a:rPr lang="fr-FR" sz="1400" b="1" dirty="0">
                <a:latin typeface="Times New Roman"/>
                <a:cs typeface="Times New Roman"/>
              </a:rPr>
              <a:t> and diverse </a:t>
            </a:r>
            <a:r>
              <a:rPr lang="fr-FR" sz="1400" b="1" dirty="0" err="1">
                <a:latin typeface="Times New Roman"/>
                <a:cs typeface="Times New Roman"/>
              </a:rPr>
              <a:t>political</a:t>
            </a:r>
            <a:r>
              <a:rPr lang="fr-FR" sz="1400" b="1" dirty="0">
                <a:latin typeface="Times New Roman"/>
                <a:cs typeface="Times New Roman"/>
              </a:rPr>
              <a:t>, </a:t>
            </a:r>
            <a:r>
              <a:rPr lang="fr-FR" sz="1400" b="1" dirty="0" err="1">
                <a:latin typeface="Times New Roman"/>
                <a:cs typeface="Times New Roman"/>
              </a:rPr>
              <a:t>economic</a:t>
            </a:r>
            <a:r>
              <a:rPr lang="fr-FR" sz="1400" b="1" dirty="0">
                <a:latin typeface="Times New Roman"/>
                <a:cs typeface="Times New Roman"/>
              </a:rPr>
              <a:t>, social and cultural </a:t>
            </a:r>
            <a:r>
              <a:rPr lang="fr-FR" sz="1400" b="1" dirty="0" err="1">
                <a:latin typeface="Times New Roman"/>
                <a:cs typeface="Times New Roman"/>
              </a:rPr>
              <a:t>environments</a:t>
            </a:r>
            <a:r>
              <a:rPr lang="fr-FR" sz="1400" b="1" dirty="0">
                <a:latin typeface="Times New Roman"/>
                <a:cs typeface="Times New Roman"/>
              </a:rPr>
              <a:t> have to </a:t>
            </a:r>
            <a:r>
              <a:rPr lang="fr-FR" sz="1400" b="1" dirty="0" err="1">
                <a:latin typeface="Times New Roman"/>
                <a:cs typeface="Times New Roman"/>
              </a:rPr>
              <a:t>improve</a:t>
            </a:r>
            <a:r>
              <a:rPr lang="fr-FR" sz="1400" b="1" dirty="0">
                <a:latin typeface="Times New Roman"/>
                <a:cs typeface="Times New Roman"/>
              </a:rPr>
              <a:t>, </a:t>
            </a:r>
            <a:r>
              <a:rPr lang="fr-FR" sz="1400" b="1" dirty="0" err="1">
                <a:latin typeface="Times New Roman"/>
                <a:cs typeface="Times New Roman"/>
              </a:rPr>
              <a:t>adjust</a:t>
            </a:r>
            <a:r>
              <a:rPr lang="fr-FR" sz="1400" b="1" dirty="0">
                <a:latin typeface="Times New Roman"/>
                <a:cs typeface="Times New Roman"/>
              </a:rPr>
              <a:t> and </a:t>
            </a:r>
            <a:r>
              <a:rPr lang="fr-FR" sz="1400" b="1" dirty="0" err="1">
                <a:latin typeface="Times New Roman"/>
                <a:cs typeface="Times New Roman"/>
              </a:rPr>
              <a:t>develop</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marketing </a:t>
            </a:r>
            <a:r>
              <a:rPr lang="fr-FR" sz="1400" b="1" dirty="0" err="1">
                <a:latin typeface="Times New Roman"/>
                <a:cs typeface="Times New Roman"/>
              </a:rPr>
              <a:t>strategies</a:t>
            </a:r>
            <a:r>
              <a:rPr lang="fr-FR" sz="1400" b="1" dirty="0">
                <a:latin typeface="Times New Roman"/>
                <a:cs typeface="Times New Roman"/>
              </a:rPr>
              <a:t> on a </a:t>
            </a:r>
            <a:r>
              <a:rPr lang="fr-FR" sz="1400" b="1" dirty="0" err="1">
                <a:latin typeface="Times New Roman"/>
                <a:cs typeface="Times New Roman"/>
              </a:rPr>
              <a:t>regular</a:t>
            </a:r>
            <a:r>
              <a:rPr lang="fr-FR" sz="1400" b="1" dirty="0">
                <a:latin typeface="Times New Roman"/>
                <a:cs typeface="Times New Roman"/>
              </a:rPr>
              <a:t> basis. </a:t>
            </a:r>
            <a:r>
              <a:rPr lang="fr-FR" sz="1400" b="1" dirty="0" err="1">
                <a:latin typeface="Times New Roman"/>
                <a:cs typeface="Times New Roman"/>
              </a:rPr>
              <a:t>Changing</a:t>
            </a:r>
            <a:r>
              <a:rPr lang="fr-FR" sz="1400" b="1" dirty="0">
                <a:latin typeface="Times New Roman"/>
                <a:cs typeface="Times New Roman"/>
              </a:rPr>
              <a:t> </a:t>
            </a:r>
            <a:r>
              <a:rPr lang="fr-FR" sz="1400" b="1" dirty="0" err="1">
                <a:latin typeface="Times New Roman"/>
                <a:cs typeface="Times New Roman"/>
              </a:rPr>
              <a:t>environmental</a:t>
            </a:r>
            <a:r>
              <a:rPr lang="fr-FR" sz="1400" b="1" dirty="0">
                <a:latin typeface="Times New Roman"/>
                <a:cs typeface="Times New Roman"/>
              </a:rPr>
              <a:t> </a:t>
            </a:r>
            <a:r>
              <a:rPr lang="fr-FR" sz="1400" b="1" dirty="0" err="1">
                <a:latin typeface="Times New Roman"/>
                <a:cs typeface="Times New Roman"/>
              </a:rPr>
              <a:t>factors</a:t>
            </a:r>
            <a:r>
              <a:rPr lang="fr-FR" sz="1400" b="1" dirty="0">
                <a:latin typeface="Times New Roman"/>
                <a:cs typeface="Times New Roman"/>
              </a:rPr>
              <a:t> </a:t>
            </a:r>
            <a:r>
              <a:rPr lang="fr-FR" sz="1400" b="1" dirty="0" err="1">
                <a:latin typeface="Times New Roman"/>
                <a:cs typeface="Times New Roman"/>
              </a:rPr>
              <a:t>create</a:t>
            </a:r>
            <a:r>
              <a:rPr lang="fr-FR" sz="1400" b="1" dirty="0">
                <a:latin typeface="Times New Roman"/>
                <a:cs typeface="Times New Roman"/>
              </a:rPr>
              <a:t> new conditions for </a:t>
            </a:r>
            <a:r>
              <a:rPr lang="fr-FR" sz="1400" b="1" dirty="0" err="1">
                <a:latin typeface="Times New Roman"/>
                <a:cs typeface="Times New Roman"/>
              </a:rPr>
              <a:t>their</a:t>
            </a:r>
            <a:r>
              <a:rPr lang="fr-FR" sz="1400" b="1" dirty="0">
                <a:latin typeface="Times New Roman"/>
                <a:cs typeface="Times New Roman"/>
              </a:rPr>
              <a:t> operating,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often</a:t>
            </a:r>
            <a:r>
              <a:rPr lang="fr-FR" sz="1400" b="1" dirty="0">
                <a:latin typeface="Times New Roman"/>
                <a:cs typeface="Times New Roman"/>
              </a:rPr>
              <a:t> </a:t>
            </a:r>
            <a:r>
              <a:rPr lang="fr-FR" sz="1400" b="1" dirty="0" err="1">
                <a:latin typeface="Times New Roman"/>
                <a:cs typeface="Times New Roman"/>
              </a:rPr>
              <a:t>require</a:t>
            </a:r>
            <a:r>
              <a:rPr lang="fr-FR" sz="1400" b="1" dirty="0">
                <a:latin typeface="Times New Roman"/>
                <a:cs typeface="Times New Roman"/>
              </a:rPr>
              <a:t> </a:t>
            </a:r>
            <a:r>
              <a:rPr lang="fr-FR" sz="1400" b="1" dirty="0" err="1">
                <a:latin typeface="Times New Roman"/>
                <a:cs typeface="Times New Roman"/>
              </a:rPr>
              <a:t>considerable</a:t>
            </a:r>
            <a:r>
              <a:rPr lang="fr-FR" sz="1400" b="1" dirty="0">
                <a:latin typeface="Times New Roman"/>
                <a:cs typeface="Times New Roman"/>
              </a:rPr>
              <a:t> and </a:t>
            </a:r>
            <a:r>
              <a:rPr lang="fr-FR" sz="1400" b="1" dirty="0" err="1">
                <a:latin typeface="Times New Roman"/>
                <a:cs typeface="Times New Roman"/>
              </a:rPr>
              <a:t>serious</a:t>
            </a:r>
            <a:r>
              <a:rPr lang="fr-FR" sz="1400" b="1" dirty="0">
                <a:latin typeface="Times New Roman"/>
                <a:cs typeface="Times New Roman"/>
              </a:rPr>
              <a:t> changes in </a:t>
            </a:r>
            <a:r>
              <a:rPr lang="fr-FR" sz="1400" b="1" dirty="0" err="1">
                <a:latin typeface="Times New Roman"/>
                <a:cs typeface="Times New Roman"/>
              </a:rPr>
              <a:t>strategic</a:t>
            </a:r>
            <a:r>
              <a:rPr lang="fr-FR" sz="1400" b="1" dirty="0">
                <a:latin typeface="Times New Roman"/>
                <a:cs typeface="Times New Roman"/>
              </a:rPr>
              <a:t> </a:t>
            </a:r>
            <a:r>
              <a:rPr lang="fr-FR" sz="1400" b="1" dirty="0" err="1">
                <a:latin typeface="Times New Roman"/>
                <a:cs typeface="Times New Roman"/>
              </a:rPr>
              <a:t>decision-making</a:t>
            </a:r>
            <a:r>
              <a:rPr lang="fr-FR" sz="1400" b="1" dirty="0">
                <a:latin typeface="Times New Roman"/>
                <a:cs typeface="Times New Roman"/>
              </a:rPr>
              <a:t> and </a:t>
            </a:r>
            <a:r>
              <a:rPr lang="fr-FR" sz="1400" b="1" dirty="0" err="1">
                <a:latin typeface="Times New Roman"/>
                <a:cs typeface="Times New Roman"/>
              </a:rPr>
              <a:t>positioning</a:t>
            </a:r>
            <a:r>
              <a:rPr lang="fr-FR" sz="1400" b="1" dirty="0">
                <a:latin typeface="Times New Roman"/>
                <a:cs typeface="Times New Roman"/>
              </a:rPr>
              <a:t> of </a:t>
            </a:r>
            <a:r>
              <a:rPr lang="fr-FR" sz="1400" b="1" dirty="0" err="1">
                <a:latin typeface="Times New Roman"/>
                <a:cs typeface="Times New Roman"/>
              </a:rPr>
              <a:t>companies</a:t>
            </a:r>
            <a:r>
              <a:rPr lang="fr-FR" sz="1400" b="1" dirty="0">
                <a:latin typeface="Times New Roman"/>
                <a:cs typeface="Times New Roman"/>
              </a:rPr>
              <a:t>. Inflexible and </a:t>
            </a:r>
            <a:r>
              <a:rPr lang="fr-FR" sz="1400" b="1" dirty="0" err="1">
                <a:latin typeface="Times New Roman"/>
                <a:cs typeface="Times New Roman"/>
              </a:rPr>
              <a:t>rigid</a:t>
            </a:r>
            <a:r>
              <a:rPr lang="fr-FR" sz="1400" b="1" dirty="0">
                <a:latin typeface="Times New Roman"/>
                <a:cs typeface="Times New Roman"/>
              </a:rPr>
              <a:t> </a:t>
            </a:r>
            <a:r>
              <a:rPr lang="fr-FR" sz="1400" b="1" dirty="0" err="1">
                <a:latin typeface="Times New Roman"/>
                <a:cs typeface="Times New Roman"/>
              </a:rPr>
              <a:t>firms</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cease</a:t>
            </a:r>
            <a:r>
              <a:rPr lang="fr-FR" sz="1400" b="1" dirty="0">
                <a:latin typeface="Times New Roman"/>
                <a:cs typeface="Times New Roman"/>
              </a:rPr>
              <a:t> to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competitive</a:t>
            </a:r>
            <a:r>
              <a:rPr lang="fr-FR" sz="1400" b="1" dirty="0">
                <a:latin typeface="Times New Roman"/>
                <a:cs typeface="Times New Roman"/>
              </a:rPr>
              <a:t> in the </a:t>
            </a:r>
            <a:r>
              <a:rPr lang="fr-FR" sz="1400" b="1" dirty="0" err="1">
                <a:latin typeface="Times New Roman"/>
                <a:cs typeface="Times New Roman"/>
              </a:rPr>
              <a:t>market</a:t>
            </a:r>
            <a:r>
              <a:rPr lang="fr-FR" sz="1400" b="1" dirty="0">
                <a:latin typeface="Times New Roman"/>
                <a:cs typeface="Times New Roman"/>
              </a:rPr>
              <a:t> </a:t>
            </a:r>
            <a:r>
              <a:rPr lang="fr-FR" sz="1400" b="1" dirty="0" err="1">
                <a:latin typeface="Times New Roman"/>
                <a:cs typeface="Times New Roman"/>
              </a:rPr>
              <a:t>every</a:t>
            </a:r>
            <a:r>
              <a:rPr lang="fr-FR" sz="1400" b="1" dirty="0">
                <a:latin typeface="Times New Roman"/>
                <a:cs typeface="Times New Roman"/>
              </a:rPr>
              <a:t> time changes </a:t>
            </a:r>
            <a:r>
              <a:rPr lang="fr-FR" sz="1400" b="1" dirty="0" err="1">
                <a:latin typeface="Times New Roman"/>
                <a:cs typeface="Times New Roman"/>
              </a:rPr>
              <a:t>occur</a:t>
            </a:r>
            <a:r>
              <a:rPr lang="fr-FR" sz="1400" b="1" dirty="0">
                <a:latin typeface="Times New Roman"/>
                <a:cs typeface="Times New Roman"/>
              </a:rPr>
              <a:t>. </a:t>
            </a:r>
            <a:r>
              <a:rPr lang="fr-FR" sz="1400" b="1" dirty="0" smtClean="0">
                <a:latin typeface="Times New Roman"/>
                <a:cs typeface="Times New Roman"/>
              </a:rPr>
              <a:t>(…)</a:t>
            </a:r>
          </a:p>
          <a:p>
            <a:pPr algn="just"/>
            <a:r>
              <a:rPr lang="fr-FR" sz="1400" b="1" dirty="0" smtClean="0">
                <a:latin typeface="Times New Roman"/>
                <a:cs typeface="Times New Roman"/>
              </a:rPr>
              <a:t>	It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difficult</a:t>
            </a:r>
            <a:r>
              <a:rPr lang="fr-FR" sz="1400" b="1" dirty="0">
                <a:latin typeface="Times New Roman"/>
                <a:cs typeface="Times New Roman"/>
              </a:rPr>
              <a:t> to </a:t>
            </a:r>
            <a:r>
              <a:rPr lang="fr-FR" sz="1400" b="1" dirty="0" err="1">
                <a:latin typeface="Times New Roman"/>
                <a:cs typeface="Times New Roman"/>
              </a:rPr>
              <a:t>offer</a:t>
            </a:r>
            <a:r>
              <a:rPr lang="fr-FR" sz="1400" b="1" dirty="0">
                <a:latin typeface="Times New Roman"/>
                <a:cs typeface="Times New Roman"/>
              </a:rPr>
              <a:t> </a:t>
            </a:r>
            <a:r>
              <a:rPr lang="fr-FR" sz="1400" b="1" dirty="0" err="1">
                <a:latin typeface="Times New Roman"/>
                <a:cs typeface="Times New Roman"/>
              </a:rPr>
              <a:t>customers</a:t>
            </a:r>
            <a:r>
              <a:rPr lang="fr-FR" sz="1400" b="1" dirty="0">
                <a:latin typeface="Times New Roman"/>
                <a:cs typeface="Times New Roman"/>
              </a:rPr>
              <a:t> a point of </a:t>
            </a:r>
            <a:r>
              <a:rPr lang="fr-FR" sz="1400" b="1" dirty="0" err="1">
                <a:latin typeface="Times New Roman"/>
                <a:cs typeface="Times New Roman"/>
              </a:rPr>
              <a:t>difference</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fuels. </a:t>
            </a:r>
            <a:r>
              <a:rPr lang="fr-FR" sz="1400" b="1" dirty="0" err="1">
                <a:latin typeface="Times New Roman"/>
                <a:cs typeface="Times New Roman"/>
              </a:rPr>
              <a:t>However</a:t>
            </a:r>
            <a:r>
              <a:rPr lang="fr-FR" sz="1400" b="1" dirty="0">
                <a:latin typeface="Times New Roman"/>
                <a:cs typeface="Times New Roman"/>
              </a:rPr>
              <a:t>, BP </a:t>
            </a:r>
            <a:r>
              <a:rPr lang="fr-FR" sz="1400" b="1" dirty="0" err="1">
                <a:latin typeface="Times New Roman"/>
                <a:cs typeface="Times New Roman"/>
              </a:rPr>
              <a:t>does</a:t>
            </a:r>
            <a:r>
              <a:rPr lang="fr-FR" sz="1400" b="1" dirty="0">
                <a:latin typeface="Times New Roman"/>
                <a:cs typeface="Times New Roman"/>
              </a:rPr>
              <a:t> </a:t>
            </a:r>
            <a:r>
              <a:rPr lang="fr-FR" sz="1400" b="1" dirty="0" err="1">
                <a:latin typeface="Times New Roman"/>
                <a:cs typeface="Times New Roman"/>
              </a:rPr>
              <a:t>so</a:t>
            </a:r>
            <a:r>
              <a:rPr lang="fr-FR" sz="1400" b="1" dirty="0">
                <a:latin typeface="Times New Roman"/>
                <a:cs typeface="Times New Roman"/>
              </a:rPr>
              <a:t> by </a:t>
            </a:r>
            <a:r>
              <a:rPr lang="fr-FR" sz="1400" b="1" dirty="0" err="1">
                <a:latin typeface="Times New Roman"/>
                <a:cs typeface="Times New Roman"/>
              </a:rPr>
              <a:t>selling</a:t>
            </a:r>
            <a:r>
              <a:rPr lang="fr-FR" sz="1400" b="1" dirty="0">
                <a:latin typeface="Times New Roman"/>
                <a:cs typeface="Times New Roman"/>
              </a:rPr>
              <a:t> </a:t>
            </a:r>
            <a:r>
              <a:rPr lang="fr-FR" sz="1400" b="1" dirty="0" err="1">
                <a:latin typeface="Times New Roman"/>
                <a:cs typeface="Times New Roman"/>
              </a:rPr>
              <a:t>petrol</a:t>
            </a:r>
            <a:r>
              <a:rPr lang="fr-FR" sz="1400" b="1" dirty="0">
                <a:latin typeface="Times New Roman"/>
                <a:cs typeface="Times New Roman"/>
              </a:rPr>
              <a:t> and diesel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better</a:t>
            </a:r>
            <a:r>
              <a:rPr lang="fr-FR" sz="1400" b="1" dirty="0">
                <a:latin typeface="Times New Roman"/>
                <a:cs typeface="Times New Roman"/>
              </a:rPr>
              <a:t> for the </a:t>
            </a:r>
            <a:r>
              <a:rPr lang="fr-FR" sz="1400" b="1" dirty="0" err="1" smtClean="0">
                <a:latin typeface="Times New Roman"/>
                <a:cs typeface="Times New Roman"/>
              </a:rPr>
              <a:t>environment</a:t>
            </a:r>
            <a:r>
              <a:rPr lang="fr-FR" sz="1400" b="1" dirty="0" smtClean="0">
                <a:latin typeface="Times New Roman"/>
                <a:cs typeface="Times New Roman"/>
              </a:rPr>
              <a:t> (…). </a:t>
            </a:r>
            <a:r>
              <a:rPr lang="fr-FR" sz="1400" b="1" dirty="0" err="1" smtClean="0">
                <a:latin typeface="Times New Roman"/>
                <a:cs typeface="Times New Roman"/>
              </a:rPr>
              <a:t>BP‘s</a:t>
            </a:r>
            <a:r>
              <a:rPr lang="fr-FR" sz="1400" b="1" dirty="0" smtClean="0">
                <a:latin typeface="Times New Roman"/>
                <a:cs typeface="Times New Roman"/>
              </a:rPr>
              <a:t> </a:t>
            </a:r>
            <a:r>
              <a:rPr lang="fr-FR" sz="1400" b="1" dirty="0">
                <a:latin typeface="Times New Roman"/>
                <a:cs typeface="Times New Roman"/>
              </a:rPr>
              <a:t>network of service stations is a vital strength in marketing strategy – we have some of the best locations for the service they provide. And research shows customers mainly choose fuel retailers based on their location. </a:t>
            </a:r>
            <a:r>
              <a:rPr lang="fr-FR" sz="1400" b="1" dirty="0" err="1">
                <a:latin typeface="Times New Roman"/>
                <a:cs typeface="Times New Roman"/>
              </a:rPr>
              <a:t>They</a:t>
            </a:r>
            <a:r>
              <a:rPr lang="fr-FR" sz="1400" b="1" dirty="0">
                <a:latin typeface="Times New Roman"/>
                <a:cs typeface="Times New Roman"/>
              </a:rPr>
              <a:t> have a </a:t>
            </a:r>
            <a:r>
              <a:rPr lang="fr-FR" sz="1400" b="1" dirty="0" err="1">
                <a:latin typeface="Times New Roman"/>
                <a:cs typeface="Times New Roman"/>
              </a:rPr>
              <a:t>significant</a:t>
            </a:r>
            <a:r>
              <a:rPr lang="fr-FR" sz="1400" b="1" dirty="0">
                <a:latin typeface="Times New Roman"/>
                <a:cs typeface="Times New Roman"/>
              </a:rPr>
              <a:t> </a:t>
            </a:r>
            <a:r>
              <a:rPr lang="fr-FR" sz="1400" b="1" dirty="0" err="1">
                <a:latin typeface="Times New Roman"/>
                <a:cs typeface="Times New Roman"/>
              </a:rPr>
              <a:t>investment</a:t>
            </a:r>
            <a:r>
              <a:rPr lang="fr-FR" sz="1400" b="1" dirty="0">
                <a:latin typeface="Times New Roman"/>
                <a:cs typeface="Times New Roman"/>
              </a:rPr>
              <a:t> in </a:t>
            </a:r>
            <a:r>
              <a:rPr lang="fr-FR" sz="1400" b="1" dirty="0" err="1">
                <a:latin typeface="Times New Roman"/>
                <a:cs typeface="Times New Roman"/>
              </a:rPr>
              <a:t>ensuring</a:t>
            </a:r>
            <a:r>
              <a:rPr lang="fr-FR" sz="1400" b="1" dirty="0">
                <a:latin typeface="Times New Roman"/>
                <a:cs typeface="Times New Roman"/>
              </a:rPr>
              <a:t> right </a:t>
            </a:r>
            <a:r>
              <a:rPr lang="fr-FR" sz="1400" b="1" dirty="0" err="1">
                <a:latin typeface="Times New Roman"/>
                <a:cs typeface="Times New Roman"/>
              </a:rPr>
              <a:t>number</a:t>
            </a:r>
            <a:r>
              <a:rPr lang="fr-FR" sz="1400" b="1" dirty="0">
                <a:latin typeface="Times New Roman"/>
                <a:cs typeface="Times New Roman"/>
              </a:rPr>
              <a:t> and </a:t>
            </a:r>
            <a:r>
              <a:rPr lang="fr-FR" sz="1400" b="1" dirty="0" err="1">
                <a:latin typeface="Times New Roman"/>
                <a:cs typeface="Times New Roman"/>
              </a:rPr>
              <a:t>quality</a:t>
            </a:r>
            <a:r>
              <a:rPr lang="fr-FR" sz="1400" b="1" dirty="0">
                <a:latin typeface="Times New Roman"/>
                <a:cs typeface="Times New Roman"/>
              </a:rPr>
              <a:t> of locations for </a:t>
            </a:r>
            <a:r>
              <a:rPr lang="fr-FR" sz="1400" b="1" dirty="0" err="1">
                <a:latin typeface="Times New Roman"/>
                <a:cs typeface="Times New Roman"/>
              </a:rPr>
              <a:t>our</a:t>
            </a:r>
            <a:r>
              <a:rPr lang="fr-FR" sz="1400" b="1" dirty="0">
                <a:latin typeface="Times New Roman"/>
                <a:cs typeface="Times New Roman"/>
              </a:rPr>
              <a:t> </a:t>
            </a:r>
            <a:r>
              <a:rPr lang="fr-FR" sz="1400" b="1" dirty="0" err="1" smtClean="0">
                <a:latin typeface="Times New Roman"/>
                <a:cs typeface="Times New Roman"/>
              </a:rPr>
              <a:t>customers</a:t>
            </a:r>
            <a:r>
              <a:rPr lang="fr-FR" sz="1400" b="1" dirty="0" smtClean="0">
                <a:latin typeface="Times New Roman"/>
                <a:cs typeface="Times New Roman"/>
              </a:rPr>
              <a:t> (…). </a:t>
            </a:r>
            <a:r>
              <a:rPr lang="fr-FR" sz="1400" b="1" dirty="0" err="1" smtClean="0">
                <a:latin typeface="Times New Roman"/>
                <a:cs typeface="Times New Roman"/>
              </a:rPr>
              <a:t>Research</a:t>
            </a:r>
            <a:r>
              <a:rPr lang="fr-FR" sz="1400" b="1" dirty="0" smtClean="0">
                <a:latin typeface="Times New Roman"/>
                <a:cs typeface="Times New Roman"/>
              </a:rPr>
              <a:t> </a:t>
            </a:r>
            <a:r>
              <a:rPr lang="fr-FR" sz="1400" b="1" dirty="0">
                <a:latin typeface="Times New Roman"/>
                <a:cs typeface="Times New Roman"/>
              </a:rPr>
              <a:t>shows that customers respond well to our promotion campaigns, such as the AA Rewards programme. Our loyalty programmes are a valuable point of differentiation; we use them to drive sales volumes and counter our competitors‘ activity. </a:t>
            </a:r>
            <a:endParaRPr lang="fr-FR" sz="1400" b="1" dirty="0" smtClean="0">
              <a:latin typeface="Times New Roman"/>
              <a:cs typeface="Times New Roman"/>
            </a:endParaRPr>
          </a:p>
          <a:p>
            <a:pPr algn="r"/>
            <a:r>
              <a:rPr lang="fr-FR" sz="1100" b="1" dirty="0" smtClean="0">
                <a:latin typeface="Times New Roman"/>
                <a:cs typeface="Times New Roman"/>
                <a:hlinkClick r:id="rId4"/>
              </a:rPr>
              <a:t>www.bp.com</a:t>
            </a:r>
            <a:r>
              <a:rPr lang="fr-FR" sz="1100" b="1" dirty="0" smtClean="0">
                <a:latin typeface="Times New Roman"/>
                <a:cs typeface="Times New Roman"/>
              </a:rPr>
              <a:t> </a:t>
            </a:r>
            <a:endParaRPr lang="fr-FR" sz="1100" b="1" dirty="0">
              <a:latin typeface="Times New Roman"/>
              <a:cs typeface="Times New Roman"/>
            </a:endParaRPr>
          </a:p>
        </p:txBody>
      </p:sp>
      <p:pic>
        <p:nvPicPr>
          <p:cNvPr id="10" name="Image 9"/>
          <p:cNvPicPr>
            <a:picLocks noChangeAspect="1"/>
          </p:cNvPicPr>
          <p:nvPr/>
        </p:nvPicPr>
        <p:blipFill rotWithShape="1">
          <a:blip r:embed="rId5"/>
          <a:srcRect l="2983" t="3455" r="4519" b="2382"/>
          <a:stretch/>
        </p:blipFill>
        <p:spPr>
          <a:xfrm>
            <a:off x="5224108" y="1180201"/>
            <a:ext cx="3811795" cy="5242820"/>
          </a:xfrm>
          <a:prstGeom prst="rect">
            <a:avLst/>
          </a:prstGeom>
          <a:ln w="38100">
            <a:solidFill>
              <a:srgbClr val="800000"/>
            </a:solidFill>
          </a:ln>
        </p:spPr>
      </p:pic>
    </p:spTree>
    <p:extLst>
      <p:ext uri="{BB962C8B-B14F-4D97-AF65-F5344CB8AC3E}">
        <p14:creationId xmlns:p14="http://schemas.microsoft.com/office/powerpoint/2010/main" val="42241945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168787"/>
            <a:ext cx="8100294" cy="461665"/>
          </a:xfrm>
          <a:prstGeom prst="rect">
            <a:avLst/>
          </a:prstGeom>
          <a:noFill/>
        </p:spPr>
        <p:txBody>
          <a:bodyPr wrap="none" rtlCol="0">
            <a:spAutoFit/>
          </a:bodyPr>
          <a:lstStyle/>
          <a:p>
            <a:r>
              <a:rPr lang="fr-FR" sz="2400" b="1" i="1" dirty="0">
                <a:latin typeface="Times New Roman"/>
                <a:cs typeface="Times New Roman"/>
              </a:rPr>
              <a:t>B</a:t>
            </a:r>
            <a:r>
              <a:rPr lang="fr-FR" sz="2400" b="1" i="1" dirty="0" smtClean="0">
                <a:latin typeface="Times New Roman"/>
                <a:cs typeface="Times New Roman"/>
              </a:rPr>
              <a:t>. The </a:t>
            </a:r>
            <a:r>
              <a:rPr lang="fr-FR" sz="2400" b="1" i="1" dirty="0" err="1" smtClean="0">
                <a:latin typeface="Times New Roman"/>
                <a:cs typeface="Times New Roman"/>
              </a:rPr>
              <a:t>advantages</a:t>
            </a:r>
            <a:r>
              <a:rPr lang="fr-FR" sz="2400" b="1" i="1" dirty="0" smtClean="0">
                <a:latin typeface="Times New Roman"/>
                <a:cs typeface="Times New Roman"/>
              </a:rPr>
              <a:t> of the « International Division of Labour »</a:t>
            </a:r>
            <a:endParaRPr lang="fr-FR" sz="2400" b="1" i="1" dirty="0">
              <a:latin typeface="Times New Roman"/>
              <a:cs typeface="Times New Roman"/>
            </a:endParaRPr>
          </a:p>
        </p:txBody>
      </p:sp>
      <p:pic>
        <p:nvPicPr>
          <p:cNvPr id="3" name="Image 2"/>
          <p:cNvPicPr>
            <a:picLocks noChangeAspect="1"/>
          </p:cNvPicPr>
          <p:nvPr/>
        </p:nvPicPr>
        <p:blipFill>
          <a:blip r:embed="rId4"/>
          <a:stretch>
            <a:fillRect/>
          </a:stretch>
        </p:blipFill>
        <p:spPr>
          <a:xfrm>
            <a:off x="179955" y="711201"/>
            <a:ext cx="3705817" cy="3253016"/>
          </a:xfrm>
          <a:prstGeom prst="rect">
            <a:avLst/>
          </a:prstGeom>
          <a:ln w="38100">
            <a:solidFill>
              <a:srgbClr val="800000"/>
            </a:solidFill>
          </a:ln>
        </p:spPr>
      </p:pic>
      <p:sp>
        <p:nvSpPr>
          <p:cNvPr id="5" name="Rectangle 4"/>
          <p:cNvSpPr/>
          <p:nvPr/>
        </p:nvSpPr>
        <p:spPr>
          <a:xfrm>
            <a:off x="164561" y="4302991"/>
            <a:ext cx="8863020" cy="2462213"/>
          </a:xfrm>
          <a:prstGeom prst="rect">
            <a:avLst/>
          </a:prstGeom>
          <a:ln w="38100">
            <a:solidFill>
              <a:srgbClr val="800000"/>
            </a:solidFill>
          </a:ln>
        </p:spPr>
        <p:txBody>
          <a:bodyPr wrap="square">
            <a:spAutoFit/>
          </a:bodyPr>
          <a:lstStyle/>
          <a:p>
            <a:pPr algn="just"/>
            <a:r>
              <a:rPr lang="fr-FR" sz="1400" b="1" dirty="0">
                <a:latin typeface="Times New Roman"/>
                <a:cs typeface="Times New Roman"/>
              </a:rPr>
              <a:t>In </a:t>
            </a:r>
            <a:r>
              <a:rPr lang="fr-FR" sz="1400" b="1" dirty="0" err="1">
                <a:latin typeface="Times New Roman"/>
                <a:cs typeface="Times New Roman"/>
              </a:rPr>
              <a:t>early</a:t>
            </a:r>
            <a:r>
              <a:rPr lang="fr-FR" sz="1400" b="1" dirty="0">
                <a:latin typeface="Times New Roman"/>
                <a:cs typeface="Times New Roman"/>
              </a:rPr>
              <a:t> 2016, in </a:t>
            </a:r>
            <a:r>
              <a:rPr lang="fr-FR" sz="1400" b="1" dirty="0" err="1">
                <a:latin typeface="Times New Roman"/>
                <a:cs typeface="Times New Roman"/>
              </a:rPr>
              <a:t>partnership</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Level</a:t>
            </a:r>
            <a:r>
              <a:rPr lang="fr-FR" sz="1400" b="1" dirty="0">
                <a:latin typeface="Times New Roman"/>
                <a:cs typeface="Times New Roman"/>
              </a:rPr>
              <a:t> Up Village, a social impact </a:t>
            </a:r>
            <a:r>
              <a:rPr lang="fr-FR" sz="1400" b="1" dirty="0" err="1">
                <a:latin typeface="Times New Roman"/>
                <a:cs typeface="Times New Roman"/>
              </a:rPr>
              <a:t>company</a:t>
            </a:r>
            <a:r>
              <a:rPr lang="fr-FR" sz="1400" b="1" dirty="0">
                <a:latin typeface="Times New Roman"/>
                <a:cs typeface="Times New Roman"/>
              </a:rPr>
              <a:t>, </a:t>
            </a:r>
            <a:r>
              <a:rPr lang="fr-FR" sz="1400" b="1" dirty="0" err="1">
                <a:latin typeface="Times New Roman"/>
                <a:cs typeface="Times New Roman"/>
              </a:rPr>
              <a:t>based</a:t>
            </a:r>
            <a:r>
              <a:rPr lang="fr-FR" sz="1400" b="1" dirty="0">
                <a:latin typeface="Times New Roman"/>
                <a:cs typeface="Times New Roman"/>
              </a:rPr>
              <a:t> in the US, </a:t>
            </a:r>
            <a:r>
              <a:rPr lang="fr-FR" sz="1400" b="1" dirty="0" err="1">
                <a:latin typeface="Times New Roman"/>
                <a:cs typeface="Times New Roman"/>
              </a:rPr>
              <a:t>Masoom</a:t>
            </a:r>
            <a:r>
              <a:rPr lang="fr-FR" sz="1400" b="1" dirty="0">
                <a:latin typeface="Times New Roman"/>
                <a:cs typeface="Times New Roman"/>
              </a:rPr>
              <a:t> </a:t>
            </a:r>
            <a:r>
              <a:rPr lang="fr-FR" sz="1400" b="1" dirty="0" err="1">
                <a:latin typeface="Times New Roman"/>
                <a:cs typeface="Times New Roman"/>
              </a:rPr>
              <a:t>piloted</a:t>
            </a:r>
            <a:r>
              <a:rPr lang="fr-FR" sz="1400" b="1" dirty="0">
                <a:latin typeface="Times New Roman"/>
                <a:cs typeface="Times New Roman"/>
              </a:rPr>
              <a:t> the concept of a mobile bus to </a:t>
            </a:r>
            <a:r>
              <a:rPr lang="fr-FR" sz="1400" b="1" dirty="0" err="1">
                <a:latin typeface="Times New Roman"/>
                <a:cs typeface="Times New Roman"/>
              </a:rPr>
              <a:t>deliver</a:t>
            </a:r>
            <a:r>
              <a:rPr lang="fr-FR" sz="1400" b="1" dirty="0">
                <a:latin typeface="Times New Roman"/>
                <a:cs typeface="Times New Roman"/>
              </a:rPr>
              <a:t> science &amp; </a:t>
            </a:r>
            <a:r>
              <a:rPr lang="fr-FR" sz="1400" b="1" dirty="0" err="1">
                <a:latin typeface="Times New Roman"/>
                <a:cs typeface="Times New Roman"/>
              </a:rPr>
              <a:t>technology</a:t>
            </a:r>
            <a:r>
              <a:rPr lang="fr-FR" sz="1400" b="1" dirty="0">
                <a:latin typeface="Times New Roman"/>
                <a:cs typeface="Times New Roman"/>
              </a:rPr>
              <a:t> curricula </a:t>
            </a:r>
            <a:r>
              <a:rPr lang="fr-FR" sz="1400" b="1" dirty="0" err="1">
                <a:latin typeface="Times New Roman"/>
                <a:cs typeface="Times New Roman"/>
              </a:rPr>
              <a:t>called</a:t>
            </a:r>
            <a:r>
              <a:rPr lang="fr-FR" sz="1400" b="1" dirty="0">
                <a:latin typeface="Times New Roman"/>
                <a:cs typeface="Times New Roman"/>
              </a:rPr>
              <a:t> ‘Tech on </a:t>
            </a:r>
            <a:r>
              <a:rPr lang="fr-FR" sz="1400" b="1" dirty="0" err="1">
                <a:latin typeface="Times New Roman"/>
                <a:cs typeface="Times New Roman"/>
              </a:rPr>
              <a:t>Wheels</a:t>
            </a:r>
            <a:r>
              <a:rPr lang="fr-FR" sz="1400" b="1" dirty="0">
                <a:latin typeface="Times New Roman"/>
                <a:cs typeface="Times New Roman"/>
              </a:rPr>
              <a:t>’. </a:t>
            </a:r>
            <a:r>
              <a:rPr lang="fr-FR" sz="1400" b="1" dirty="0" smtClean="0">
                <a:latin typeface="Times New Roman"/>
                <a:cs typeface="Times New Roman"/>
              </a:rPr>
              <a:t>(…)</a:t>
            </a:r>
          </a:p>
          <a:p>
            <a:pPr algn="just"/>
            <a:r>
              <a:rPr lang="fr-FR" sz="1400" b="1" dirty="0" smtClean="0">
                <a:latin typeface="Times New Roman"/>
                <a:cs typeface="Times New Roman"/>
              </a:rPr>
              <a:t>In 2016, BP </a:t>
            </a:r>
            <a:r>
              <a:rPr lang="fr-FR" sz="1400" b="1" dirty="0" err="1" smtClean="0">
                <a:latin typeface="Times New Roman"/>
                <a:cs typeface="Times New Roman"/>
              </a:rPr>
              <a:t>began</a:t>
            </a:r>
            <a:r>
              <a:rPr lang="fr-FR" sz="1400" b="1" dirty="0" smtClean="0">
                <a:latin typeface="Times New Roman"/>
                <a:cs typeface="Times New Roman"/>
              </a:rPr>
              <a:t> </a:t>
            </a:r>
            <a:r>
              <a:rPr lang="fr-FR" sz="1400" b="1" dirty="0" err="1" smtClean="0">
                <a:latin typeface="Times New Roman"/>
                <a:cs typeface="Times New Roman"/>
              </a:rPr>
              <a:t>working</a:t>
            </a:r>
            <a:r>
              <a:rPr lang="fr-FR" sz="1400" b="1" dirty="0" smtClean="0">
                <a:latin typeface="Times New Roman"/>
                <a:cs typeface="Times New Roman"/>
              </a:rPr>
              <a:t> </a:t>
            </a:r>
            <a:r>
              <a:rPr lang="fr-FR" sz="1400" b="1" dirty="0" err="1" smtClean="0">
                <a:latin typeface="Times New Roman"/>
                <a:cs typeface="Times New Roman"/>
              </a:rPr>
              <a:t>with</a:t>
            </a:r>
            <a:r>
              <a:rPr lang="fr-FR" sz="1400" b="1" dirty="0" smtClean="0">
                <a:latin typeface="Times New Roman"/>
                <a:cs typeface="Times New Roman"/>
              </a:rPr>
              <a:t> </a:t>
            </a:r>
            <a:r>
              <a:rPr lang="fr-FR" sz="1400" b="1" dirty="0" err="1" smtClean="0">
                <a:latin typeface="Times New Roman"/>
                <a:cs typeface="Times New Roman"/>
              </a:rPr>
              <a:t>Masoom</a:t>
            </a:r>
            <a:r>
              <a:rPr lang="fr-FR" sz="1400" b="1" dirty="0" smtClean="0">
                <a:latin typeface="Times New Roman"/>
                <a:cs typeface="Times New Roman"/>
              </a:rPr>
              <a:t>, to </a:t>
            </a:r>
            <a:r>
              <a:rPr lang="fr-FR" sz="1400" b="1" dirty="0" err="1" smtClean="0">
                <a:latin typeface="Times New Roman"/>
                <a:cs typeface="Times New Roman"/>
              </a:rPr>
              <a:t>deliver</a:t>
            </a:r>
            <a:r>
              <a:rPr lang="fr-FR" sz="1400" b="1" dirty="0" smtClean="0">
                <a:latin typeface="Times New Roman"/>
                <a:cs typeface="Times New Roman"/>
              </a:rPr>
              <a:t> the second ‘Tech on </a:t>
            </a:r>
            <a:r>
              <a:rPr lang="fr-FR" sz="1400" b="1" dirty="0" err="1" smtClean="0">
                <a:latin typeface="Times New Roman"/>
                <a:cs typeface="Times New Roman"/>
              </a:rPr>
              <a:t>Wheels</a:t>
            </a:r>
            <a:r>
              <a:rPr lang="fr-FR" sz="1400" b="1" dirty="0" smtClean="0">
                <a:latin typeface="Times New Roman"/>
                <a:cs typeface="Times New Roman"/>
              </a:rPr>
              <a:t>’ bus.  The bus </a:t>
            </a:r>
            <a:r>
              <a:rPr lang="fr-FR" sz="1400" b="1" dirty="0" err="1" smtClean="0">
                <a:latin typeface="Times New Roman"/>
                <a:cs typeface="Times New Roman"/>
              </a:rPr>
              <a:t>will</a:t>
            </a:r>
            <a:r>
              <a:rPr lang="fr-FR" sz="1400" b="1" dirty="0" smtClean="0">
                <a:latin typeface="Times New Roman"/>
                <a:cs typeface="Times New Roman"/>
              </a:rPr>
              <a:t> house a computer </a:t>
            </a:r>
            <a:r>
              <a:rPr lang="fr-FR" sz="1400" b="1" dirty="0" err="1" smtClean="0">
                <a:latin typeface="Times New Roman"/>
                <a:cs typeface="Times New Roman"/>
              </a:rPr>
              <a:t>lab</a:t>
            </a:r>
            <a:r>
              <a:rPr lang="fr-FR" sz="1400" b="1" dirty="0" smtClean="0">
                <a:latin typeface="Times New Roman"/>
                <a:cs typeface="Times New Roman"/>
              </a:rPr>
              <a:t> </a:t>
            </a:r>
            <a:r>
              <a:rPr lang="fr-FR" sz="1400" b="1" dirty="0" err="1" smtClean="0">
                <a:latin typeface="Times New Roman"/>
                <a:cs typeface="Times New Roman"/>
              </a:rPr>
              <a:t>that</a:t>
            </a:r>
            <a:r>
              <a:rPr lang="fr-FR" sz="1400" b="1" dirty="0" smtClean="0">
                <a:latin typeface="Times New Roman"/>
                <a:cs typeface="Times New Roman"/>
              </a:rPr>
              <a:t> </a:t>
            </a:r>
            <a:r>
              <a:rPr lang="fr-FR" sz="1400" b="1" dirty="0" err="1" smtClean="0">
                <a:latin typeface="Times New Roman"/>
                <a:cs typeface="Times New Roman"/>
              </a:rPr>
              <a:t>can</a:t>
            </a:r>
            <a:r>
              <a:rPr lang="fr-FR" sz="1400" b="1" dirty="0" smtClean="0">
                <a:latin typeface="Times New Roman"/>
                <a:cs typeface="Times New Roman"/>
              </a:rPr>
              <a:t> </a:t>
            </a:r>
            <a:r>
              <a:rPr lang="fr-FR" sz="1400" b="1" dirty="0" err="1" smtClean="0">
                <a:latin typeface="Times New Roman"/>
                <a:cs typeface="Times New Roman"/>
              </a:rPr>
              <a:t>accommodate</a:t>
            </a:r>
            <a:r>
              <a:rPr lang="fr-FR" sz="1400" b="1" dirty="0" smtClean="0">
                <a:latin typeface="Times New Roman"/>
                <a:cs typeface="Times New Roman"/>
              </a:rPr>
              <a:t> as </a:t>
            </a:r>
            <a:r>
              <a:rPr lang="fr-FR" sz="1400" b="1" dirty="0" err="1" smtClean="0">
                <a:latin typeface="Times New Roman"/>
                <a:cs typeface="Times New Roman"/>
              </a:rPr>
              <a:t>many</a:t>
            </a:r>
            <a:r>
              <a:rPr lang="fr-FR" sz="1400" b="1" dirty="0" smtClean="0">
                <a:latin typeface="Times New Roman"/>
                <a:cs typeface="Times New Roman"/>
              </a:rPr>
              <a:t> as 28 </a:t>
            </a:r>
            <a:r>
              <a:rPr lang="fr-FR" sz="1400" b="1" dirty="0" err="1" smtClean="0">
                <a:latin typeface="Times New Roman"/>
                <a:cs typeface="Times New Roman"/>
              </a:rPr>
              <a:t>students</a:t>
            </a:r>
            <a:r>
              <a:rPr lang="fr-FR" sz="1400" b="1" dirty="0" smtClean="0">
                <a:latin typeface="Times New Roman"/>
                <a:cs typeface="Times New Roman"/>
              </a:rPr>
              <a:t>, 2 </a:t>
            </a:r>
            <a:r>
              <a:rPr lang="fr-FR" sz="1400" b="1" dirty="0" err="1" smtClean="0">
                <a:latin typeface="Times New Roman"/>
                <a:cs typeface="Times New Roman"/>
              </a:rPr>
              <a:t>trainers</a:t>
            </a:r>
            <a:r>
              <a:rPr lang="fr-FR" sz="1400" b="1" dirty="0" smtClean="0">
                <a:latin typeface="Times New Roman"/>
                <a:cs typeface="Times New Roman"/>
              </a:rPr>
              <a:t> and a </a:t>
            </a:r>
            <a:r>
              <a:rPr lang="fr-FR" sz="1400" b="1" dirty="0" err="1" smtClean="0">
                <a:latin typeface="Times New Roman"/>
                <a:cs typeface="Times New Roman"/>
              </a:rPr>
              <a:t>library</a:t>
            </a:r>
            <a:r>
              <a:rPr lang="fr-FR" sz="1400" b="1" dirty="0" smtClean="0">
                <a:latin typeface="Times New Roman"/>
                <a:cs typeface="Times New Roman"/>
              </a:rPr>
              <a:t> section </a:t>
            </a:r>
            <a:r>
              <a:rPr lang="fr-FR" sz="1400" b="1" dirty="0" err="1" smtClean="0">
                <a:latin typeface="Times New Roman"/>
                <a:cs typeface="Times New Roman"/>
              </a:rPr>
              <a:t>with</a:t>
            </a:r>
            <a:r>
              <a:rPr lang="fr-FR" sz="1400" b="1" dirty="0" smtClean="0">
                <a:latin typeface="Times New Roman"/>
                <a:cs typeface="Times New Roman"/>
              </a:rPr>
              <a:t> </a:t>
            </a:r>
            <a:r>
              <a:rPr lang="fr-FR" sz="1400" b="1" dirty="0" err="1" smtClean="0">
                <a:latin typeface="Times New Roman"/>
                <a:cs typeface="Times New Roman"/>
              </a:rPr>
              <a:t>reference</a:t>
            </a:r>
            <a:r>
              <a:rPr lang="fr-FR" sz="1400" b="1" dirty="0" smtClean="0">
                <a:latin typeface="Times New Roman"/>
                <a:cs typeface="Times New Roman"/>
              </a:rPr>
              <a:t> </a:t>
            </a:r>
            <a:r>
              <a:rPr lang="fr-FR" sz="1400" b="1" dirty="0" err="1" smtClean="0">
                <a:latin typeface="Times New Roman"/>
                <a:cs typeface="Times New Roman"/>
              </a:rPr>
              <a:t>material</a:t>
            </a:r>
            <a:r>
              <a:rPr lang="fr-FR" sz="1400" b="1" dirty="0" smtClean="0">
                <a:latin typeface="Times New Roman"/>
                <a:cs typeface="Times New Roman"/>
              </a:rPr>
              <a:t>. Travelling </a:t>
            </a:r>
            <a:r>
              <a:rPr lang="fr-FR" sz="1400" b="1" dirty="0" err="1" smtClean="0">
                <a:latin typeface="Times New Roman"/>
                <a:cs typeface="Times New Roman"/>
              </a:rPr>
              <a:t>from</a:t>
            </a:r>
            <a:r>
              <a:rPr lang="fr-FR" sz="1400" b="1" dirty="0" smtClean="0">
                <a:latin typeface="Times New Roman"/>
                <a:cs typeface="Times New Roman"/>
              </a:rPr>
              <a:t> </a:t>
            </a:r>
            <a:r>
              <a:rPr lang="fr-FR" sz="1400" b="1" dirty="0" err="1" smtClean="0">
                <a:latin typeface="Times New Roman"/>
                <a:cs typeface="Times New Roman"/>
              </a:rPr>
              <a:t>school</a:t>
            </a:r>
            <a:r>
              <a:rPr lang="fr-FR" sz="1400" b="1" dirty="0" smtClean="0">
                <a:latin typeface="Times New Roman"/>
                <a:cs typeface="Times New Roman"/>
              </a:rPr>
              <a:t> to </a:t>
            </a:r>
            <a:r>
              <a:rPr lang="fr-FR" sz="1400" b="1" dirty="0" err="1" smtClean="0">
                <a:latin typeface="Times New Roman"/>
                <a:cs typeface="Times New Roman"/>
              </a:rPr>
              <a:t>school</a:t>
            </a:r>
            <a:r>
              <a:rPr lang="fr-FR" sz="1400" b="1" dirty="0" smtClean="0">
                <a:latin typeface="Times New Roman"/>
                <a:cs typeface="Times New Roman"/>
              </a:rPr>
              <a:t>, </a:t>
            </a:r>
            <a:r>
              <a:rPr lang="fr-FR" sz="1400" b="1" dirty="0" err="1" smtClean="0">
                <a:latin typeface="Times New Roman"/>
                <a:cs typeface="Times New Roman"/>
              </a:rPr>
              <a:t>where</a:t>
            </a:r>
            <a:r>
              <a:rPr lang="fr-FR" sz="1400" b="1" dirty="0" smtClean="0">
                <a:latin typeface="Times New Roman"/>
                <a:cs typeface="Times New Roman"/>
              </a:rPr>
              <a:t> the </a:t>
            </a:r>
            <a:r>
              <a:rPr lang="fr-FR" sz="1400" b="1" dirty="0" err="1" smtClean="0">
                <a:latin typeface="Times New Roman"/>
                <a:cs typeface="Times New Roman"/>
              </a:rPr>
              <a:t>students</a:t>
            </a:r>
            <a:r>
              <a:rPr lang="fr-FR" sz="1400" b="1" dirty="0" smtClean="0">
                <a:latin typeface="Times New Roman"/>
                <a:cs typeface="Times New Roman"/>
              </a:rPr>
              <a:t> </a:t>
            </a:r>
            <a:r>
              <a:rPr lang="fr-FR" sz="1400" b="1" dirty="0" err="1" smtClean="0">
                <a:latin typeface="Times New Roman"/>
                <a:cs typeface="Times New Roman"/>
              </a:rPr>
              <a:t>will</a:t>
            </a:r>
            <a:r>
              <a:rPr lang="fr-FR" sz="1400" b="1" dirty="0" smtClean="0">
                <a:latin typeface="Times New Roman"/>
                <a:cs typeface="Times New Roman"/>
              </a:rPr>
              <a:t> use the </a:t>
            </a:r>
            <a:r>
              <a:rPr lang="fr-FR" sz="1400" b="1" dirty="0" err="1" smtClean="0">
                <a:latin typeface="Times New Roman"/>
                <a:cs typeface="Times New Roman"/>
              </a:rPr>
              <a:t>facility</a:t>
            </a:r>
            <a:r>
              <a:rPr lang="fr-FR" sz="1400" b="1" dirty="0" smtClean="0">
                <a:latin typeface="Times New Roman"/>
                <a:cs typeface="Times New Roman"/>
              </a:rPr>
              <a:t> to </a:t>
            </a:r>
            <a:r>
              <a:rPr lang="fr-FR" sz="1400" b="1" dirty="0" err="1" smtClean="0">
                <a:latin typeface="Times New Roman"/>
                <a:cs typeface="Times New Roman"/>
              </a:rPr>
              <a:t>learn</a:t>
            </a:r>
            <a:r>
              <a:rPr lang="fr-FR" sz="1400" b="1" dirty="0" smtClean="0">
                <a:latin typeface="Times New Roman"/>
                <a:cs typeface="Times New Roman"/>
              </a:rPr>
              <a:t> computer </a:t>
            </a:r>
            <a:r>
              <a:rPr lang="fr-FR" sz="1400" b="1" dirty="0" err="1" smtClean="0">
                <a:latin typeface="Times New Roman"/>
                <a:cs typeface="Times New Roman"/>
              </a:rPr>
              <a:t>skills</a:t>
            </a:r>
            <a:r>
              <a:rPr lang="fr-FR" sz="1400" b="1" dirty="0" smtClean="0">
                <a:latin typeface="Times New Roman"/>
                <a:cs typeface="Times New Roman"/>
              </a:rPr>
              <a:t>, </a:t>
            </a:r>
            <a:r>
              <a:rPr lang="fr-FR" sz="1400" b="1" dirty="0" err="1" smtClean="0">
                <a:latin typeface="Times New Roman"/>
                <a:cs typeface="Times New Roman"/>
              </a:rPr>
              <a:t>build</a:t>
            </a:r>
            <a:r>
              <a:rPr lang="fr-FR" sz="1400" b="1" dirty="0" smtClean="0">
                <a:latin typeface="Times New Roman"/>
                <a:cs typeface="Times New Roman"/>
              </a:rPr>
              <a:t> </a:t>
            </a:r>
            <a:r>
              <a:rPr lang="fr-FR" sz="1400" b="1" dirty="0" err="1" smtClean="0">
                <a:latin typeface="Times New Roman"/>
                <a:cs typeface="Times New Roman"/>
              </a:rPr>
              <a:t>some</a:t>
            </a:r>
            <a:r>
              <a:rPr lang="fr-FR" sz="1400" b="1" dirty="0" smtClean="0">
                <a:latin typeface="Times New Roman"/>
                <a:cs typeface="Times New Roman"/>
              </a:rPr>
              <a:t> employable </a:t>
            </a:r>
            <a:r>
              <a:rPr lang="fr-FR" sz="1400" b="1" dirty="0" err="1" smtClean="0">
                <a:latin typeface="Times New Roman"/>
                <a:cs typeface="Times New Roman"/>
              </a:rPr>
              <a:t>skills</a:t>
            </a:r>
            <a:r>
              <a:rPr lang="fr-FR" sz="1400" b="1" dirty="0" smtClean="0">
                <a:latin typeface="Times New Roman"/>
                <a:cs typeface="Times New Roman"/>
              </a:rPr>
              <a:t>, as </a:t>
            </a:r>
            <a:r>
              <a:rPr lang="fr-FR" sz="1400" b="1" dirty="0" err="1" smtClean="0">
                <a:latin typeface="Times New Roman"/>
                <a:cs typeface="Times New Roman"/>
              </a:rPr>
              <a:t>well</a:t>
            </a:r>
            <a:r>
              <a:rPr lang="fr-FR" sz="1400" b="1" dirty="0" smtClean="0">
                <a:latin typeface="Times New Roman"/>
                <a:cs typeface="Times New Roman"/>
              </a:rPr>
              <a:t> as to </a:t>
            </a:r>
            <a:r>
              <a:rPr lang="fr-FR" sz="1400" b="1" dirty="0" err="1" smtClean="0">
                <a:latin typeface="Times New Roman"/>
                <a:cs typeface="Times New Roman"/>
              </a:rPr>
              <a:t>learn</a:t>
            </a:r>
            <a:r>
              <a:rPr lang="fr-FR" sz="1400" b="1" dirty="0" smtClean="0">
                <a:latin typeface="Times New Roman"/>
                <a:cs typeface="Times New Roman"/>
              </a:rPr>
              <a:t> to use digital </a:t>
            </a:r>
            <a:r>
              <a:rPr lang="fr-FR" sz="1400" b="1" dirty="0" err="1" smtClean="0">
                <a:latin typeface="Times New Roman"/>
                <a:cs typeface="Times New Roman"/>
              </a:rPr>
              <a:t>research</a:t>
            </a:r>
            <a:r>
              <a:rPr lang="fr-FR" sz="1400" b="1" dirty="0" smtClean="0">
                <a:latin typeface="Times New Roman"/>
                <a:cs typeface="Times New Roman"/>
              </a:rPr>
              <a:t> </a:t>
            </a:r>
            <a:r>
              <a:rPr lang="fr-FR" sz="1400" b="1" dirty="0" err="1" smtClean="0">
                <a:latin typeface="Times New Roman"/>
                <a:cs typeface="Times New Roman"/>
              </a:rPr>
              <a:t>material</a:t>
            </a:r>
            <a:r>
              <a:rPr lang="fr-FR" sz="1400" b="1" dirty="0" smtClean="0">
                <a:latin typeface="Times New Roman"/>
                <a:cs typeface="Times New Roman"/>
              </a:rPr>
              <a:t> on the web, </a:t>
            </a:r>
            <a:r>
              <a:rPr lang="fr-FR" sz="1400" b="1" dirty="0" err="1" smtClean="0">
                <a:latin typeface="Times New Roman"/>
                <a:cs typeface="Times New Roman"/>
              </a:rPr>
              <a:t>it</a:t>
            </a:r>
            <a:r>
              <a:rPr lang="fr-FR" sz="1400" b="1" dirty="0" smtClean="0">
                <a:latin typeface="Times New Roman"/>
                <a:cs typeface="Times New Roman"/>
              </a:rPr>
              <a:t> </a:t>
            </a:r>
            <a:r>
              <a:rPr lang="fr-FR" sz="1400" b="1" dirty="0" err="1" smtClean="0">
                <a:latin typeface="Times New Roman"/>
                <a:cs typeface="Times New Roman"/>
              </a:rPr>
              <a:t>will</a:t>
            </a:r>
            <a:r>
              <a:rPr lang="fr-FR" sz="1400" b="1" dirty="0" smtClean="0">
                <a:latin typeface="Times New Roman"/>
                <a:cs typeface="Times New Roman"/>
              </a:rPr>
              <a:t> </a:t>
            </a:r>
            <a:r>
              <a:rPr lang="fr-FR" sz="1400" b="1" dirty="0" err="1" smtClean="0">
                <a:latin typeface="Times New Roman"/>
                <a:cs typeface="Times New Roman"/>
              </a:rPr>
              <a:t>reach</a:t>
            </a:r>
            <a:r>
              <a:rPr lang="fr-FR" sz="1400" b="1" dirty="0" smtClean="0">
                <a:latin typeface="Times New Roman"/>
                <a:cs typeface="Times New Roman"/>
              </a:rPr>
              <a:t> </a:t>
            </a:r>
            <a:r>
              <a:rPr lang="fr-FR" sz="1400" b="1" dirty="0" err="1" smtClean="0">
                <a:latin typeface="Times New Roman"/>
                <a:cs typeface="Times New Roman"/>
              </a:rPr>
              <a:t>almost</a:t>
            </a:r>
            <a:r>
              <a:rPr lang="fr-FR" sz="1400" b="1" dirty="0" smtClean="0">
                <a:latin typeface="Times New Roman"/>
                <a:cs typeface="Times New Roman"/>
              </a:rPr>
              <a:t> 400 </a:t>
            </a:r>
            <a:r>
              <a:rPr lang="fr-FR" sz="1400" b="1" dirty="0" err="1" smtClean="0">
                <a:latin typeface="Times New Roman"/>
                <a:cs typeface="Times New Roman"/>
              </a:rPr>
              <a:t>students</a:t>
            </a:r>
            <a:r>
              <a:rPr lang="fr-FR" sz="1400" b="1" dirty="0" smtClean="0">
                <a:latin typeface="Times New Roman"/>
                <a:cs typeface="Times New Roman"/>
              </a:rPr>
              <a:t> </a:t>
            </a:r>
            <a:r>
              <a:rPr lang="fr-FR" sz="1400" b="1" dirty="0" err="1" smtClean="0">
                <a:latin typeface="Times New Roman"/>
                <a:cs typeface="Times New Roman"/>
              </a:rPr>
              <a:t>across</a:t>
            </a:r>
            <a:r>
              <a:rPr lang="fr-FR" sz="1400" b="1" dirty="0" smtClean="0">
                <a:latin typeface="Times New Roman"/>
                <a:cs typeface="Times New Roman"/>
              </a:rPr>
              <a:t> the </a:t>
            </a:r>
            <a:r>
              <a:rPr lang="fr-FR" sz="1400" b="1" dirty="0" err="1" smtClean="0">
                <a:latin typeface="Times New Roman"/>
                <a:cs typeface="Times New Roman"/>
              </a:rPr>
              <a:t>selected</a:t>
            </a:r>
            <a:r>
              <a:rPr lang="fr-FR" sz="1400" b="1" dirty="0" smtClean="0">
                <a:latin typeface="Times New Roman"/>
                <a:cs typeface="Times New Roman"/>
              </a:rPr>
              <a:t> night </a:t>
            </a:r>
            <a:r>
              <a:rPr lang="fr-FR" sz="1400" b="1" dirty="0" err="1" smtClean="0">
                <a:latin typeface="Times New Roman"/>
                <a:cs typeface="Times New Roman"/>
              </a:rPr>
              <a:t>schools</a:t>
            </a:r>
            <a:r>
              <a:rPr lang="fr-FR" sz="1400" b="1" dirty="0" smtClean="0">
                <a:latin typeface="Times New Roman"/>
                <a:cs typeface="Times New Roman"/>
              </a:rPr>
              <a:t> and </a:t>
            </a:r>
            <a:r>
              <a:rPr lang="fr-FR" sz="1400" b="1" dirty="0" err="1" smtClean="0">
                <a:latin typeface="Times New Roman"/>
                <a:cs typeface="Times New Roman"/>
              </a:rPr>
              <a:t>play</a:t>
            </a:r>
            <a:r>
              <a:rPr lang="fr-FR" sz="1400" b="1" dirty="0" smtClean="0">
                <a:latin typeface="Times New Roman"/>
                <a:cs typeface="Times New Roman"/>
              </a:rPr>
              <a:t> a </a:t>
            </a:r>
            <a:r>
              <a:rPr lang="fr-FR" sz="1400" b="1" dirty="0" err="1" smtClean="0">
                <a:latin typeface="Times New Roman"/>
                <a:cs typeface="Times New Roman"/>
              </a:rPr>
              <a:t>role</a:t>
            </a:r>
            <a:r>
              <a:rPr lang="fr-FR" sz="1400" b="1" dirty="0" smtClean="0">
                <a:latin typeface="Times New Roman"/>
                <a:cs typeface="Times New Roman"/>
              </a:rPr>
              <a:t> in </a:t>
            </a:r>
            <a:r>
              <a:rPr lang="fr-FR" sz="1400" b="1" dirty="0" err="1" smtClean="0">
                <a:latin typeface="Times New Roman"/>
                <a:cs typeface="Times New Roman"/>
              </a:rPr>
              <a:t>enrolling</a:t>
            </a:r>
            <a:r>
              <a:rPr lang="fr-FR" sz="1400" b="1" dirty="0" smtClean="0">
                <a:latin typeface="Times New Roman"/>
                <a:cs typeface="Times New Roman"/>
              </a:rPr>
              <a:t> </a:t>
            </a:r>
            <a:r>
              <a:rPr lang="fr-FR" sz="1400" b="1" dirty="0" err="1" smtClean="0">
                <a:latin typeface="Times New Roman"/>
                <a:cs typeface="Times New Roman"/>
              </a:rPr>
              <a:t>at</a:t>
            </a:r>
            <a:r>
              <a:rPr lang="fr-FR" sz="1400" b="1" dirty="0" smtClean="0">
                <a:latin typeface="Times New Roman"/>
                <a:cs typeface="Times New Roman"/>
              </a:rPr>
              <a:t> least 300 out of </a:t>
            </a:r>
            <a:r>
              <a:rPr lang="fr-FR" sz="1400" b="1" dirty="0" err="1" smtClean="0">
                <a:latin typeface="Times New Roman"/>
                <a:cs typeface="Times New Roman"/>
              </a:rPr>
              <a:t>school</a:t>
            </a:r>
            <a:r>
              <a:rPr lang="fr-FR" sz="1400" b="1" dirty="0" smtClean="0">
                <a:latin typeface="Times New Roman"/>
                <a:cs typeface="Times New Roman"/>
              </a:rPr>
              <a:t> </a:t>
            </a:r>
            <a:r>
              <a:rPr lang="fr-FR" sz="1400" b="1" dirty="0" err="1" smtClean="0">
                <a:latin typeface="Times New Roman"/>
                <a:cs typeface="Times New Roman"/>
              </a:rPr>
              <a:t>children</a:t>
            </a:r>
            <a:r>
              <a:rPr lang="fr-FR" sz="1400" b="1" dirty="0" smtClean="0">
                <a:latin typeface="Times New Roman"/>
                <a:cs typeface="Times New Roman"/>
              </a:rPr>
              <a:t>. </a:t>
            </a:r>
            <a:r>
              <a:rPr lang="fr-FR" sz="1400" b="1" dirty="0" err="1" smtClean="0">
                <a:latin typeface="Times New Roman"/>
                <a:cs typeface="Times New Roman"/>
              </a:rPr>
              <a:t>Between</a:t>
            </a:r>
            <a:r>
              <a:rPr lang="fr-FR" sz="1400" b="1" dirty="0" smtClean="0">
                <a:latin typeface="Times New Roman"/>
                <a:cs typeface="Times New Roman"/>
              </a:rPr>
              <a:t> 6.30 pm to 9.30 pm </a:t>
            </a:r>
            <a:r>
              <a:rPr lang="fr-FR" sz="1400" b="1" dirty="0" err="1" smtClean="0">
                <a:latin typeface="Times New Roman"/>
                <a:cs typeface="Times New Roman"/>
              </a:rPr>
              <a:t>with</a:t>
            </a:r>
            <a:r>
              <a:rPr lang="fr-FR" sz="1400" b="1" dirty="0" smtClean="0">
                <a:latin typeface="Times New Roman"/>
                <a:cs typeface="Times New Roman"/>
              </a:rPr>
              <a:t> 3-hour sessions per </a:t>
            </a:r>
            <a:r>
              <a:rPr lang="fr-FR" sz="1400" b="1" dirty="0" err="1" smtClean="0">
                <a:latin typeface="Times New Roman"/>
                <a:cs typeface="Times New Roman"/>
              </a:rPr>
              <a:t>day</a:t>
            </a:r>
            <a:r>
              <a:rPr lang="fr-FR" sz="1400" b="1" dirty="0" smtClean="0">
                <a:latin typeface="Times New Roman"/>
                <a:cs typeface="Times New Roman"/>
              </a:rPr>
              <a:t>, </a:t>
            </a:r>
            <a:r>
              <a:rPr lang="fr-FR" sz="1400" b="1" dirty="0" err="1" smtClean="0">
                <a:latin typeface="Times New Roman"/>
                <a:cs typeface="Times New Roman"/>
              </a:rPr>
              <a:t>each</a:t>
            </a:r>
            <a:r>
              <a:rPr lang="fr-FR" sz="1400" b="1" dirty="0" smtClean="0">
                <a:latin typeface="Times New Roman"/>
                <a:cs typeface="Times New Roman"/>
              </a:rPr>
              <a:t> batch </a:t>
            </a:r>
            <a:r>
              <a:rPr lang="fr-FR" sz="1400" b="1" dirty="0" err="1" smtClean="0">
                <a:latin typeface="Times New Roman"/>
                <a:cs typeface="Times New Roman"/>
              </a:rPr>
              <a:t>will</a:t>
            </a:r>
            <a:r>
              <a:rPr lang="fr-FR" sz="1400" b="1" dirty="0" smtClean="0">
                <a:latin typeface="Times New Roman"/>
                <a:cs typeface="Times New Roman"/>
              </a:rPr>
              <a:t> use the </a:t>
            </a:r>
            <a:r>
              <a:rPr lang="fr-FR" sz="1400" b="1" dirty="0" err="1" smtClean="0">
                <a:latin typeface="Times New Roman"/>
                <a:cs typeface="Times New Roman"/>
              </a:rPr>
              <a:t>facility</a:t>
            </a:r>
            <a:r>
              <a:rPr lang="fr-FR" sz="1400" b="1" dirty="0" smtClean="0">
                <a:latin typeface="Times New Roman"/>
                <a:cs typeface="Times New Roman"/>
              </a:rPr>
              <a:t> to </a:t>
            </a:r>
            <a:r>
              <a:rPr lang="fr-FR" sz="1400" b="1" dirty="0" err="1" smtClean="0">
                <a:latin typeface="Times New Roman"/>
                <a:cs typeface="Times New Roman"/>
              </a:rPr>
              <a:t>learn</a:t>
            </a:r>
            <a:r>
              <a:rPr lang="fr-FR" sz="1400" b="1" dirty="0" smtClean="0">
                <a:latin typeface="Times New Roman"/>
                <a:cs typeface="Times New Roman"/>
              </a:rPr>
              <a:t> computer </a:t>
            </a:r>
            <a:r>
              <a:rPr lang="fr-FR" sz="1400" b="1" dirty="0" err="1" smtClean="0">
                <a:latin typeface="Times New Roman"/>
                <a:cs typeface="Times New Roman"/>
              </a:rPr>
              <a:t>skills</a:t>
            </a:r>
            <a:r>
              <a:rPr lang="fr-FR" sz="1400" b="1" dirty="0" smtClean="0">
                <a:latin typeface="Times New Roman"/>
                <a:cs typeface="Times New Roman"/>
              </a:rPr>
              <a:t>, </a:t>
            </a:r>
            <a:r>
              <a:rPr lang="fr-FR" sz="1400" b="1" dirty="0" err="1" smtClean="0">
                <a:latin typeface="Times New Roman"/>
                <a:cs typeface="Times New Roman"/>
              </a:rPr>
              <a:t>build</a:t>
            </a:r>
            <a:r>
              <a:rPr lang="fr-FR" sz="1400" b="1" dirty="0" smtClean="0">
                <a:latin typeface="Times New Roman"/>
                <a:cs typeface="Times New Roman"/>
              </a:rPr>
              <a:t> </a:t>
            </a:r>
            <a:r>
              <a:rPr lang="fr-FR" sz="1400" b="1" dirty="0" err="1" smtClean="0">
                <a:latin typeface="Times New Roman"/>
                <a:cs typeface="Times New Roman"/>
              </a:rPr>
              <a:t>some</a:t>
            </a:r>
            <a:r>
              <a:rPr lang="fr-FR" sz="1400" b="1" dirty="0" smtClean="0">
                <a:latin typeface="Times New Roman"/>
                <a:cs typeface="Times New Roman"/>
              </a:rPr>
              <a:t> employable </a:t>
            </a:r>
            <a:r>
              <a:rPr lang="fr-FR" sz="1400" b="1" dirty="0" err="1" smtClean="0">
                <a:latin typeface="Times New Roman"/>
                <a:cs typeface="Times New Roman"/>
              </a:rPr>
              <a:t>skills</a:t>
            </a:r>
            <a:r>
              <a:rPr lang="fr-FR" sz="1400" b="1" dirty="0" smtClean="0">
                <a:latin typeface="Times New Roman"/>
                <a:cs typeface="Times New Roman"/>
              </a:rPr>
              <a:t>, as </a:t>
            </a:r>
            <a:r>
              <a:rPr lang="fr-FR" sz="1400" b="1" dirty="0" err="1" smtClean="0">
                <a:latin typeface="Times New Roman"/>
                <a:cs typeface="Times New Roman"/>
              </a:rPr>
              <a:t>well</a:t>
            </a:r>
            <a:r>
              <a:rPr lang="fr-FR" sz="1400" b="1" dirty="0" smtClean="0">
                <a:latin typeface="Times New Roman"/>
                <a:cs typeface="Times New Roman"/>
              </a:rPr>
              <a:t> as </a:t>
            </a:r>
            <a:r>
              <a:rPr lang="fr-FR" sz="1400" b="1" dirty="0" err="1" smtClean="0">
                <a:latin typeface="Times New Roman"/>
                <a:cs typeface="Times New Roman"/>
              </a:rPr>
              <a:t>learn</a:t>
            </a:r>
            <a:r>
              <a:rPr lang="fr-FR" sz="1400" b="1" dirty="0" smtClean="0">
                <a:latin typeface="Times New Roman"/>
                <a:cs typeface="Times New Roman"/>
              </a:rPr>
              <a:t> to use digital </a:t>
            </a:r>
            <a:r>
              <a:rPr lang="fr-FR" sz="1400" b="1" dirty="0" err="1" smtClean="0">
                <a:latin typeface="Times New Roman"/>
                <a:cs typeface="Times New Roman"/>
              </a:rPr>
              <a:t>research</a:t>
            </a:r>
            <a:r>
              <a:rPr lang="fr-FR" sz="1400" b="1" dirty="0" smtClean="0">
                <a:latin typeface="Times New Roman"/>
                <a:cs typeface="Times New Roman"/>
              </a:rPr>
              <a:t> </a:t>
            </a:r>
            <a:r>
              <a:rPr lang="fr-FR" sz="1400" b="1" dirty="0" err="1" smtClean="0">
                <a:latin typeface="Times New Roman"/>
                <a:cs typeface="Times New Roman"/>
              </a:rPr>
              <a:t>material</a:t>
            </a:r>
            <a:r>
              <a:rPr lang="fr-FR" sz="1400" b="1" dirty="0" smtClean="0">
                <a:latin typeface="Times New Roman"/>
                <a:cs typeface="Times New Roman"/>
              </a:rPr>
              <a:t> on the web. </a:t>
            </a:r>
          </a:p>
          <a:p>
            <a:pPr algn="just"/>
            <a:r>
              <a:rPr lang="fr-FR" sz="1400" b="1" dirty="0">
                <a:latin typeface="Times New Roman"/>
                <a:cs typeface="Times New Roman"/>
              </a:rPr>
              <a:t>The BP Tech on </a:t>
            </a:r>
            <a:r>
              <a:rPr lang="fr-FR" sz="1400" b="1" dirty="0" err="1">
                <a:latin typeface="Times New Roman"/>
                <a:cs typeface="Times New Roman"/>
              </a:rPr>
              <a:t>Wheels</a:t>
            </a:r>
            <a:r>
              <a:rPr lang="fr-FR" sz="1400" b="1" dirty="0">
                <a:latin typeface="Times New Roman"/>
                <a:cs typeface="Times New Roman"/>
              </a:rPr>
              <a:t> bus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launched</a:t>
            </a:r>
            <a:r>
              <a:rPr lang="fr-FR" sz="1400" b="1" dirty="0">
                <a:latin typeface="Times New Roman"/>
                <a:cs typeface="Times New Roman"/>
              </a:rPr>
              <a:t> on </a:t>
            </a:r>
            <a:r>
              <a:rPr lang="fr-FR" sz="1400" b="1" dirty="0" err="1">
                <a:latin typeface="Times New Roman"/>
                <a:cs typeface="Times New Roman"/>
              </a:rPr>
              <a:t>June</a:t>
            </a:r>
            <a:r>
              <a:rPr lang="fr-FR" sz="1400" b="1" dirty="0">
                <a:latin typeface="Times New Roman"/>
                <a:cs typeface="Times New Roman"/>
              </a:rPr>
              <a:t> 16, 2017 in </a:t>
            </a:r>
            <a:r>
              <a:rPr lang="fr-FR" sz="1400" b="1" dirty="0" err="1">
                <a:latin typeface="Times New Roman"/>
                <a:cs typeface="Times New Roman"/>
              </a:rPr>
              <a:t>Mumbai</a:t>
            </a:r>
            <a:r>
              <a:rPr lang="fr-FR" sz="1400" b="1" dirty="0">
                <a:latin typeface="Times New Roman"/>
                <a:cs typeface="Times New Roman"/>
              </a:rPr>
              <a:t>, </a:t>
            </a:r>
            <a:r>
              <a:rPr lang="fr-FR" sz="1400" b="1" dirty="0" err="1" smtClean="0">
                <a:latin typeface="Times New Roman"/>
                <a:cs typeface="Times New Roman"/>
              </a:rPr>
              <a:t>India</a:t>
            </a:r>
            <a:r>
              <a:rPr lang="fr-FR" sz="1400" b="1" dirty="0" smtClean="0">
                <a:latin typeface="Times New Roman"/>
                <a:cs typeface="Times New Roman"/>
              </a:rPr>
              <a:t>.</a:t>
            </a:r>
          </a:p>
          <a:p>
            <a:pPr algn="r"/>
            <a:r>
              <a:rPr lang="fr-FR" sz="1100" b="1" dirty="0" smtClean="0">
                <a:latin typeface="Times New Roman"/>
                <a:cs typeface="Times New Roman"/>
              </a:rPr>
              <a:t>« </a:t>
            </a:r>
            <a:r>
              <a:rPr lang="fr-FR" sz="1100" b="1" dirty="0" err="1" smtClean="0">
                <a:latin typeface="Times New Roman"/>
                <a:cs typeface="Times New Roman"/>
              </a:rPr>
              <a:t>Shine</a:t>
            </a:r>
            <a:r>
              <a:rPr lang="fr-FR" sz="1100" b="1" dirty="0" smtClean="0">
                <a:latin typeface="Times New Roman"/>
                <a:cs typeface="Times New Roman"/>
              </a:rPr>
              <a:t> a light ! », </a:t>
            </a:r>
            <a:r>
              <a:rPr lang="fr-FR" sz="1100" b="1" dirty="0" smtClean="0">
                <a:latin typeface="Times New Roman"/>
                <a:cs typeface="Times New Roman"/>
                <a:hlinkClick r:id="rId5"/>
              </a:rPr>
              <a:t>www.bp.com</a:t>
            </a:r>
            <a:r>
              <a:rPr lang="fr-FR" sz="1100" b="1" dirty="0" smtClean="0">
                <a:latin typeface="Times New Roman"/>
                <a:cs typeface="Times New Roman"/>
              </a:rPr>
              <a:t> </a:t>
            </a:r>
            <a:endParaRPr lang="fr-FR" sz="1100" b="1" dirty="0">
              <a:latin typeface="Times New Roman"/>
              <a:cs typeface="Times New Roman"/>
            </a:endParaRPr>
          </a:p>
        </p:txBody>
      </p:sp>
      <p:pic>
        <p:nvPicPr>
          <p:cNvPr id="13" name="Image 12"/>
          <p:cNvPicPr>
            <a:picLocks noChangeAspect="1"/>
          </p:cNvPicPr>
          <p:nvPr/>
        </p:nvPicPr>
        <p:blipFill>
          <a:blip r:embed="rId6"/>
          <a:stretch>
            <a:fillRect/>
          </a:stretch>
        </p:blipFill>
        <p:spPr>
          <a:xfrm>
            <a:off x="4413980" y="711201"/>
            <a:ext cx="4590510" cy="3442882"/>
          </a:xfrm>
          <a:prstGeom prst="rect">
            <a:avLst/>
          </a:prstGeom>
          <a:ln w="38100">
            <a:solidFill>
              <a:srgbClr val="800000"/>
            </a:solidFill>
          </a:ln>
        </p:spPr>
      </p:pic>
    </p:spTree>
    <p:extLst>
      <p:ext uri="{BB962C8B-B14F-4D97-AF65-F5344CB8AC3E}">
        <p14:creationId xmlns:p14="http://schemas.microsoft.com/office/powerpoint/2010/main" val="28742763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0598"/>
            <a:ext cx="3762869" cy="461665"/>
          </a:xfrm>
          <a:prstGeom prst="rect">
            <a:avLst/>
          </a:prstGeom>
          <a:noFill/>
        </p:spPr>
        <p:txBody>
          <a:bodyPr wrap="none" rtlCol="0">
            <a:spAutoFit/>
          </a:bodyPr>
          <a:lstStyle/>
          <a:p>
            <a:r>
              <a:rPr lang="fr-FR" sz="2400" b="1" i="1" dirty="0" smtClean="0">
                <a:latin typeface="Times New Roman"/>
                <a:cs typeface="Times New Roman"/>
              </a:rPr>
              <a:t>C. </a:t>
            </a:r>
            <a:r>
              <a:rPr lang="fr-FR" sz="2400" b="1" i="1" dirty="0" err="1" smtClean="0">
                <a:latin typeface="Times New Roman"/>
                <a:cs typeface="Times New Roman"/>
              </a:rPr>
              <a:t>Controversies</a:t>
            </a:r>
            <a:r>
              <a:rPr lang="fr-FR" sz="2400" b="1" i="1" dirty="0" smtClean="0">
                <a:latin typeface="Times New Roman"/>
                <a:cs typeface="Times New Roman"/>
              </a:rPr>
              <a:t> about BP</a:t>
            </a:r>
            <a:endParaRPr lang="fr-FR" sz="2400" b="1" i="1" dirty="0">
              <a:latin typeface="Times New Roman"/>
              <a:cs typeface="Times New Roman"/>
            </a:endParaRPr>
          </a:p>
        </p:txBody>
      </p:sp>
      <p:sp>
        <p:nvSpPr>
          <p:cNvPr id="3" name="Rectangle 2"/>
          <p:cNvSpPr/>
          <p:nvPr/>
        </p:nvSpPr>
        <p:spPr>
          <a:xfrm>
            <a:off x="161261" y="3276692"/>
            <a:ext cx="8788721" cy="3462487"/>
          </a:xfrm>
          <a:prstGeom prst="rect">
            <a:avLst/>
          </a:prstGeom>
          <a:ln w="38100">
            <a:solidFill>
              <a:srgbClr val="800000"/>
            </a:solidFill>
          </a:ln>
        </p:spPr>
        <p:txBody>
          <a:bodyPr wrap="square">
            <a:spAutoFit/>
          </a:bodyPr>
          <a:lstStyle/>
          <a:p>
            <a:pPr algn="just"/>
            <a:r>
              <a:rPr lang="en-US" sz="1400" b="1" i="1" u="sng" dirty="0">
                <a:latin typeface="Times New Roman"/>
                <a:cs typeface="Times New Roman"/>
              </a:rPr>
              <a:t>Document </a:t>
            </a:r>
            <a:r>
              <a:rPr lang="en-US" sz="1400" b="1" i="1" u="sng" dirty="0" smtClean="0">
                <a:latin typeface="Times New Roman"/>
                <a:cs typeface="Times New Roman"/>
              </a:rPr>
              <a:t>2</a:t>
            </a:r>
            <a:r>
              <a:rPr lang="fr-FR" sz="1400" b="1" i="1" dirty="0" smtClean="0">
                <a:latin typeface="Times New Roman"/>
                <a:cs typeface="Times New Roman"/>
              </a:rPr>
              <a:t>: </a:t>
            </a:r>
            <a:r>
              <a:rPr lang="fr-FR" sz="1400" b="1" i="1" dirty="0">
                <a:latin typeface="Times New Roman"/>
                <a:cs typeface="Times New Roman"/>
              </a:rPr>
              <a:t>The </a:t>
            </a:r>
            <a:r>
              <a:rPr lang="fr-FR" sz="1400" b="1" i="1" dirty="0" err="1">
                <a:latin typeface="Times New Roman"/>
                <a:cs typeface="Times New Roman"/>
              </a:rPr>
              <a:t>role</a:t>
            </a:r>
            <a:r>
              <a:rPr lang="fr-FR" sz="1400" b="1" i="1" dirty="0">
                <a:latin typeface="Times New Roman"/>
                <a:cs typeface="Times New Roman"/>
              </a:rPr>
              <a:t> </a:t>
            </a:r>
            <a:r>
              <a:rPr lang="fr-FR" sz="1400" b="1" i="1" dirty="0" err="1">
                <a:latin typeface="Times New Roman"/>
                <a:cs typeface="Times New Roman"/>
              </a:rPr>
              <a:t>played</a:t>
            </a:r>
            <a:r>
              <a:rPr lang="fr-FR" sz="1400" b="1" i="1" dirty="0">
                <a:latin typeface="Times New Roman"/>
                <a:cs typeface="Times New Roman"/>
              </a:rPr>
              <a:t> by BP in </a:t>
            </a:r>
            <a:r>
              <a:rPr lang="fr-FR" sz="1400" b="1" i="1" dirty="0" err="1">
                <a:latin typeface="Times New Roman"/>
                <a:cs typeface="Times New Roman"/>
              </a:rPr>
              <a:t>War</a:t>
            </a:r>
            <a:r>
              <a:rPr lang="fr-FR" sz="1400" b="1" i="1" dirty="0">
                <a:latin typeface="Times New Roman"/>
                <a:cs typeface="Times New Roman"/>
              </a:rPr>
              <a:t> for </a:t>
            </a:r>
            <a:r>
              <a:rPr lang="fr-FR" sz="1400" b="1" i="1" dirty="0" err="1">
                <a:latin typeface="Times New Roman"/>
                <a:cs typeface="Times New Roman"/>
              </a:rPr>
              <a:t>Oil</a:t>
            </a:r>
            <a:endParaRPr lang="fr-FR" sz="1400" dirty="0">
              <a:latin typeface="Times New Roman"/>
              <a:cs typeface="Times New Roman"/>
            </a:endParaRPr>
          </a:p>
          <a:p>
            <a:pPr algn="just"/>
            <a:endParaRPr lang="fr-FR" sz="1400" b="1" u="sng" dirty="0" smtClean="0">
              <a:latin typeface="Times New Roman"/>
              <a:cs typeface="Times New Roman"/>
              <a:hlinkClick r:id="rId3" tooltip="More from the Guardian on BP"/>
            </a:endParaRPr>
          </a:p>
          <a:p>
            <a:pPr algn="just"/>
            <a:r>
              <a:rPr lang="fr-FR" sz="1400" b="1" u="sng" dirty="0" smtClean="0">
                <a:latin typeface="Times New Roman"/>
                <a:cs typeface="Times New Roman"/>
                <a:hlinkClick r:id="rId3" tooltip="More from the Guardian on BP"/>
              </a:rPr>
              <a:t>BP</a:t>
            </a:r>
            <a:r>
              <a:rPr lang="fr-FR" sz="1400" b="1" dirty="0" smtClean="0">
                <a:latin typeface="Times New Roman"/>
                <a:cs typeface="Times New Roman"/>
              </a:rPr>
              <a:t> </a:t>
            </a:r>
            <a:r>
              <a:rPr lang="fr-FR" sz="1400" b="1" dirty="0">
                <a:latin typeface="Times New Roman"/>
                <a:cs typeface="Times New Roman"/>
              </a:rPr>
              <a:t>has been </a:t>
            </a:r>
            <a:r>
              <a:rPr lang="fr-FR" sz="1400" b="1" dirty="0" err="1">
                <a:latin typeface="Times New Roman"/>
                <a:cs typeface="Times New Roman"/>
              </a:rPr>
              <a:t>accused</a:t>
            </a:r>
            <a:r>
              <a:rPr lang="fr-FR" sz="1400" b="1" dirty="0">
                <a:latin typeface="Times New Roman"/>
                <a:cs typeface="Times New Roman"/>
              </a:rPr>
              <a:t> of </a:t>
            </a:r>
            <a:r>
              <a:rPr lang="fr-FR" sz="1400" b="1" dirty="0" err="1">
                <a:latin typeface="Times New Roman"/>
                <a:cs typeface="Times New Roman"/>
              </a:rPr>
              <a:t>taking</a:t>
            </a:r>
            <a:r>
              <a:rPr lang="fr-FR" sz="1400" b="1" dirty="0">
                <a:latin typeface="Times New Roman"/>
                <a:cs typeface="Times New Roman"/>
              </a:rPr>
              <a:t> a "</a:t>
            </a:r>
            <a:r>
              <a:rPr lang="fr-FR" sz="1400" b="1" dirty="0" err="1">
                <a:latin typeface="Times New Roman"/>
                <a:cs typeface="Times New Roman"/>
              </a:rPr>
              <a:t>stranglehold</a:t>
            </a:r>
            <a:r>
              <a:rPr lang="fr-FR" sz="1400" b="1" dirty="0">
                <a:latin typeface="Times New Roman"/>
                <a:cs typeface="Times New Roman"/>
              </a:rPr>
              <a:t>" on the Iraqi </a:t>
            </a:r>
            <a:r>
              <a:rPr lang="fr-FR" sz="1400" b="1" dirty="0" err="1">
                <a:latin typeface="Times New Roman"/>
                <a:cs typeface="Times New Roman"/>
              </a:rPr>
              <a:t>economy</a:t>
            </a:r>
            <a:r>
              <a:rPr lang="fr-FR" sz="1400" b="1" dirty="0">
                <a:latin typeface="Times New Roman"/>
                <a:cs typeface="Times New Roman"/>
              </a:rPr>
              <a:t> </a:t>
            </a:r>
            <a:r>
              <a:rPr lang="fr-FR" sz="1400" b="1" dirty="0" err="1">
                <a:latin typeface="Times New Roman"/>
                <a:cs typeface="Times New Roman"/>
              </a:rPr>
              <a:t>after</a:t>
            </a:r>
            <a:r>
              <a:rPr lang="fr-FR" sz="1400" b="1" dirty="0">
                <a:latin typeface="Times New Roman"/>
                <a:cs typeface="Times New Roman"/>
              </a:rPr>
              <a:t> the </a:t>
            </a:r>
            <a:r>
              <a:rPr lang="fr-FR" sz="1400" b="1" dirty="0" err="1">
                <a:latin typeface="Times New Roman"/>
                <a:cs typeface="Times New Roman"/>
              </a:rPr>
              <a:t>Baghdad</a:t>
            </a:r>
            <a:r>
              <a:rPr lang="fr-FR" sz="1400" b="1" dirty="0">
                <a:latin typeface="Times New Roman"/>
                <a:cs typeface="Times New Roman"/>
              </a:rPr>
              <a:t> </a:t>
            </a:r>
            <a:r>
              <a:rPr lang="fr-FR" sz="1400" b="1" dirty="0" err="1">
                <a:latin typeface="Times New Roman"/>
                <a:cs typeface="Times New Roman"/>
              </a:rPr>
              <a:t>government</a:t>
            </a:r>
            <a:r>
              <a:rPr lang="fr-FR" sz="1400" b="1" dirty="0">
                <a:latin typeface="Times New Roman"/>
                <a:cs typeface="Times New Roman"/>
              </a:rPr>
              <a:t> </a:t>
            </a:r>
            <a:r>
              <a:rPr lang="fr-FR" sz="1400" b="1" dirty="0" err="1">
                <a:latin typeface="Times New Roman"/>
                <a:cs typeface="Times New Roman"/>
              </a:rPr>
              <a:t>agreed</a:t>
            </a:r>
            <a:r>
              <a:rPr lang="fr-FR" sz="1400" b="1" dirty="0">
                <a:latin typeface="Times New Roman"/>
                <a:cs typeface="Times New Roman"/>
              </a:rPr>
              <a:t> to </a:t>
            </a:r>
            <a:r>
              <a:rPr lang="fr-FR" sz="1400" b="1" dirty="0" err="1">
                <a:latin typeface="Times New Roman"/>
                <a:cs typeface="Times New Roman"/>
              </a:rPr>
              <a:t>pay</a:t>
            </a:r>
            <a:r>
              <a:rPr lang="fr-FR" sz="1400" b="1" dirty="0">
                <a:latin typeface="Times New Roman"/>
                <a:cs typeface="Times New Roman"/>
              </a:rPr>
              <a:t> the British </a:t>
            </a:r>
            <a:r>
              <a:rPr lang="fr-FR" sz="1400" b="1" dirty="0" err="1">
                <a:latin typeface="Times New Roman"/>
                <a:cs typeface="Times New Roman"/>
              </a:rPr>
              <a:t>firm</a:t>
            </a:r>
            <a:r>
              <a:rPr lang="fr-FR" sz="1400" b="1" dirty="0">
                <a:latin typeface="Times New Roman"/>
                <a:cs typeface="Times New Roman"/>
              </a:rPr>
              <a:t> </a:t>
            </a:r>
            <a:r>
              <a:rPr lang="fr-FR" sz="1400" b="1" dirty="0" err="1">
                <a:latin typeface="Times New Roman"/>
                <a:cs typeface="Times New Roman"/>
              </a:rPr>
              <a:t>even</a:t>
            </a:r>
            <a:r>
              <a:rPr lang="fr-FR" sz="1400" b="1" dirty="0">
                <a:latin typeface="Times New Roman"/>
                <a:cs typeface="Times New Roman"/>
              </a:rPr>
              <a:t> </a:t>
            </a:r>
            <a:r>
              <a:rPr lang="fr-FR" sz="1400" b="1" dirty="0" err="1">
                <a:latin typeface="Times New Roman"/>
                <a:cs typeface="Times New Roman"/>
              </a:rPr>
              <a:t>when</a:t>
            </a:r>
            <a:r>
              <a:rPr lang="fr-FR" sz="1400" b="1" dirty="0">
                <a:latin typeface="Times New Roman"/>
                <a:cs typeface="Times New Roman"/>
              </a:rPr>
              <a:t> </a:t>
            </a:r>
            <a:r>
              <a:rPr lang="fr-FR" sz="1400" b="1" u="sng" dirty="0">
                <a:latin typeface="Times New Roman"/>
                <a:cs typeface="Times New Roman"/>
                <a:hlinkClick r:id="rId4" tooltip="More from the Guardian on Oil"/>
              </a:rPr>
              <a:t>oil</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not </a:t>
            </a:r>
            <a:r>
              <a:rPr lang="fr-FR" sz="1400" b="1" dirty="0" err="1">
                <a:latin typeface="Times New Roman"/>
                <a:cs typeface="Times New Roman"/>
              </a:rPr>
              <a:t>being</a:t>
            </a:r>
            <a:r>
              <a:rPr lang="fr-FR" sz="1400" b="1" dirty="0">
                <a:latin typeface="Times New Roman"/>
                <a:cs typeface="Times New Roman"/>
              </a:rPr>
              <a:t> </a:t>
            </a:r>
            <a:r>
              <a:rPr lang="fr-FR" sz="1400" b="1" dirty="0" err="1">
                <a:latin typeface="Times New Roman"/>
                <a:cs typeface="Times New Roman"/>
              </a:rPr>
              <a:t>produced</a:t>
            </a:r>
            <a:r>
              <a:rPr lang="fr-FR" sz="1400" b="1" dirty="0">
                <a:latin typeface="Times New Roman"/>
                <a:cs typeface="Times New Roman"/>
              </a:rPr>
              <a:t> by the </a:t>
            </a:r>
            <a:r>
              <a:rPr lang="fr-FR" sz="1400" b="1" dirty="0" err="1">
                <a:latin typeface="Times New Roman"/>
                <a:cs typeface="Times New Roman"/>
              </a:rPr>
              <a:t>Rumaila</a:t>
            </a:r>
            <a:r>
              <a:rPr lang="fr-FR" sz="1400" b="1" dirty="0">
                <a:latin typeface="Times New Roman"/>
                <a:cs typeface="Times New Roman"/>
              </a:rPr>
              <a:t> </a:t>
            </a:r>
            <a:r>
              <a:rPr lang="fr-FR" sz="1400" b="1" dirty="0" err="1">
                <a:latin typeface="Times New Roman"/>
                <a:cs typeface="Times New Roman"/>
              </a:rPr>
              <a:t>field</a:t>
            </a:r>
            <a:r>
              <a:rPr lang="fr-FR" sz="1400" b="1" dirty="0">
                <a:latin typeface="Times New Roman"/>
                <a:cs typeface="Times New Roman"/>
              </a:rPr>
              <a:t>, </a:t>
            </a:r>
            <a:r>
              <a:rPr lang="fr-FR" sz="1400" b="1" dirty="0" err="1">
                <a:latin typeface="Times New Roman"/>
                <a:cs typeface="Times New Roman"/>
              </a:rPr>
              <a:t>confidential</a:t>
            </a:r>
            <a:r>
              <a:rPr lang="fr-FR" sz="1400" b="1" dirty="0">
                <a:latin typeface="Times New Roman"/>
                <a:cs typeface="Times New Roman"/>
              </a:rPr>
              <a:t> documents </a:t>
            </a:r>
            <a:r>
              <a:rPr lang="fr-FR" sz="1400" b="1" dirty="0" err="1">
                <a:latin typeface="Times New Roman"/>
                <a:cs typeface="Times New Roman"/>
              </a:rPr>
              <a:t>reveal</a:t>
            </a:r>
            <a:r>
              <a:rPr lang="fr-FR" sz="1400" b="1" dirty="0">
                <a:latin typeface="Times New Roman"/>
                <a:cs typeface="Times New Roman"/>
              </a:rPr>
              <a:t>. […]</a:t>
            </a:r>
          </a:p>
          <a:p>
            <a:pPr algn="just"/>
            <a:r>
              <a:rPr lang="fr-FR" sz="1400" b="1" dirty="0">
                <a:latin typeface="Times New Roman"/>
                <a:cs typeface="Times New Roman"/>
              </a:rPr>
              <a:t>"</a:t>
            </a:r>
            <a:r>
              <a:rPr lang="fr-FR" sz="1400" b="1" dirty="0" err="1">
                <a:latin typeface="Times New Roman"/>
                <a:cs typeface="Times New Roman"/>
              </a:rPr>
              <a:t>Iraq's</a:t>
            </a:r>
            <a:r>
              <a:rPr lang="fr-FR" sz="1400" b="1" dirty="0">
                <a:latin typeface="Times New Roman"/>
                <a:cs typeface="Times New Roman"/>
              </a:rPr>
              <a:t> </a:t>
            </a:r>
            <a:r>
              <a:rPr lang="fr-FR" sz="1400" b="1" dirty="0" err="1">
                <a:latin typeface="Times New Roman"/>
                <a:cs typeface="Times New Roman"/>
              </a:rPr>
              <a:t>oil</a:t>
            </a:r>
            <a:r>
              <a:rPr lang="fr-FR" sz="1400" b="1" dirty="0">
                <a:latin typeface="Times New Roman"/>
                <a:cs typeface="Times New Roman"/>
              </a:rPr>
              <a:t> </a:t>
            </a:r>
            <a:r>
              <a:rPr lang="fr-FR" sz="1400" b="1" dirty="0" err="1">
                <a:latin typeface="Times New Roman"/>
                <a:cs typeface="Times New Roman"/>
              </a:rPr>
              <a:t>auctions</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portrayed</a:t>
            </a:r>
            <a:r>
              <a:rPr lang="fr-FR" sz="1400" b="1" dirty="0">
                <a:latin typeface="Times New Roman"/>
                <a:cs typeface="Times New Roman"/>
              </a:rPr>
              <a:t> as a model of </a:t>
            </a:r>
            <a:r>
              <a:rPr lang="fr-FR" sz="1400" b="1" dirty="0" err="1">
                <a:latin typeface="Times New Roman"/>
                <a:cs typeface="Times New Roman"/>
              </a:rPr>
              <a:t>transparency</a:t>
            </a:r>
            <a:r>
              <a:rPr lang="fr-FR" sz="1400" b="1" dirty="0">
                <a:latin typeface="Times New Roman"/>
                <a:cs typeface="Times New Roman"/>
              </a:rPr>
              <a:t> and a </a:t>
            </a:r>
            <a:r>
              <a:rPr lang="fr-FR" sz="1400" b="1" dirty="0" err="1">
                <a:latin typeface="Times New Roman"/>
                <a:cs typeface="Times New Roman"/>
              </a:rPr>
              <a:t>negotiating</a:t>
            </a:r>
            <a:r>
              <a:rPr lang="fr-FR" sz="1400" b="1" dirty="0">
                <a:latin typeface="Times New Roman"/>
                <a:cs typeface="Times New Roman"/>
              </a:rPr>
              <a:t> </a:t>
            </a:r>
            <a:r>
              <a:rPr lang="fr-FR" sz="1400" b="1" dirty="0" err="1">
                <a:latin typeface="Times New Roman"/>
                <a:cs typeface="Times New Roman"/>
              </a:rPr>
              <a:t>victory</a:t>
            </a:r>
            <a:r>
              <a:rPr lang="fr-FR" sz="1400" b="1" dirty="0">
                <a:latin typeface="Times New Roman"/>
                <a:cs typeface="Times New Roman"/>
              </a:rPr>
              <a:t> for the Iraqi </a:t>
            </a:r>
            <a:r>
              <a:rPr lang="fr-FR" sz="1400" b="1" dirty="0" err="1">
                <a:latin typeface="Times New Roman"/>
                <a:cs typeface="Times New Roman"/>
              </a:rPr>
              <a:t>government</a:t>
            </a:r>
            <a:r>
              <a:rPr lang="fr-FR" sz="1400" b="1" dirty="0">
                <a:latin typeface="Times New Roman"/>
                <a:cs typeface="Times New Roman"/>
              </a:rPr>
              <a:t>," </a:t>
            </a:r>
            <a:r>
              <a:rPr lang="fr-FR" sz="1400" b="1" dirty="0" err="1">
                <a:latin typeface="Times New Roman"/>
                <a:cs typeface="Times New Roman"/>
              </a:rPr>
              <a:t>said</a:t>
            </a:r>
            <a:r>
              <a:rPr lang="fr-FR" sz="1400" b="1" dirty="0">
                <a:latin typeface="Times New Roman"/>
                <a:cs typeface="Times New Roman"/>
              </a:rPr>
              <a:t> Greg </a:t>
            </a:r>
            <a:r>
              <a:rPr lang="fr-FR" sz="1400" b="1" dirty="0" err="1">
                <a:latin typeface="Times New Roman"/>
                <a:cs typeface="Times New Roman"/>
              </a:rPr>
              <a:t>Muttitt</a:t>
            </a:r>
            <a:r>
              <a:rPr lang="fr-FR" sz="1400" b="1" dirty="0">
                <a:latin typeface="Times New Roman"/>
                <a:cs typeface="Times New Roman"/>
              </a:rPr>
              <a:t>, </a:t>
            </a:r>
            <a:r>
              <a:rPr lang="fr-FR" sz="1400" b="1" dirty="0" err="1">
                <a:latin typeface="Times New Roman"/>
                <a:cs typeface="Times New Roman"/>
              </a:rPr>
              <a:t>author</a:t>
            </a:r>
            <a:r>
              <a:rPr lang="fr-FR" sz="1400" b="1" dirty="0">
                <a:latin typeface="Times New Roman"/>
                <a:cs typeface="Times New Roman"/>
              </a:rPr>
              <a:t> of </a:t>
            </a:r>
            <a:r>
              <a:rPr lang="fr-FR" sz="1400" b="1" i="1" dirty="0">
                <a:latin typeface="Times New Roman"/>
                <a:cs typeface="Times New Roman"/>
              </a:rPr>
              <a:t>Fuel on the </a:t>
            </a:r>
            <a:r>
              <a:rPr lang="fr-FR" sz="1400" b="1" i="1" dirty="0" err="1">
                <a:latin typeface="Times New Roman"/>
                <a:cs typeface="Times New Roman"/>
              </a:rPr>
              <a:t>Fire</a:t>
            </a:r>
            <a:r>
              <a:rPr lang="fr-FR" sz="1400" b="1" i="1" dirty="0">
                <a:latin typeface="Times New Roman"/>
                <a:cs typeface="Times New Roman"/>
              </a:rPr>
              <a:t>: </a:t>
            </a:r>
            <a:r>
              <a:rPr lang="fr-FR" sz="1400" b="1" i="1" dirty="0" err="1">
                <a:latin typeface="Times New Roman"/>
                <a:cs typeface="Times New Roman"/>
              </a:rPr>
              <a:t>Oil</a:t>
            </a:r>
            <a:r>
              <a:rPr lang="fr-FR" sz="1400" b="1" i="1" dirty="0">
                <a:latin typeface="Times New Roman"/>
                <a:cs typeface="Times New Roman"/>
              </a:rPr>
              <a:t> and </a:t>
            </a:r>
            <a:r>
              <a:rPr lang="fr-FR" sz="1400" b="1" i="1" dirty="0" err="1">
                <a:latin typeface="Times New Roman"/>
                <a:cs typeface="Times New Roman"/>
              </a:rPr>
              <a:t>Politics</a:t>
            </a:r>
            <a:r>
              <a:rPr lang="fr-FR" sz="1400" b="1" i="1" dirty="0">
                <a:latin typeface="Times New Roman"/>
                <a:cs typeface="Times New Roman"/>
              </a:rPr>
              <a:t> in </a:t>
            </a:r>
            <a:r>
              <a:rPr lang="fr-FR" sz="1400" b="1" i="1" dirty="0" err="1">
                <a:latin typeface="Times New Roman"/>
                <a:cs typeface="Times New Roman"/>
              </a:rPr>
              <a:t>Occupied</a:t>
            </a:r>
            <a:r>
              <a:rPr lang="fr-FR" sz="1400" b="1" i="1" dirty="0">
                <a:latin typeface="Times New Roman"/>
                <a:cs typeface="Times New Roman"/>
              </a:rPr>
              <a:t> Iraq</a:t>
            </a:r>
            <a:r>
              <a:rPr lang="fr-FR" sz="1400" b="1" dirty="0">
                <a:latin typeface="Times New Roman"/>
                <a:cs typeface="Times New Roman"/>
              </a:rPr>
              <a:t>. "</a:t>
            </a:r>
            <a:r>
              <a:rPr lang="fr-FR" sz="1400" b="1" dirty="0" err="1">
                <a:latin typeface="Times New Roman"/>
                <a:cs typeface="Times New Roman"/>
              </a:rPr>
              <a:t>Now</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see</a:t>
            </a:r>
            <a:r>
              <a:rPr lang="fr-FR" sz="1400" b="1" dirty="0">
                <a:latin typeface="Times New Roman"/>
                <a:cs typeface="Times New Roman"/>
              </a:rPr>
              <a:t> the reality </a:t>
            </a:r>
            <a:r>
              <a:rPr lang="fr-FR" sz="1400" b="1" dirty="0" err="1">
                <a:latin typeface="Times New Roman"/>
                <a:cs typeface="Times New Roman"/>
              </a:rPr>
              <a:t>was</a:t>
            </a:r>
            <a:r>
              <a:rPr lang="fr-FR" sz="1400" b="1" dirty="0">
                <a:latin typeface="Times New Roman"/>
                <a:cs typeface="Times New Roman"/>
              </a:rPr>
              <a:t> the opposite: a </a:t>
            </a:r>
            <a:r>
              <a:rPr lang="fr-FR" sz="1400" b="1" dirty="0" err="1">
                <a:latin typeface="Times New Roman"/>
                <a:cs typeface="Times New Roman"/>
              </a:rPr>
              <a:t>backroom</a:t>
            </a:r>
            <a:r>
              <a:rPr lang="fr-FR" sz="1400" b="1" dirty="0">
                <a:latin typeface="Times New Roman"/>
                <a:cs typeface="Times New Roman"/>
              </a:rPr>
              <a:t> deal </a:t>
            </a:r>
            <a:r>
              <a:rPr lang="fr-FR" sz="1400" b="1" dirty="0" err="1">
                <a:latin typeface="Times New Roman"/>
                <a:cs typeface="Times New Roman"/>
              </a:rPr>
              <a:t>that</a:t>
            </a:r>
            <a:r>
              <a:rPr lang="fr-FR" sz="1400" b="1" dirty="0">
                <a:latin typeface="Times New Roman"/>
                <a:cs typeface="Times New Roman"/>
              </a:rPr>
              <a:t> gave BP a </a:t>
            </a:r>
            <a:r>
              <a:rPr lang="fr-FR" sz="1400" b="1" dirty="0" err="1">
                <a:latin typeface="Times New Roman"/>
                <a:cs typeface="Times New Roman"/>
              </a:rPr>
              <a:t>stranglehold</a:t>
            </a:r>
            <a:r>
              <a:rPr lang="fr-FR" sz="1400" b="1" dirty="0">
                <a:latin typeface="Times New Roman"/>
                <a:cs typeface="Times New Roman"/>
              </a:rPr>
              <a:t> on the Iraqi </a:t>
            </a:r>
            <a:r>
              <a:rPr lang="fr-FR" sz="1400" b="1" dirty="0" err="1">
                <a:latin typeface="Times New Roman"/>
                <a:cs typeface="Times New Roman"/>
              </a:rPr>
              <a:t>economy</a:t>
            </a:r>
            <a:r>
              <a:rPr lang="fr-FR" sz="1400" b="1" dirty="0">
                <a:latin typeface="Times New Roman"/>
                <a:cs typeface="Times New Roman"/>
              </a:rPr>
              <a:t>, and </a:t>
            </a:r>
            <a:r>
              <a:rPr lang="fr-FR" sz="1400" b="1" dirty="0" err="1">
                <a:latin typeface="Times New Roman"/>
                <a:cs typeface="Times New Roman"/>
              </a:rPr>
              <a:t>even</a:t>
            </a:r>
            <a:r>
              <a:rPr lang="fr-FR" sz="1400" b="1" dirty="0">
                <a:latin typeface="Times New Roman"/>
                <a:cs typeface="Times New Roman"/>
              </a:rPr>
              <a:t> influence over the </a:t>
            </a:r>
            <a:r>
              <a:rPr lang="fr-FR" sz="1400" b="1" dirty="0" err="1">
                <a:latin typeface="Times New Roman"/>
                <a:cs typeface="Times New Roman"/>
              </a:rPr>
              <a:t>decisions</a:t>
            </a:r>
            <a:r>
              <a:rPr lang="fr-FR" sz="1400" b="1" dirty="0">
                <a:latin typeface="Times New Roman"/>
                <a:cs typeface="Times New Roman"/>
              </a:rPr>
              <a:t> of </a:t>
            </a:r>
            <a:r>
              <a:rPr lang="fr-FR" sz="1400" b="1" dirty="0" err="1">
                <a:latin typeface="Times New Roman"/>
                <a:cs typeface="Times New Roman"/>
              </a:rPr>
              <a:t>Opec</a:t>
            </a:r>
            <a:r>
              <a:rPr lang="fr-FR" sz="1400" b="1" dirty="0">
                <a:latin typeface="Times New Roman"/>
                <a:cs typeface="Times New Roman"/>
              </a:rPr>
              <a:t>." […]</a:t>
            </a:r>
          </a:p>
          <a:p>
            <a:pPr algn="just"/>
            <a:r>
              <a:rPr lang="fr-FR" sz="1400" b="1" dirty="0">
                <a:latin typeface="Times New Roman"/>
                <a:cs typeface="Times New Roman"/>
              </a:rPr>
              <a:t>Section 12.5 of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revised</a:t>
            </a:r>
            <a:r>
              <a:rPr lang="fr-FR" sz="1400" b="1" dirty="0">
                <a:latin typeface="Times New Roman"/>
                <a:cs typeface="Times New Roman"/>
              </a:rPr>
              <a:t> </a:t>
            </a:r>
            <a:r>
              <a:rPr lang="fr-FR" sz="1400" b="1" dirty="0" err="1">
                <a:latin typeface="Times New Roman"/>
                <a:cs typeface="Times New Roman"/>
              </a:rPr>
              <a:t>technical</a:t>
            </a:r>
            <a:r>
              <a:rPr lang="fr-FR" sz="1400" b="1" dirty="0">
                <a:latin typeface="Times New Roman"/>
                <a:cs typeface="Times New Roman"/>
              </a:rPr>
              <a:t> service </a:t>
            </a:r>
            <a:r>
              <a:rPr lang="fr-FR" sz="1400" b="1" dirty="0" err="1">
                <a:latin typeface="Times New Roman"/>
                <a:cs typeface="Times New Roman"/>
              </a:rPr>
              <a:t>contract</a:t>
            </a:r>
            <a:r>
              <a:rPr lang="fr-FR" sz="1400" b="1" dirty="0">
                <a:latin typeface="Times New Roman"/>
                <a:cs typeface="Times New Roman"/>
              </a:rPr>
              <a:t> shows </a:t>
            </a:r>
            <a:r>
              <a:rPr lang="fr-FR" sz="1400" b="1" dirty="0" err="1">
                <a:latin typeface="Times New Roman"/>
                <a:cs typeface="Times New Roman"/>
              </a:rPr>
              <a:t>that</a:t>
            </a:r>
            <a:r>
              <a:rPr lang="fr-FR" sz="1400" b="1" dirty="0">
                <a:latin typeface="Times New Roman"/>
                <a:cs typeface="Times New Roman"/>
              </a:rPr>
              <a:t> BP and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Chinese</a:t>
            </a:r>
            <a:r>
              <a:rPr lang="fr-FR" sz="1400" b="1" dirty="0">
                <a:latin typeface="Times New Roman"/>
                <a:cs typeface="Times New Roman"/>
              </a:rPr>
              <a:t> </a:t>
            </a:r>
            <a:r>
              <a:rPr lang="fr-FR" sz="1400" b="1" dirty="0" err="1">
                <a:latin typeface="Times New Roman"/>
                <a:cs typeface="Times New Roman"/>
              </a:rPr>
              <a:t>partner</a:t>
            </a:r>
            <a:r>
              <a:rPr lang="fr-FR" sz="1400" b="1" dirty="0">
                <a:latin typeface="Times New Roman"/>
                <a:cs typeface="Times New Roman"/>
              </a:rPr>
              <a:t> CNPC </a:t>
            </a:r>
            <a:r>
              <a:rPr lang="fr-FR" sz="1400" b="1" dirty="0" err="1">
                <a:latin typeface="Times New Roman"/>
                <a:cs typeface="Times New Roman"/>
              </a:rPr>
              <a:t>can</a:t>
            </a:r>
            <a:r>
              <a:rPr lang="fr-FR" sz="1400" b="1" dirty="0">
                <a:latin typeface="Times New Roman"/>
                <a:cs typeface="Times New Roman"/>
              </a:rPr>
              <a:t> </a:t>
            </a:r>
            <a:r>
              <a:rPr lang="fr-FR" sz="1400" b="1" dirty="0" err="1">
                <a:latin typeface="Times New Roman"/>
                <a:cs typeface="Times New Roman"/>
              </a:rPr>
              <a:t>obtain</a:t>
            </a:r>
            <a:r>
              <a:rPr lang="fr-FR" sz="1400" b="1" dirty="0">
                <a:latin typeface="Times New Roman"/>
                <a:cs typeface="Times New Roman"/>
              </a:rPr>
              <a:t> </a:t>
            </a:r>
            <a:r>
              <a:rPr lang="fr-FR" sz="1400" b="1" dirty="0" err="1">
                <a:latin typeface="Times New Roman"/>
                <a:cs typeface="Times New Roman"/>
              </a:rPr>
              <a:t>payments</a:t>
            </a:r>
            <a:r>
              <a:rPr lang="fr-FR" sz="1400" b="1" dirty="0">
                <a:latin typeface="Times New Roman"/>
                <a:cs typeface="Times New Roman"/>
              </a:rPr>
              <a:t> for "</a:t>
            </a:r>
            <a:r>
              <a:rPr lang="fr-FR" sz="1400" b="1" dirty="0" err="1">
                <a:latin typeface="Times New Roman"/>
                <a:cs typeface="Times New Roman"/>
              </a:rPr>
              <a:t>government</a:t>
            </a:r>
            <a:r>
              <a:rPr lang="fr-FR" sz="1400" b="1" dirty="0">
                <a:latin typeface="Times New Roman"/>
                <a:cs typeface="Times New Roman"/>
              </a:rPr>
              <a:t> </a:t>
            </a:r>
            <a:r>
              <a:rPr lang="fr-FR" sz="1400" b="1" dirty="0" err="1">
                <a:latin typeface="Times New Roman"/>
                <a:cs typeface="Times New Roman"/>
              </a:rPr>
              <a:t>imposed</a:t>
            </a:r>
            <a:r>
              <a:rPr lang="fr-FR" sz="1400" b="1" dirty="0">
                <a:latin typeface="Times New Roman"/>
                <a:cs typeface="Times New Roman"/>
              </a:rPr>
              <a:t> </a:t>
            </a:r>
            <a:r>
              <a:rPr lang="fr-FR" sz="1400" b="1" dirty="0" err="1">
                <a:latin typeface="Times New Roman"/>
                <a:cs typeface="Times New Roman"/>
              </a:rPr>
              <a:t>curtailment</a:t>
            </a:r>
            <a:r>
              <a:rPr lang="fr-FR" sz="1400" b="1" dirty="0">
                <a:latin typeface="Times New Roman"/>
                <a:cs typeface="Times New Roman"/>
              </a:rPr>
              <a:t>" –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could</a:t>
            </a:r>
            <a:r>
              <a:rPr lang="fr-FR" sz="1400" b="1" dirty="0">
                <a:latin typeface="Times New Roman"/>
                <a:cs typeface="Times New Roman"/>
              </a:rPr>
              <a:t> </a:t>
            </a:r>
            <a:r>
              <a:rPr lang="fr-FR" sz="1400" b="1" dirty="0" err="1">
                <a:latin typeface="Times New Roman"/>
                <a:cs typeface="Times New Roman"/>
              </a:rPr>
              <a:t>cover</a:t>
            </a:r>
            <a:r>
              <a:rPr lang="fr-FR" sz="1400" b="1" dirty="0">
                <a:latin typeface="Times New Roman"/>
                <a:cs typeface="Times New Roman"/>
              </a:rPr>
              <a:t> quota </a:t>
            </a:r>
            <a:r>
              <a:rPr lang="fr-FR" sz="1400" b="1" dirty="0" err="1">
                <a:latin typeface="Times New Roman"/>
                <a:cs typeface="Times New Roman"/>
              </a:rPr>
              <a:t>demands</a:t>
            </a:r>
            <a:r>
              <a:rPr lang="fr-FR" sz="1400" b="1" dirty="0">
                <a:latin typeface="Times New Roman"/>
                <a:cs typeface="Times New Roman"/>
              </a:rPr>
              <a:t> made on Iraq by </a:t>
            </a:r>
            <a:r>
              <a:rPr lang="fr-FR" sz="1400" b="1" dirty="0" err="1">
                <a:latin typeface="Times New Roman"/>
                <a:cs typeface="Times New Roman"/>
              </a:rPr>
              <a:t>Opec</a:t>
            </a:r>
            <a:r>
              <a:rPr lang="fr-FR" sz="1400" b="1" dirty="0">
                <a:latin typeface="Times New Roman"/>
                <a:cs typeface="Times New Roman"/>
              </a:rPr>
              <a:t>. This </a:t>
            </a:r>
            <a:r>
              <a:rPr lang="fr-FR" sz="1400" b="1" dirty="0" err="1">
                <a:latin typeface="Times New Roman"/>
                <a:cs typeface="Times New Roman"/>
              </a:rPr>
              <a:t>also</a:t>
            </a:r>
            <a:r>
              <a:rPr lang="fr-FR" sz="1400" b="1" dirty="0">
                <a:latin typeface="Times New Roman"/>
                <a:cs typeface="Times New Roman"/>
              </a:rPr>
              <a:t> </a:t>
            </a:r>
            <a:r>
              <a:rPr lang="fr-FR" sz="1400" b="1" dirty="0" err="1">
                <a:latin typeface="Times New Roman"/>
                <a:cs typeface="Times New Roman"/>
              </a:rPr>
              <a:t>applies</a:t>
            </a:r>
            <a:r>
              <a:rPr lang="fr-FR" sz="1400" b="1" dirty="0">
                <a:latin typeface="Times New Roman"/>
                <a:cs typeface="Times New Roman"/>
              </a:rPr>
              <a:t> to disruption to the transport of </a:t>
            </a:r>
            <a:r>
              <a:rPr lang="fr-FR" sz="1400" b="1" dirty="0" err="1">
                <a:latin typeface="Times New Roman"/>
                <a:cs typeface="Times New Roman"/>
              </a:rPr>
              <a:t>oil</a:t>
            </a:r>
            <a:r>
              <a:rPr lang="fr-FR" sz="1400" b="1" dirty="0">
                <a:latin typeface="Times New Roman"/>
                <a:cs typeface="Times New Roman"/>
              </a:rPr>
              <a:t> – "</a:t>
            </a:r>
            <a:r>
              <a:rPr lang="fr-FR" sz="1400" b="1" dirty="0" err="1">
                <a:latin typeface="Times New Roman"/>
                <a:cs typeface="Times New Roman"/>
              </a:rPr>
              <a:t>curtailments</a:t>
            </a:r>
            <a:r>
              <a:rPr lang="fr-FR" sz="1400" b="1" dirty="0">
                <a:latin typeface="Times New Roman"/>
                <a:cs typeface="Times New Roman"/>
              </a:rPr>
              <a:t> of transporter to </a:t>
            </a:r>
            <a:r>
              <a:rPr lang="fr-FR" sz="1400" b="1" dirty="0" err="1">
                <a:latin typeface="Times New Roman"/>
                <a:cs typeface="Times New Roman"/>
              </a:rPr>
              <a:t>receive</a:t>
            </a:r>
            <a:r>
              <a:rPr lang="fr-FR" sz="1400" b="1" dirty="0">
                <a:latin typeface="Times New Roman"/>
                <a:cs typeface="Times New Roman"/>
              </a:rPr>
              <a:t> net production </a:t>
            </a:r>
            <a:r>
              <a:rPr lang="fr-FR" sz="1400" b="1" dirty="0" err="1">
                <a:latin typeface="Times New Roman"/>
                <a:cs typeface="Times New Roman"/>
              </a:rPr>
              <a:t>at</a:t>
            </a:r>
            <a:r>
              <a:rPr lang="fr-FR" sz="1400" b="1" dirty="0">
                <a:latin typeface="Times New Roman"/>
                <a:cs typeface="Times New Roman"/>
              </a:rPr>
              <a:t> the </a:t>
            </a:r>
            <a:r>
              <a:rPr lang="fr-FR" sz="1400" b="1" dirty="0" err="1">
                <a:latin typeface="Times New Roman"/>
                <a:cs typeface="Times New Roman"/>
              </a:rPr>
              <a:t>transfer</a:t>
            </a:r>
            <a:r>
              <a:rPr lang="fr-FR" sz="1400" b="1" dirty="0">
                <a:latin typeface="Times New Roman"/>
                <a:cs typeface="Times New Roman"/>
              </a:rPr>
              <a:t> point </a:t>
            </a:r>
            <a:r>
              <a:rPr lang="fr-FR" sz="1400" b="1" dirty="0" err="1">
                <a:latin typeface="Times New Roman"/>
                <a:cs typeface="Times New Roman"/>
              </a:rPr>
              <a:t>through</a:t>
            </a:r>
            <a:r>
              <a:rPr lang="fr-FR" sz="1400" b="1" dirty="0">
                <a:latin typeface="Times New Roman"/>
                <a:cs typeface="Times New Roman"/>
              </a:rPr>
              <a:t> no </a:t>
            </a:r>
            <a:r>
              <a:rPr lang="fr-FR" sz="1400" b="1" dirty="0" err="1">
                <a:latin typeface="Times New Roman"/>
                <a:cs typeface="Times New Roman"/>
              </a:rPr>
              <a:t>fault</a:t>
            </a:r>
            <a:r>
              <a:rPr lang="fr-FR" sz="1400" b="1" dirty="0">
                <a:latin typeface="Times New Roman"/>
                <a:cs typeface="Times New Roman"/>
              </a:rPr>
              <a:t> of the </a:t>
            </a:r>
            <a:r>
              <a:rPr lang="fr-FR" sz="1400" b="1" dirty="0" err="1">
                <a:latin typeface="Times New Roman"/>
                <a:cs typeface="Times New Roman"/>
              </a:rPr>
              <a:t>contractor</a:t>
            </a:r>
            <a:r>
              <a:rPr lang="fr-FR" sz="1400" b="1" dirty="0">
                <a:latin typeface="Times New Roman"/>
                <a:cs typeface="Times New Roman"/>
              </a:rPr>
              <a:t> or </a:t>
            </a:r>
            <a:r>
              <a:rPr lang="fr-FR" sz="1400" b="1" dirty="0" err="1">
                <a:latin typeface="Times New Roman"/>
                <a:cs typeface="Times New Roman"/>
              </a:rPr>
              <a:t>operator</a:t>
            </a:r>
            <a:r>
              <a:rPr lang="fr-FR" sz="1400" b="1" dirty="0">
                <a:latin typeface="Times New Roman"/>
                <a:cs typeface="Times New Roman"/>
              </a:rPr>
              <a:t>". […]</a:t>
            </a:r>
          </a:p>
          <a:p>
            <a:pPr algn="just"/>
            <a:r>
              <a:rPr lang="fr-FR" sz="1400" b="1" dirty="0">
                <a:latin typeface="Times New Roman"/>
                <a:cs typeface="Times New Roman"/>
              </a:rPr>
              <a:t>The changes are </a:t>
            </a:r>
            <a:r>
              <a:rPr lang="fr-FR" sz="1400" b="1" dirty="0" err="1">
                <a:latin typeface="Times New Roman"/>
                <a:cs typeface="Times New Roman"/>
              </a:rPr>
              <a:t>likely</a:t>
            </a:r>
            <a:r>
              <a:rPr lang="fr-FR" sz="1400" b="1" dirty="0">
                <a:latin typeface="Times New Roman"/>
                <a:cs typeface="Times New Roman"/>
              </a:rPr>
              <a:t> to </a:t>
            </a:r>
            <a:r>
              <a:rPr lang="fr-FR" sz="1400" b="1" dirty="0" err="1">
                <a:latin typeface="Times New Roman"/>
                <a:cs typeface="Times New Roman"/>
              </a:rPr>
              <a:t>anger</a:t>
            </a:r>
            <a:r>
              <a:rPr lang="fr-FR" sz="1400" b="1" dirty="0">
                <a:latin typeface="Times New Roman"/>
                <a:cs typeface="Times New Roman"/>
              </a:rPr>
              <a:t> </a:t>
            </a:r>
            <a:r>
              <a:rPr lang="fr-FR" sz="1400" b="1" dirty="0" err="1">
                <a:latin typeface="Times New Roman"/>
                <a:cs typeface="Times New Roman"/>
              </a:rPr>
              <a:t>internal</a:t>
            </a:r>
            <a:r>
              <a:rPr lang="fr-FR" sz="1400" b="1" dirty="0">
                <a:latin typeface="Times New Roman"/>
                <a:cs typeface="Times New Roman"/>
              </a:rPr>
              <a:t> </a:t>
            </a:r>
            <a:r>
              <a:rPr lang="fr-FR" sz="1400" b="1" dirty="0" err="1">
                <a:latin typeface="Times New Roman"/>
                <a:cs typeface="Times New Roman"/>
              </a:rPr>
              <a:t>critics</a:t>
            </a:r>
            <a:r>
              <a:rPr lang="fr-FR" sz="1400" b="1" dirty="0">
                <a:latin typeface="Times New Roman"/>
                <a:cs typeface="Times New Roman"/>
              </a:rPr>
              <a:t> of the </a:t>
            </a:r>
            <a:r>
              <a:rPr lang="fr-FR" sz="1400" b="1" dirty="0" err="1">
                <a:latin typeface="Times New Roman"/>
                <a:cs typeface="Times New Roman"/>
              </a:rPr>
              <a:t>Baghdad</a:t>
            </a:r>
            <a:r>
              <a:rPr lang="fr-FR" sz="1400" b="1" dirty="0">
                <a:latin typeface="Times New Roman"/>
                <a:cs typeface="Times New Roman"/>
              </a:rPr>
              <a:t> </a:t>
            </a:r>
            <a:r>
              <a:rPr lang="fr-FR" sz="1400" b="1" dirty="0" err="1">
                <a:latin typeface="Times New Roman"/>
                <a:cs typeface="Times New Roman"/>
              </a:rPr>
              <a:t>regime</a:t>
            </a:r>
            <a:r>
              <a:rPr lang="fr-FR" sz="1400" b="1" dirty="0">
                <a:latin typeface="Times New Roman"/>
                <a:cs typeface="Times New Roman"/>
              </a:rPr>
              <a:t>, </a:t>
            </a:r>
            <a:r>
              <a:rPr lang="fr-FR" sz="1400" b="1" dirty="0" err="1">
                <a:latin typeface="Times New Roman"/>
                <a:cs typeface="Times New Roman"/>
              </a:rPr>
              <a:t>many</a:t>
            </a:r>
            <a:r>
              <a:rPr lang="fr-FR" sz="1400" b="1" dirty="0">
                <a:latin typeface="Times New Roman"/>
                <a:cs typeface="Times New Roman"/>
              </a:rPr>
              <a:t> of </a:t>
            </a:r>
            <a:r>
              <a:rPr lang="fr-FR" sz="1400" b="1" dirty="0" err="1">
                <a:latin typeface="Times New Roman"/>
                <a:cs typeface="Times New Roman"/>
              </a:rPr>
              <a:t>whom</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suspicious</a:t>
            </a:r>
            <a:r>
              <a:rPr lang="fr-FR" sz="1400" b="1" dirty="0">
                <a:latin typeface="Times New Roman"/>
                <a:cs typeface="Times New Roman"/>
              </a:rPr>
              <a:t> of the original deal. It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a:t>
            </a:r>
            <a:r>
              <a:rPr lang="fr-FR" sz="1400" b="1" dirty="0" err="1">
                <a:latin typeface="Times New Roman"/>
                <a:cs typeface="Times New Roman"/>
              </a:rPr>
              <a:t>increase</a:t>
            </a:r>
            <a:r>
              <a:rPr lang="fr-FR" sz="1400" b="1" dirty="0">
                <a:latin typeface="Times New Roman"/>
                <a:cs typeface="Times New Roman"/>
              </a:rPr>
              <a:t> the </a:t>
            </a:r>
            <a:r>
              <a:rPr lang="fr-FR" sz="1400" b="1" dirty="0" err="1">
                <a:latin typeface="Times New Roman"/>
                <a:cs typeface="Times New Roman"/>
              </a:rPr>
              <a:t>prejudice</a:t>
            </a:r>
            <a:r>
              <a:rPr lang="fr-FR" sz="1400" b="1" dirty="0">
                <a:latin typeface="Times New Roman"/>
                <a:cs typeface="Times New Roman"/>
              </a:rPr>
              <a:t> of </a:t>
            </a:r>
            <a:r>
              <a:rPr lang="fr-FR" sz="1400" b="1" dirty="0" err="1">
                <a:latin typeface="Times New Roman"/>
                <a:cs typeface="Times New Roman"/>
              </a:rPr>
              <a:t>those</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a:t>
            </a:r>
            <a:r>
              <a:rPr lang="fr-FR" sz="1400" b="1" dirty="0" err="1">
                <a:latin typeface="Times New Roman"/>
                <a:cs typeface="Times New Roman"/>
              </a:rPr>
              <a:t>saw</a:t>
            </a:r>
            <a:r>
              <a:rPr lang="fr-FR" sz="1400" b="1" dirty="0">
                <a:latin typeface="Times New Roman"/>
                <a:cs typeface="Times New Roman"/>
              </a:rPr>
              <a:t> the </a:t>
            </a:r>
            <a:r>
              <a:rPr lang="fr-FR" sz="1400" b="1" dirty="0" err="1">
                <a:latin typeface="Times New Roman"/>
                <a:cs typeface="Times New Roman"/>
              </a:rPr>
              <a:t>UK's</a:t>
            </a:r>
            <a:r>
              <a:rPr lang="fr-FR" sz="1400" b="1" dirty="0">
                <a:latin typeface="Times New Roman"/>
                <a:cs typeface="Times New Roman"/>
              </a:rPr>
              <a:t> </a:t>
            </a:r>
            <a:r>
              <a:rPr lang="fr-FR" sz="1400" b="1" dirty="0" err="1">
                <a:latin typeface="Times New Roman"/>
                <a:cs typeface="Times New Roman"/>
              </a:rPr>
              <a:t>involvement</a:t>
            </a:r>
            <a:r>
              <a:rPr lang="fr-FR" sz="1400" b="1" dirty="0">
                <a:latin typeface="Times New Roman"/>
                <a:cs typeface="Times New Roman"/>
              </a:rPr>
              <a:t> in </a:t>
            </a:r>
            <a:r>
              <a:rPr lang="fr-FR" sz="1400" b="1" dirty="0" err="1">
                <a:latin typeface="Times New Roman"/>
                <a:cs typeface="Times New Roman"/>
              </a:rPr>
              <a:t>toppling</a:t>
            </a:r>
            <a:r>
              <a:rPr lang="fr-FR" sz="1400" b="1" dirty="0">
                <a:latin typeface="Times New Roman"/>
                <a:cs typeface="Times New Roman"/>
              </a:rPr>
              <a:t> Saddam as part of a "</a:t>
            </a:r>
            <a:r>
              <a:rPr lang="fr-FR" sz="1400" b="1" dirty="0" err="1">
                <a:latin typeface="Times New Roman"/>
                <a:cs typeface="Times New Roman"/>
              </a:rPr>
              <a:t>war</a:t>
            </a:r>
            <a:r>
              <a:rPr lang="fr-FR" sz="1400" b="1" dirty="0">
                <a:latin typeface="Times New Roman"/>
                <a:cs typeface="Times New Roman"/>
              </a:rPr>
              <a:t> for </a:t>
            </a:r>
            <a:r>
              <a:rPr lang="fr-FR" sz="1400" b="1" dirty="0" err="1">
                <a:latin typeface="Times New Roman"/>
                <a:cs typeface="Times New Roman"/>
              </a:rPr>
              <a:t>oil</a:t>
            </a:r>
            <a:r>
              <a:rPr lang="fr-FR" sz="1400" b="1" dirty="0">
                <a:latin typeface="Times New Roman"/>
                <a:cs typeface="Times New Roman"/>
              </a:rPr>
              <a:t>". […]</a:t>
            </a:r>
          </a:p>
          <a:p>
            <a:pPr algn="r"/>
            <a:r>
              <a:rPr lang="fr-FR" sz="1100" b="1" dirty="0" smtClean="0">
                <a:latin typeface="Times New Roman"/>
                <a:cs typeface="Times New Roman"/>
              </a:rPr>
              <a:t>Terry </a:t>
            </a:r>
            <a:r>
              <a:rPr lang="fr-FR" sz="1100" b="1" dirty="0" err="1">
                <a:latin typeface="Times New Roman"/>
                <a:cs typeface="Times New Roman"/>
              </a:rPr>
              <a:t>Macalister</a:t>
            </a:r>
            <a:r>
              <a:rPr lang="fr-FR" sz="1100" b="1" dirty="0">
                <a:latin typeface="Times New Roman"/>
                <a:cs typeface="Times New Roman"/>
              </a:rPr>
              <a:t>, “New </a:t>
            </a:r>
            <a:r>
              <a:rPr lang="fr-FR" sz="1100" b="1" dirty="0" err="1">
                <a:latin typeface="Times New Roman"/>
                <a:cs typeface="Times New Roman"/>
              </a:rPr>
              <a:t>terms</a:t>
            </a:r>
            <a:r>
              <a:rPr lang="fr-FR" sz="1100" b="1" dirty="0">
                <a:latin typeface="Times New Roman"/>
                <a:cs typeface="Times New Roman"/>
              </a:rPr>
              <a:t> </a:t>
            </a:r>
            <a:r>
              <a:rPr lang="fr-FR" sz="1100" b="1" dirty="0" err="1">
                <a:latin typeface="Times New Roman"/>
                <a:cs typeface="Times New Roman"/>
              </a:rPr>
              <a:t>mean</a:t>
            </a:r>
            <a:r>
              <a:rPr lang="fr-FR" sz="1100" b="1" dirty="0">
                <a:latin typeface="Times New Roman"/>
                <a:cs typeface="Times New Roman"/>
              </a:rPr>
              <a:t> </a:t>
            </a:r>
            <a:r>
              <a:rPr lang="fr-FR" sz="1100" b="1" dirty="0" err="1">
                <a:latin typeface="Times New Roman"/>
                <a:cs typeface="Times New Roman"/>
              </a:rPr>
              <a:t>company</a:t>
            </a:r>
            <a:r>
              <a:rPr lang="fr-FR" sz="1100" b="1" dirty="0">
                <a:latin typeface="Times New Roman"/>
                <a:cs typeface="Times New Roman"/>
              </a:rPr>
              <a:t> </a:t>
            </a:r>
            <a:r>
              <a:rPr lang="fr-FR" sz="1100" b="1" dirty="0" err="1">
                <a:latin typeface="Times New Roman"/>
                <a:cs typeface="Times New Roman"/>
              </a:rPr>
              <a:t>will</a:t>
            </a:r>
            <a:r>
              <a:rPr lang="fr-FR" sz="1100" b="1" dirty="0">
                <a:latin typeface="Times New Roman"/>
                <a:cs typeface="Times New Roman"/>
              </a:rPr>
              <a:t> </a:t>
            </a:r>
            <a:r>
              <a:rPr lang="fr-FR" sz="1100" b="1" dirty="0" err="1">
                <a:latin typeface="Times New Roman"/>
                <a:cs typeface="Times New Roman"/>
              </a:rPr>
              <a:t>be</a:t>
            </a:r>
            <a:r>
              <a:rPr lang="fr-FR" sz="1100" b="1" dirty="0">
                <a:latin typeface="Times New Roman"/>
                <a:cs typeface="Times New Roman"/>
              </a:rPr>
              <a:t> </a:t>
            </a:r>
            <a:r>
              <a:rPr lang="fr-FR" sz="1100" b="1" dirty="0" err="1">
                <a:latin typeface="Times New Roman"/>
                <a:cs typeface="Times New Roman"/>
              </a:rPr>
              <a:t>paid</a:t>
            </a:r>
            <a:r>
              <a:rPr lang="fr-FR" sz="1100" b="1" dirty="0">
                <a:latin typeface="Times New Roman"/>
                <a:cs typeface="Times New Roman"/>
              </a:rPr>
              <a:t> </a:t>
            </a:r>
            <a:r>
              <a:rPr lang="fr-FR" sz="1100" b="1" dirty="0" err="1">
                <a:latin typeface="Times New Roman"/>
                <a:cs typeface="Times New Roman"/>
              </a:rPr>
              <a:t>even</a:t>
            </a:r>
            <a:r>
              <a:rPr lang="fr-FR" sz="1100" b="1" dirty="0">
                <a:latin typeface="Times New Roman"/>
                <a:cs typeface="Times New Roman"/>
              </a:rPr>
              <a:t> </a:t>
            </a:r>
            <a:r>
              <a:rPr lang="fr-FR" sz="1100" b="1" dirty="0" err="1">
                <a:latin typeface="Times New Roman"/>
                <a:cs typeface="Times New Roman"/>
              </a:rPr>
              <a:t>when</a:t>
            </a:r>
            <a:r>
              <a:rPr lang="fr-FR" sz="1100" b="1" dirty="0">
                <a:latin typeface="Times New Roman"/>
                <a:cs typeface="Times New Roman"/>
              </a:rPr>
              <a:t> production </a:t>
            </a:r>
            <a:r>
              <a:rPr lang="fr-FR" sz="1100" b="1" dirty="0" err="1">
                <a:latin typeface="Times New Roman"/>
                <a:cs typeface="Times New Roman"/>
              </a:rPr>
              <a:t>is</a:t>
            </a:r>
            <a:r>
              <a:rPr lang="fr-FR" sz="1100" b="1" dirty="0">
                <a:latin typeface="Times New Roman"/>
                <a:cs typeface="Times New Roman"/>
              </a:rPr>
              <a:t> </a:t>
            </a:r>
            <a:r>
              <a:rPr lang="fr-FR" sz="1100" b="1" dirty="0" err="1">
                <a:latin typeface="Times New Roman"/>
                <a:cs typeface="Times New Roman"/>
              </a:rPr>
              <a:t>disrupted</a:t>
            </a:r>
            <a:r>
              <a:rPr lang="fr-FR" sz="1100" b="1" dirty="0">
                <a:latin typeface="Times New Roman"/>
                <a:cs typeface="Times New Roman"/>
              </a:rPr>
              <a:t>, </a:t>
            </a:r>
            <a:r>
              <a:rPr lang="fr-FR" sz="1100" b="1" dirty="0" err="1">
                <a:latin typeface="Times New Roman"/>
                <a:cs typeface="Times New Roman"/>
              </a:rPr>
              <a:t>critics</a:t>
            </a:r>
            <a:r>
              <a:rPr lang="fr-FR" sz="1100" b="1" dirty="0">
                <a:latin typeface="Times New Roman"/>
                <a:cs typeface="Times New Roman"/>
              </a:rPr>
              <a:t> claim</a:t>
            </a:r>
            <a:r>
              <a:rPr lang="fr-FR" sz="1100" b="1" dirty="0" smtClean="0">
                <a:latin typeface="Times New Roman"/>
                <a:cs typeface="Times New Roman"/>
              </a:rPr>
              <a:t>”, </a:t>
            </a:r>
            <a:r>
              <a:rPr lang="fr-FR" sz="1100" b="1" i="1" dirty="0" smtClean="0">
                <a:latin typeface="Times New Roman"/>
                <a:cs typeface="Times New Roman"/>
              </a:rPr>
              <a:t>The </a:t>
            </a:r>
            <a:r>
              <a:rPr lang="fr-FR" sz="1100" b="1" i="1" dirty="0">
                <a:latin typeface="Times New Roman"/>
                <a:cs typeface="Times New Roman"/>
              </a:rPr>
              <a:t>Observer</a:t>
            </a:r>
            <a:r>
              <a:rPr lang="fr-FR" sz="1100" b="1" dirty="0">
                <a:latin typeface="Times New Roman"/>
                <a:cs typeface="Times New Roman"/>
              </a:rPr>
              <a:t>, 31 July 2011.</a:t>
            </a:r>
          </a:p>
        </p:txBody>
      </p:sp>
      <p:pic>
        <p:nvPicPr>
          <p:cNvPr id="5" name="Image 4"/>
          <p:cNvPicPr>
            <a:picLocks noChangeAspect="1"/>
          </p:cNvPicPr>
          <p:nvPr/>
        </p:nvPicPr>
        <p:blipFill>
          <a:blip r:embed="rId5"/>
          <a:stretch>
            <a:fillRect/>
          </a:stretch>
        </p:blipFill>
        <p:spPr>
          <a:xfrm>
            <a:off x="4489277" y="81374"/>
            <a:ext cx="4441829" cy="3159542"/>
          </a:xfrm>
          <a:prstGeom prst="rect">
            <a:avLst/>
          </a:prstGeom>
          <a:ln w="38100">
            <a:solidFill>
              <a:srgbClr val="800000"/>
            </a:solidFill>
          </a:ln>
        </p:spPr>
      </p:pic>
      <p:sp>
        <p:nvSpPr>
          <p:cNvPr id="6" name="Rectangle 5"/>
          <p:cNvSpPr/>
          <p:nvPr/>
        </p:nvSpPr>
        <p:spPr>
          <a:xfrm>
            <a:off x="462054" y="2803483"/>
            <a:ext cx="4008111" cy="461665"/>
          </a:xfrm>
          <a:prstGeom prst="rect">
            <a:avLst/>
          </a:prstGeom>
          <a:solidFill>
            <a:schemeClr val="bg1"/>
          </a:solidFill>
          <a:ln w="38100">
            <a:solidFill>
              <a:srgbClr val="800000"/>
            </a:solidFill>
          </a:ln>
        </p:spPr>
        <p:txBody>
          <a:bodyPr wrap="square">
            <a:spAutoFit/>
          </a:bodyPr>
          <a:lstStyle/>
          <a:p>
            <a:pPr algn="just"/>
            <a:r>
              <a:rPr lang="fr-FR" sz="1200" b="1" dirty="0" smtClean="0">
                <a:latin typeface="Times New Roman"/>
                <a:cs typeface="Times New Roman"/>
              </a:rPr>
              <a:t>Document 1:BP </a:t>
            </a:r>
            <a:r>
              <a:rPr lang="fr-FR" sz="1200" b="1" dirty="0" err="1" smtClean="0">
                <a:latin typeface="Times New Roman"/>
                <a:cs typeface="Times New Roman"/>
              </a:rPr>
              <a:t>Oil</a:t>
            </a:r>
            <a:r>
              <a:rPr lang="fr-FR" sz="1200" b="1" dirty="0" smtClean="0">
                <a:latin typeface="Times New Roman"/>
                <a:cs typeface="Times New Roman"/>
              </a:rPr>
              <a:t> Spill </a:t>
            </a:r>
            <a:r>
              <a:rPr lang="fr-FR" sz="1200" b="1" dirty="0" err="1" smtClean="0">
                <a:latin typeface="Times New Roman"/>
                <a:cs typeface="Times New Roman"/>
              </a:rPr>
              <a:t>Cleanup</a:t>
            </a:r>
            <a:r>
              <a:rPr lang="fr-FR" sz="1200" b="1" dirty="0" smtClean="0">
                <a:latin typeface="Times New Roman"/>
                <a:cs typeface="Times New Roman"/>
              </a:rPr>
              <a:t> </a:t>
            </a:r>
            <a:r>
              <a:rPr lang="fr-FR" sz="1200" b="1" dirty="0" err="1" smtClean="0">
                <a:latin typeface="Times New Roman"/>
                <a:cs typeface="Times New Roman"/>
              </a:rPr>
              <a:t>Cost</a:t>
            </a:r>
            <a:r>
              <a:rPr lang="fr-FR" sz="1200" b="1" dirty="0" smtClean="0">
                <a:latin typeface="Times New Roman"/>
                <a:cs typeface="Times New Roman"/>
              </a:rPr>
              <a:t> </a:t>
            </a:r>
            <a:r>
              <a:rPr lang="fr-FR" sz="1200" b="1" dirty="0" err="1" smtClean="0">
                <a:latin typeface="Times New Roman"/>
                <a:cs typeface="Times New Roman"/>
              </a:rPr>
              <a:t>Exceeds</a:t>
            </a:r>
            <a:r>
              <a:rPr lang="fr-FR" sz="1200" b="1" dirty="0" smtClean="0">
                <a:latin typeface="Times New Roman"/>
                <a:cs typeface="Times New Roman"/>
              </a:rPr>
              <a:t> 3 billion, by </a:t>
            </a:r>
            <a:r>
              <a:rPr lang="fr-FR" sz="1200" b="1" dirty="0">
                <a:latin typeface="Times New Roman"/>
                <a:cs typeface="Times New Roman"/>
              </a:rPr>
              <a:t>Bryant </a:t>
            </a:r>
            <a:r>
              <a:rPr lang="fr-FR" sz="1200" b="1" dirty="0" smtClean="0">
                <a:latin typeface="Times New Roman"/>
                <a:cs typeface="Times New Roman"/>
              </a:rPr>
              <a:t>Arnold </a:t>
            </a:r>
            <a:r>
              <a:rPr lang="fr-FR" sz="1200" b="1" dirty="0">
                <a:latin typeface="Times New Roman"/>
                <a:cs typeface="Times New Roman"/>
              </a:rPr>
              <a:t>July 5, </a:t>
            </a:r>
            <a:r>
              <a:rPr lang="fr-FR" sz="1200" b="1" dirty="0" smtClean="0">
                <a:latin typeface="Times New Roman"/>
                <a:cs typeface="Times New Roman"/>
              </a:rPr>
              <a:t>2010, </a:t>
            </a:r>
            <a:r>
              <a:rPr lang="fr-FR" sz="1200" b="1" dirty="0" smtClean="0">
                <a:latin typeface="Times New Roman"/>
                <a:cs typeface="Times New Roman"/>
                <a:hlinkClick r:id="rId6"/>
              </a:rPr>
              <a:t>www.cartoonaday.com</a:t>
            </a:r>
            <a:r>
              <a:rPr lang="fr-FR" sz="1200" b="1" dirty="0" smtClean="0">
                <a:latin typeface="Times New Roman"/>
                <a:cs typeface="Times New Roman"/>
              </a:rPr>
              <a:t> </a:t>
            </a:r>
            <a:endParaRPr lang="fr-FR" sz="1200" b="1" dirty="0">
              <a:latin typeface="Times New Roman"/>
              <a:cs typeface="Times New Roman"/>
            </a:endParaRPr>
          </a:p>
        </p:txBody>
      </p:sp>
      <p:pic>
        <p:nvPicPr>
          <p:cNvPr id="9" name="Image 8"/>
          <p:cNvPicPr>
            <a:picLocks noChangeAspect="1"/>
          </p:cNvPicPr>
          <p:nvPr/>
        </p:nvPicPr>
        <p:blipFill rotWithShape="1">
          <a:blip r:embed="rId7"/>
          <a:srcRect l="7324"/>
          <a:stretch/>
        </p:blipFill>
        <p:spPr>
          <a:xfrm>
            <a:off x="161262" y="765631"/>
            <a:ext cx="4019218" cy="1792697"/>
          </a:xfrm>
          <a:prstGeom prst="rect">
            <a:avLst/>
          </a:prstGeom>
        </p:spPr>
      </p:pic>
    </p:spTree>
    <p:extLst>
      <p:ext uri="{BB962C8B-B14F-4D97-AF65-F5344CB8AC3E}">
        <p14:creationId xmlns:p14="http://schemas.microsoft.com/office/powerpoint/2010/main" val="4334423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60468"/>
            <a:ext cx="7170954" cy="461665"/>
          </a:xfrm>
          <a:prstGeom prst="rect">
            <a:avLst/>
          </a:prstGeom>
          <a:noFill/>
        </p:spPr>
        <p:txBody>
          <a:bodyPr wrap="none" rtlCol="0">
            <a:spAutoFit/>
          </a:bodyPr>
          <a:lstStyle/>
          <a:p>
            <a:r>
              <a:rPr lang="fr-FR" sz="2400" b="1" dirty="0" smtClean="0">
                <a:latin typeface="Times New Roman"/>
                <a:cs typeface="Times New Roman"/>
              </a:rPr>
              <a:t>II. </a:t>
            </a:r>
            <a:r>
              <a:rPr lang="fr-FR" sz="2400" b="1" dirty="0" err="1" smtClean="0">
                <a:latin typeface="Times New Roman"/>
                <a:cs typeface="Times New Roman"/>
              </a:rPr>
              <a:t>Different</a:t>
            </a:r>
            <a:r>
              <a:rPr lang="fr-FR" sz="2400" b="1" dirty="0" smtClean="0">
                <a:latin typeface="Times New Roman"/>
                <a:cs typeface="Times New Roman"/>
              </a:rPr>
              <a:t> </a:t>
            </a:r>
            <a:r>
              <a:rPr lang="fr-FR" sz="2400" b="1" smtClean="0">
                <a:latin typeface="Times New Roman"/>
                <a:cs typeface="Times New Roman"/>
              </a:rPr>
              <a:t>sorts of </a:t>
            </a:r>
            <a:r>
              <a:rPr lang="fr-FR" sz="2400" b="1" dirty="0" smtClean="0">
                <a:latin typeface="Times New Roman"/>
                <a:cs typeface="Times New Roman"/>
              </a:rPr>
              <a:t>territorial </a:t>
            </a:r>
            <a:r>
              <a:rPr lang="fr-FR" sz="2400" b="1" dirty="0" err="1" smtClean="0">
                <a:latin typeface="Times New Roman"/>
                <a:cs typeface="Times New Roman"/>
              </a:rPr>
              <a:t>strategies</a:t>
            </a:r>
            <a:r>
              <a:rPr lang="fr-FR" sz="2400" b="1" dirty="0" smtClean="0">
                <a:latin typeface="Times New Roman"/>
                <a:cs typeface="Times New Roman"/>
              </a:rPr>
              <a:t> and actions</a:t>
            </a:r>
            <a:endParaRPr lang="fr-FR" sz="2400" b="1" dirty="0">
              <a:latin typeface="Times New Roman"/>
              <a:cs typeface="Times New Roman"/>
            </a:endParaRPr>
          </a:p>
        </p:txBody>
      </p:sp>
      <p:sp>
        <p:nvSpPr>
          <p:cNvPr id="4" name="ZoneTexte 3"/>
          <p:cNvSpPr txBox="1"/>
          <p:nvPr/>
        </p:nvSpPr>
        <p:spPr>
          <a:xfrm>
            <a:off x="0" y="522133"/>
            <a:ext cx="5905934" cy="400110"/>
          </a:xfrm>
          <a:prstGeom prst="rect">
            <a:avLst/>
          </a:prstGeom>
          <a:noFill/>
        </p:spPr>
        <p:txBody>
          <a:bodyPr wrap="none" rtlCol="0">
            <a:spAutoFit/>
          </a:bodyPr>
          <a:lstStyle/>
          <a:p>
            <a:r>
              <a:rPr lang="fr-FR" sz="2000" b="1" i="1" dirty="0" smtClean="0">
                <a:latin typeface="Times New Roman"/>
                <a:cs typeface="Times New Roman"/>
              </a:rPr>
              <a:t>A. Meeting </a:t>
            </a:r>
            <a:r>
              <a:rPr lang="fr-FR" sz="2000" b="1" i="1" dirty="0" err="1" smtClean="0">
                <a:latin typeface="Times New Roman"/>
                <a:cs typeface="Times New Roman"/>
              </a:rPr>
              <a:t>consumers</a:t>
            </a:r>
            <a:r>
              <a:rPr lang="fr-FR" sz="2000" b="1" i="1" dirty="0" smtClean="0">
                <a:latin typeface="Times New Roman"/>
                <a:cs typeface="Times New Roman"/>
              </a:rPr>
              <a:t> </a:t>
            </a:r>
            <a:r>
              <a:rPr lang="fr-FR" sz="2000" b="1" i="1" dirty="0" err="1" smtClean="0">
                <a:latin typeface="Times New Roman"/>
                <a:cs typeface="Times New Roman"/>
              </a:rPr>
              <a:t>needs</a:t>
            </a:r>
            <a:r>
              <a:rPr lang="fr-FR" sz="2000" b="1" i="1" dirty="0" smtClean="0">
                <a:latin typeface="Times New Roman"/>
                <a:cs typeface="Times New Roman"/>
              </a:rPr>
              <a:t> </a:t>
            </a:r>
            <a:r>
              <a:rPr lang="fr-FR" sz="2000" b="1" i="1" dirty="0" err="1" smtClean="0">
                <a:latin typeface="Times New Roman"/>
                <a:cs typeface="Times New Roman"/>
              </a:rPr>
              <a:t>everywhere</a:t>
            </a:r>
            <a:r>
              <a:rPr lang="fr-FR" sz="2000" b="1" i="1" dirty="0" smtClean="0">
                <a:latin typeface="Times New Roman"/>
                <a:cs typeface="Times New Roman"/>
              </a:rPr>
              <a:t> in the world</a:t>
            </a:r>
            <a:endParaRPr lang="fr-FR" sz="2000" b="1" i="1" dirty="0">
              <a:latin typeface="Times New Roman"/>
              <a:cs typeface="Times New Roman"/>
            </a:endParaRPr>
          </a:p>
        </p:txBody>
      </p:sp>
      <p:pic>
        <p:nvPicPr>
          <p:cNvPr id="5" name="Image 4" descr="http://media.npr.org/assets/img/2013/08/01/starbucks2_custom-9e7deebec567ad4de98f9de2caa416719e09ace4-s6-c30.jpg"/>
          <p:cNvPicPr/>
          <p:nvPr/>
        </p:nvPicPr>
        <p:blipFill rotWithShape="1">
          <a:blip r:embed="rId3" cstate="print">
            <a:extLst>
              <a:ext uri="{28A0092B-C50C-407E-A947-70E740481C1C}">
                <a14:useLocalDpi xmlns:a14="http://schemas.microsoft.com/office/drawing/2010/main" val="0"/>
              </a:ext>
            </a:extLst>
          </a:blip>
          <a:srcRect l="3219"/>
          <a:stretch/>
        </p:blipFill>
        <p:spPr bwMode="auto">
          <a:xfrm>
            <a:off x="4656410" y="1148878"/>
            <a:ext cx="4427116" cy="5638801"/>
          </a:xfrm>
          <a:prstGeom prst="rect">
            <a:avLst/>
          </a:prstGeom>
          <a:noFill/>
          <a:ln w="38100">
            <a:solidFill>
              <a:srgbClr val="800000"/>
            </a:solidFill>
          </a:ln>
        </p:spPr>
      </p:pic>
      <p:sp>
        <p:nvSpPr>
          <p:cNvPr id="6" name="Rectangle 5"/>
          <p:cNvSpPr/>
          <p:nvPr/>
        </p:nvSpPr>
        <p:spPr>
          <a:xfrm>
            <a:off x="5780344" y="706799"/>
            <a:ext cx="3361272" cy="430887"/>
          </a:xfrm>
          <a:prstGeom prst="rect">
            <a:avLst/>
          </a:prstGeom>
        </p:spPr>
        <p:txBody>
          <a:bodyPr wrap="square">
            <a:spAutoFit/>
          </a:bodyPr>
          <a:lstStyle/>
          <a:p>
            <a:pPr algn="just"/>
            <a:r>
              <a:rPr lang="en-US" sz="1100" b="1" i="1" dirty="0">
                <a:latin typeface="Times New Roman"/>
                <a:cs typeface="Times New Roman"/>
              </a:rPr>
              <a:t>Document </a:t>
            </a:r>
            <a:r>
              <a:rPr lang="en-US" sz="1100" b="1" i="1" dirty="0" smtClean="0">
                <a:latin typeface="Times New Roman"/>
                <a:cs typeface="Times New Roman"/>
              </a:rPr>
              <a:t>2: </a:t>
            </a:r>
            <a:r>
              <a:rPr lang="en-US" sz="1100" b="1" i="1" dirty="0">
                <a:latin typeface="Times New Roman"/>
                <a:cs typeface="Times New Roman"/>
              </a:rPr>
              <a:t>The establishment of MacDonald’s in the world (birth of a new global culture – “main stream”)</a:t>
            </a:r>
            <a:endParaRPr lang="fr-FR" sz="1100" dirty="0">
              <a:latin typeface="Times New Roman"/>
              <a:cs typeface="Times New Roman"/>
            </a:endParaRPr>
          </a:p>
        </p:txBody>
      </p:sp>
      <p:sp>
        <p:nvSpPr>
          <p:cNvPr id="7" name="Rectangle 6"/>
          <p:cNvSpPr/>
          <p:nvPr/>
        </p:nvSpPr>
        <p:spPr>
          <a:xfrm>
            <a:off x="100790" y="1243537"/>
            <a:ext cx="4394361" cy="5555366"/>
          </a:xfrm>
          <a:prstGeom prst="rect">
            <a:avLst/>
          </a:prstGeom>
          <a:ln w="38100">
            <a:solidFill>
              <a:srgbClr val="800000"/>
            </a:solidFill>
          </a:ln>
        </p:spPr>
        <p:txBody>
          <a:bodyPr wrap="square">
            <a:spAutoFit/>
          </a:bodyPr>
          <a:lstStyle/>
          <a:p>
            <a:pPr algn="just"/>
            <a:r>
              <a:rPr lang="en-US" sz="1400" b="1" dirty="0">
                <a:latin typeface="Times New Roman"/>
                <a:cs typeface="Times New Roman"/>
              </a:rPr>
              <a:t>Attitudes have made Vietnam attractive for American fast-food </a:t>
            </a:r>
            <a:r>
              <a:rPr lang="en-US" sz="1400" b="1" dirty="0" smtClean="0">
                <a:latin typeface="Times New Roman"/>
                <a:cs typeface="Times New Roman"/>
              </a:rPr>
              <a:t>brands</a:t>
            </a:r>
            <a:r>
              <a:rPr lang="en-US" sz="1400" b="1" dirty="0">
                <a:latin typeface="Times New Roman"/>
                <a:cs typeface="Times New Roman"/>
              </a:rPr>
              <a:t> </a:t>
            </a:r>
            <a:r>
              <a:rPr lang="en-US" sz="1400" b="1" dirty="0" smtClean="0">
                <a:latin typeface="Times New Roman"/>
                <a:cs typeface="Times New Roman"/>
              </a:rPr>
              <a:t>(…). </a:t>
            </a:r>
            <a:r>
              <a:rPr lang="en-US" sz="1400" b="1" dirty="0">
                <a:latin typeface="Times New Roman"/>
                <a:cs typeface="Times New Roman"/>
              </a:rPr>
              <a:t>The latest entrant is McDonald’s, the fast-food giant, which has restaurants in more than 100 countries and will open its first Vietnam location on Saturday in downtown Ho Chi Minh City. Vietnam has a surging middle class, and most of its 90 million citizens were born after the Vietnam War ended, in 1975. (…) </a:t>
            </a:r>
            <a:endParaRPr lang="fr-FR" sz="1400" b="1" dirty="0">
              <a:latin typeface="Times New Roman"/>
              <a:cs typeface="Times New Roman"/>
            </a:endParaRPr>
          </a:p>
          <a:p>
            <a:pPr algn="just"/>
            <a:r>
              <a:rPr lang="en-US" sz="1400" b="1" dirty="0">
                <a:latin typeface="Times New Roman"/>
                <a:cs typeface="Times New Roman"/>
              </a:rPr>
              <a:t>KFC opened in Vietnam in 1997, two years after the country normalized relations with the United States. But not until 2010 did American brands begin to enter Vietnam’s market in earnest. They still trail Asian brands by a large margin. American-style Asian fast-food chains, like </a:t>
            </a:r>
            <a:r>
              <a:rPr lang="en-US" sz="1400" b="1" dirty="0" err="1">
                <a:latin typeface="Times New Roman"/>
                <a:cs typeface="Times New Roman"/>
              </a:rPr>
              <a:t>Lotteria</a:t>
            </a:r>
            <a:r>
              <a:rPr lang="en-US" sz="1400" b="1" dirty="0">
                <a:latin typeface="Times New Roman"/>
                <a:cs typeface="Times New Roman"/>
              </a:rPr>
              <a:t> from South Korea and Jollibee from the Philippines, have slowly introduced restaurants in a few major cities. (…) </a:t>
            </a:r>
            <a:endParaRPr lang="fr-FR" sz="1400" b="1" dirty="0">
              <a:latin typeface="Times New Roman"/>
              <a:cs typeface="Times New Roman"/>
            </a:endParaRPr>
          </a:p>
          <a:p>
            <a:pPr algn="just"/>
            <a:r>
              <a:rPr lang="en-US" sz="1400" b="1" dirty="0">
                <a:latin typeface="Times New Roman"/>
                <a:cs typeface="Times New Roman"/>
              </a:rPr>
              <a:t>Bill </a:t>
            </a:r>
            <a:r>
              <a:rPr lang="en-US" sz="1400" b="1" dirty="0" err="1">
                <a:latin typeface="Times New Roman"/>
                <a:cs typeface="Times New Roman"/>
              </a:rPr>
              <a:t>Hayton</a:t>
            </a:r>
            <a:r>
              <a:rPr lang="en-US" sz="1400" b="1" dirty="0">
                <a:latin typeface="Times New Roman"/>
                <a:cs typeface="Times New Roman"/>
              </a:rPr>
              <a:t>, a former foreign correspondent in Vietnam and the author of “Vietnam: Rising Dragon,” a 2010 book that explored links between money and power in the one-party state, said: « Laws and regulations are often rather vaguely written, giving officials plenty of opportunity to delay or assist an investor’s plans ».</a:t>
            </a:r>
            <a:endParaRPr lang="fr-FR" sz="1400" b="1" dirty="0">
              <a:latin typeface="Times New Roman"/>
              <a:cs typeface="Times New Roman"/>
            </a:endParaRPr>
          </a:p>
          <a:p>
            <a:pPr algn="r"/>
            <a:endParaRPr lang="en-US" sz="1100" b="1" dirty="0" smtClean="0">
              <a:latin typeface="Times New Roman"/>
              <a:cs typeface="Times New Roman"/>
            </a:endParaRPr>
          </a:p>
          <a:p>
            <a:pPr algn="r"/>
            <a:r>
              <a:rPr lang="en-US" sz="1100" b="1" dirty="0" smtClean="0">
                <a:latin typeface="Times New Roman"/>
                <a:cs typeface="Times New Roman"/>
              </a:rPr>
              <a:t>Mike </a:t>
            </a:r>
            <a:r>
              <a:rPr lang="en-US" sz="1100" b="1" dirty="0">
                <a:latin typeface="Times New Roman"/>
                <a:cs typeface="Times New Roman"/>
              </a:rPr>
              <a:t>Ives, « McDonald’s Opens in Vietnam, Bringing Big Mac to Fans of </a:t>
            </a:r>
            <a:r>
              <a:rPr lang="en-US" sz="1100" b="1" dirty="0" err="1">
                <a:latin typeface="Times New Roman"/>
                <a:cs typeface="Times New Roman"/>
              </a:rPr>
              <a:t>Banh</a:t>
            </a:r>
            <a:r>
              <a:rPr lang="en-US" sz="1100" b="1" dirty="0">
                <a:latin typeface="Times New Roman"/>
                <a:cs typeface="Times New Roman"/>
              </a:rPr>
              <a:t> </a:t>
            </a:r>
            <a:r>
              <a:rPr lang="en-US" sz="1100" b="1" dirty="0" err="1">
                <a:latin typeface="Times New Roman"/>
                <a:cs typeface="Times New Roman"/>
              </a:rPr>
              <a:t>Mi</a:t>
            </a:r>
            <a:r>
              <a:rPr lang="en-US" sz="1100" b="1" dirty="0">
                <a:latin typeface="Times New Roman"/>
                <a:cs typeface="Times New Roman"/>
              </a:rPr>
              <a:t> », </a:t>
            </a:r>
            <a:r>
              <a:rPr lang="en-US" sz="1100" b="1" i="1" dirty="0">
                <a:latin typeface="Times New Roman"/>
                <a:cs typeface="Times New Roman"/>
              </a:rPr>
              <a:t>The New York Times</a:t>
            </a:r>
            <a:r>
              <a:rPr lang="en-US" sz="1100" b="1" dirty="0">
                <a:latin typeface="Times New Roman"/>
                <a:cs typeface="Times New Roman"/>
              </a:rPr>
              <a:t>, 7 February 2014</a:t>
            </a:r>
            <a:endParaRPr lang="fr-FR" sz="1100" b="1" dirty="0">
              <a:latin typeface="Times New Roman"/>
              <a:cs typeface="Times New Roman"/>
            </a:endParaRPr>
          </a:p>
        </p:txBody>
      </p:sp>
      <p:sp>
        <p:nvSpPr>
          <p:cNvPr id="8" name="Rectangle 7"/>
          <p:cNvSpPr/>
          <p:nvPr/>
        </p:nvSpPr>
        <p:spPr>
          <a:xfrm>
            <a:off x="100790" y="922243"/>
            <a:ext cx="4572000" cy="276999"/>
          </a:xfrm>
          <a:prstGeom prst="rect">
            <a:avLst/>
          </a:prstGeom>
        </p:spPr>
        <p:txBody>
          <a:bodyPr>
            <a:spAutoFit/>
          </a:bodyPr>
          <a:lstStyle/>
          <a:p>
            <a:r>
              <a:rPr lang="en-US" sz="1200" b="1" i="1" dirty="0">
                <a:latin typeface="Times New Roman"/>
                <a:cs typeface="Times New Roman"/>
              </a:rPr>
              <a:t>Document </a:t>
            </a:r>
            <a:r>
              <a:rPr lang="en-US" sz="1200" b="1" i="1" dirty="0" smtClean="0">
                <a:latin typeface="Times New Roman"/>
                <a:cs typeface="Times New Roman"/>
              </a:rPr>
              <a:t>1: </a:t>
            </a:r>
            <a:r>
              <a:rPr lang="en-US" sz="1200" b="1" i="1" dirty="0">
                <a:latin typeface="Times New Roman"/>
                <a:cs typeface="Times New Roman"/>
              </a:rPr>
              <a:t>Expansion of fast food brands in the world</a:t>
            </a:r>
            <a:endParaRPr lang="fr-FR" sz="1200" dirty="0">
              <a:latin typeface="Times New Roman"/>
              <a:cs typeface="Times New Roman"/>
            </a:endParaRPr>
          </a:p>
        </p:txBody>
      </p:sp>
    </p:spTree>
    <p:extLst>
      <p:ext uri="{BB962C8B-B14F-4D97-AF65-F5344CB8AC3E}">
        <p14:creationId xmlns:p14="http://schemas.microsoft.com/office/powerpoint/2010/main" val="13100688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49637"/>
            <a:ext cx="7884189" cy="461665"/>
          </a:xfrm>
          <a:prstGeom prst="rect">
            <a:avLst/>
          </a:prstGeom>
          <a:noFill/>
        </p:spPr>
        <p:txBody>
          <a:bodyPr wrap="none" rtlCol="0">
            <a:spAutoFit/>
          </a:bodyPr>
          <a:lstStyle/>
          <a:p>
            <a:r>
              <a:rPr lang="fr-FR" sz="2400" b="1" i="1" dirty="0">
                <a:latin typeface="Times New Roman"/>
                <a:cs typeface="Times New Roman"/>
              </a:rPr>
              <a:t>B</a:t>
            </a:r>
            <a:r>
              <a:rPr lang="fr-FR" sz="2400" b="1" i="1" dirty="0" smtClean="0">
                <a:latin typeface="Times New Roman"/>
                <a:cs typeface="Times New Roman"/>
              </a:rPr>
              <a:t>. </a:t>
            </a:r>
            <a:r>
              <a:rPr lang="fr-FR" sz="2400" b="1" i="1" dirty="0" err="1" smtClean="0">
                <a:latin typeface="Times New Roman"/>
                <a:cs typeface="Times New Roman"/>
              </a:rPr>
              <a:t>Taking</a:t>
            </a:r>
            <a:r>
              <a:rPr lang="fr-FR" sz="2400" b="1" i="1" dirty="0" smtClean="0">
                <a:latin typeface="Times New Roman"/>
                <a:cs typeface="Times New Roman"/>
              </a:rPr>
              <a:t> </a:t>
            </a:r>
            <a:r>
              <a:rPr lang="fr-FR" sz="2400" b="1" i="1" dirty="0" err="1" smtClean="0">
                <a:latin typeface="Times New Roman"/>
                <a:cs typeface="Times New Roman"/>
              </a:rPr>
              <a:t>advantage</a:t>
            </a:r>
            <a:r>
              <a:rPr lang="fr-FR" sz="2400" b="1" i="1" dirty="0" smtClean="0">
                <a:latin typeface="Times New Roman"/>
                <a:cs typeface="Times New Roman"/>
              </a:rPr>
              <a:t> of the International Division of Labour</a:t>
            </a:r>
            <a:endParaRPr lang="fr-FR" sz="2400" b="1" i="1" dirty="0">
              <a:latin typeface="Times New Roman"/>
              <a:cs typeface="Times New Roman"/>
            </a:endParaRPr>
          </a:p>
        </p:txBody>
      </p:sp>
      <p:pic>
        <p:nvPicPr>
          <p:cNvPr id="3" name="Image 2"/>
          <p:cNvPicPr/>
          <p:nvPr/>
        </p:nvPicPr>
        <p:blipFill>
          <a:blip r:embed="rId3">
            <a:extLst>
              <a:ext uri="{28A0092B-C50C-407E-A947-70E740481C1C}">
                <a14:useLocalDpi xmlns:a14="http://schemas.microsoft.com/office/drawing/2010/main" val="0"/>
              </a:ext>
            </a:extLst>
          </a:blip>
          <a:srcRect/>
          <a:stretch>
            <a:fillRect/>
          </a:stretch>
        </p:blipFill>
        <p:spPr bwMode="auto">
          <a:xfrm>
            <a:off x="147030" y="562174"/>
            <a:ext cx="4253257" cy="2902245"/>
          </a:xfrm>
          <a:prstGeom prst="rect">
            <a:avLst/>
          </a:prstGeom>
          <a:noFill/>
          <a:ln w="38100">
            <a:solidFill>
              <a:srgbClr val="800000"/>
            </a:solidFill>
          </a:ln>
        </p:spPr>
      </p:pic>
      <p:pic>
        <p:nvPicPr>
          <p:cNvPr id="4" name="Image 3" descr="http://www.imf.org/external/pubs/ft/fandd/2007/06/images/picture1.gif"/>
          <p:cNvPicPr/>
          <p:nvPr/>
        </p:nvPicPr>
        <p:blipFill>
          <a:blip r:embed="rId4">
            <a:extLst>
              <a:ext uri="{28A0092B-C50C-407E-A947-70E740481C1C}">
                <a14:useLocalDpi xmlns:a14="http://schemas.microsoft.com/office/drawing/2010/main" val="0"/>
              </a:ext>
            </a:extLst>
          </a:blip>
          <a:srcRect/>
          <a:stretch>
            <a:fillRect/>
          </a:stretch>
        </p:blipFill>
        <p:spPr bwMode="auto">
          <a:xfrm>
            <a:off x="147030" y="3989590"/>
            <a:ext cx="4092312" cy="2757640"/>
          </a:xfrm>
          <a:prstGeom prst="rect">
            <a:avLst/>
          </a:prstGeom>
          <a:noFill/>
          <a:ln w="38100">
            <a:solidFill>
              <a:srgbClr val="800000"/>
            </a:solidFill>
          </a:ln>
        </p:spPr>
      </p:pic>
      <p:pic>
        <p:nvPicPr>
          <p:cNvPr id="5" name="Image 4" descr="...with advanced countries tapping into it in various ways."/>
          <p:cNvPicPr/>
          <p:nvPr/>
        </p:nvPicPr>
        <p:blipFill>
          <a:blip r:embed="rId5">
            <a:extLst>
              <a:ext uri="{28A0092B-C50C-407E-A947-70E740481C1C}">
                <a14:useLocalDpi xmlns:a14="http://schemas.microsoft.com/office/drawing/2010/main" val="0"/>
              </a:ext>
            </a:extLst>
          </a:blip>
          <a:srcRect/>
          <a:stretch>
            <a:fillRect/>
          </a:stretch>
        </p:blipFill>
        <p:spPr bwMode="auto">
          <a:xfrm>
            <a:off x="4719031" y="3995393"/>
            <a:ext cx="4327960" cy="2751837"/>
          </a:xfrm>
          <a:prstGeom prst="rect">
            <a:avLst/>
          </a:prstGeom>
          <a:noFill/>
          <a:ln w="38100">
            <a:solidFill>
              <a:srgbClr val="800000"/>
            </a:solidFill>
          </a:ln>
        </p:spPr>
      </p:pic>
      <p:sp>
        <p:nvSpPr>
          <p:cNvPr id="6" name="Rectangle 5"/>
          <p:cNvSpPr/>
          <p:nvPr/>
        </p:nvSpPr>
        <p:spPr>
          <a:xfrm>
            <a:off x="4741517" y="3484007"/>
            <a:ext cx="4320178" cy="430887"/>
          </a:xfrm>
          <a:prstGeom prst="rect">
            <a:avLst/>
          </a:prstGeom>
        </p:spPr>
        <p:txBody>
          <a:bodyPr wrap="square">
            <a:spAutoFit/>
          </a:bodyPr>
          <a:lstStyle/>
          <a:p>
            <a:r>
              <a:rPr lang="en-US" sz="1100" b="1" i="1" u="sng" dirty="0">
                <a:latin typeface="Times New Roman"/>
                <a:cs typeface="Times New Roman"/>
              </a:rPr>
              <a:t>Document 2:</a:t>
            </a:r>
            <a:r>
              <a:rPr lang="fr-FR" sz="1100" b="1" i="1" dirty="0">
                <a:latin typeface="Times New Roman"/>
                <a:cs typeface="Times New Roman"/>
              </a:rPr>
              <a:t> S</a:t>
            </a:r>
            <a:r>
              <a:rPr lang="en-US" sz="1100" b="1" i="1" dirty="0" err="1">
                <a:latin typeface="Times New Roman"/>
                <a:cs typeface="Times New Roman"/>
              </a:rPr>
              <a:t>everal</a:t>
            </a:r>
            <a:r>
              <a:rPr lang="en-US" sz="1100" b="1" i="1" dirty="0">
                <a:latin typeface="Times New Roman"/>
                <a:cs typeface="Times New Roman"/>
              </a:rPr>
              <a:t> Means To Reduce Production Costs: Immigration And Offshoring (International Monetary Fund)</a:t>
            </a:r>
            <a:endParaRPr lang="fr-FR" sz="1100" dirty="0">
              <a:latin typeface="Times New Roman"/>
              <a:cs typeface="Times New Roman"/>
            </a:endParaRPr>
          </a:p>
        </p:txBody>
      </p:sp>
      <p:sp>
        <p:nvSpPr>
          <p:cNvPr id="7" name="Rectangle 6"/>
          <p:cNvSpPr/>
          <p:nvPr/>
        </p:nvSpPr>
        <p:spPr>
          <a:xfrm>
            <a:off x="147030" y="3518943"/>
            <a:ext cx="4253257" cy="430887"/>
          </a:xfrm>
          <a:prstGeom prst="rect">
            <a:avLst/>
          </a:prstGeom>
        </p:spPr>
        <p:txBody>
          <a:bodyPr wrap="square">
            <a:spAutoFit/>
          </a:bodyPr>
          <a:lstStyle/>
          <a:p>
            <a:r>
              <a:rPr lang="en-US" sz="1100" b="1" i="1" u="sng" dirty="0">
                <a:latin typeface="Times New Roman"/>
                <a:cs typeface="Times New Roman"/>
              </a:rPr>
              <a:t>Document 1:</a:t>
            </a:r>
            <a:r>
              <a:rPr lang="en-US" sz="1100" b="1" i="1" dirty="0">
                <a:latin typeface="Times New Roman"/>
                <a:cs typeface="Times New Roman"/>
              </a:rPr>
              <a:t> Increasing Of Labor Forces In The World (International Monetary Fund)</a:t>
            </a:r>
            <a:endParaRPr lang="fr-FR" sz="1100" dirty="0">
              <a:latin typeface="Times New Roman"/>
              <a:cs typeface="Times New Roman"/>
            </a:endParaRPr>
          </a:p>
        </p:txBody>
      </p:sp>
      <p:pic>
        <p:nvPicPr>
          <p:cNvPr id="11" name="Image 10"/>
          <p:cNvPicPr>
            <a:picLocks noChangeAspect="1"/>
          </p:cNvPicPr>
          <p:nvPr/>
        </p:nvPicPr>
        <p:blipFill rotWithShape="1">
          <a:blip r:embed="rId6"/>
          <a:srcRect l="5597" t="21965" r="4547" b="11711"/>
          <a:stretch/>
        </p:blipFill>
        <p:spPr>
          <a:xfrm>
            <a:off x="4575502" y="562175"/>
            <a:ext cx="4497162" cy="2902244"/>
          </a:xfrm>
          <a:prstGeom prst="rect">
            <a:avLst/>
          </a:prstGeom>
          <a:ln w="38100">
            <a:solidFill>
              <a:srgbClr val="800000"/>
            </a:solidFill>
          </a:ln>
        </p:spPr>
      </p:pic>
    </p:spTree>
    <p:extLst>
      <p:ext uri="{BB962C8B-B14F-4D97-AF65-F5344CB8AC3E}">
        <p14:creationId xmlns:p14="http://schemas.microsoft.com/office/powerpoint/2010/main" val="32609616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508000" y="533400"/>
            <a:ext cx="8115300" cy="5778500"/>
          </a:xfrm>
          <a:prstGeom prst="rect">
            <a:avLst/>
          </a:prstGeom>
          <a:blipFill rotWithShape="1">
            <a:blip r:embed="rId2"/>
            <a:tile tx="0" ty="0" sx="100000" sy="100000" flip="none" algn="tl"/>
          </a:blipFill>
          <a:ln w="38100">
            <a:solidFill>
              <a:srgbClr val="800000"/>
            </a:solidFill>
          </a:ln>
        </p:spPr>
      </p:pic>
      <p:sp>
        <p:nvSpPr>
          <p:cNvPr id="3" name="Rectangle 2"/>
          <p:cNvSpPr/>
          <p:nvPr/>
        </p:nvSpPr>
        <p:spPr>
          <a:xfrm>
            <a:off x="263472" y="6430984"/>
            <a:ext cx="8359828" cy="338554"/>
          </a:xfrm>
          <a:prstGeom prst="rect">
            <a:avLst/>
          </a:prstGeom>
        </p:spPr>
        <p:txBody>
          <a:bodyPr wrap="square">
            <a:spAutoFit/>
          </a:bodyPr>
          <a:lstStyle/>
          <a:p>
            <a:pPr algn="ctr"/>
            <a:r>
              <a:rPr lang="fr-FR" sz="1600" b="1" i="1" dirty="0" err="1">
                <a:latin typeface="Times New Roman"/>
                <a:cs typeface="Times New Roman"/>
              </a:rPr>
              <a:t>Movement</a:t>
            </a:r>
            <a:r>
              <a:rPr lang="fr-FR" sz="1600" b="1" i="1" dirty="0">
                <a:latin typeface="Times New Roman"/>
                <a:cs typeface="Times New Roman"/>
              </a:rPr>
              <a:t> of cobalt </a:t>
            </a:r>
            <a:r>
              <a:rPr lang="fr-FR" sz="1600" b="1" i="1" dirty="0" err="1">
                <a:latin typeface="Times New Roman"/>
                <a:cs typeface="Times New Roman"/>
              </a:rPr>
              <a:t>from</a:t>
            </a:r>
            <a:r>
              <a:rPr lang="fr-FR" sz="1600" b="1" i="1" dirty="0">
                <a:latin typeface="Times New Roman"/>
                <a:cs typeface="Times New Roman"/>
              </a:rPr>
              <a:t> DRC mines to the global </a:t>
            </a:r>
            <a:r>
              <a:rPr lang="fr-FR" sz="1600" b="1" i="1" dirty="0" err="1">
                <a:latin typeface="Times New Roman"/>
                <a:cs typeface="Times New Roman"/>
              </a:rPr>
              <a:t>market</a:t>
            </a:r>
            <a:r>
              <a:rPr lang="fr-FR" sz="1600" b="1" i="1" dirty="0">
                <a:latin typeface="Times New Roman"/>
                <a:cs typeface="Times New Roman"/>
              </a:rPr>
              <a:t> — via Amnesty International</a:t>
            </a:r>
          </a:p>
        </p:txBody>
      </p:sp>
    </p:spTree>
    <p:extLst>
      <p:ext uri="{BB962C8B-B14F-4D97-AF65-F5344CB8AC3E}">
        <p14:creationId xmlns:p14="http://schemas.microsoft.com/office/powerpoint/2010/main" val="9581569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201265"/>
            <a:ext cx="7694985" cy="461665"/>
          </a:xfrm>
          <a:prstGeom prst="rect">
            <a:avLst/>
          </a:prstGeom>
          <a:noFill/>
        </p:spPr>
        <p:txBody>
          <a:bodyPr wrap="none" rtlCol="0">
            <a:spAutoFit/>
          </a:bodyPr>
          <a:lstStyle/>
          <a:p>
            <a:r>
              <a:rPr lang="fr-FR" sz="2400" b="1" i="1" dirty="0" smtClean="0">
                <a:latin typeface="Times New Roman"/>
                <a:cs typeface="Times New Roman"/>
              </a:rPr>
              <a:t>C. </a:t>
            </a:r>
            <a:r>
              <a:rPr lang="fr-FR" sz="2400" b="1" i="1" dirty="0" err="1" smtClean="0">
                <a:latin typeface="Times New Roman"/>
                <a:cs typeface="Times New Roman"/>
              </a:rPr>
              <a:t>Taking</a:t>
            </a:r>
            <a:r>
              <a:rPr lang="fr-FR" sz="2400" b="1" i="1" dirty="0" smtClean="0">
                <a:latin typeface="Times New Roman"/>
                <a:cs typeface="Times New Roman"/>
              </a:rPr>
              <a:t> </a:t>
            </a:r>
            <a:r>
              <a:rPr lang="fr-FR" sz="2400" b="1" i="1" dirty="0" err="1" smtClean="0">
                <a:latin typeface="Times New Roman"/>
                <a:cs typeface="Times New Roman"/>
              </a:rPr>
              <a:t>advantage</a:t>
            </a:r>
            <a:r>
              <a:rPr lang="fr-FR" sz="2400" b="1" i="1" dirty="0" smtClean="0">
                <a:latin typeface="Times New Roman"/>
                <a:cs typeface="Times New Roman"/>
              </a:rPr>
              <a:t> of the </a:t>
            </a:r>
            <a:r>
              <a:rPr lang="fr-FR" sz="2400" b="1" i="1" dirty="0" err="1" smtClean="0">
                <a:latin typeface="Times New Roman"/>
                <a:cs typeface="Times New Roman"/>
              </a:rPr>
              <a:t>competition</a:t>
            </a:r>
            <a:r>
              <a:rPr lang="fr-FR" sz="2400" b="1" i="1" dirty="0" smtClean="0">
                <a:latin typeface="Times New Roman"/>
                <a:cs typeface="Times New Roman"/>
              </a:rPr>
              <a:t> </a:t>
            </a:r>
            <a:r>
              <a:rPr lang="fr-FR" sz="2400" b="1" i="1" dirty="0" err="1" smtClean="0">
                <a:latin typeface="Times New Roman"/>
                <a:cs typeface="Times New Roman"/>
              </a:rPr>
              <a:t>between</a:t>
            </a:r>
            <a:r>
              <a:rPr lang="fr-FR" sz="2400" b="1" i="1" dirty="0" smtClean="0">
                <a:latin typeface="Times New Roman"/>
                <a:cs typeface="Times New Roman"/>
              </a:rPr>
              <a:t> </a:t>
            </a:r>
            <a:r>
              <a:rPr lang="fr-FR" sz="2400" b="1" i="1" dirty="0" err="1" smtClean="0">
                <a:latin typeface="Times New Roman"/>
                <a:cs typeface="Times New Roman"/>
              </a:rPr>
              <a:t>territories</a:t>
            </a:r>
            <a:endParaRPr lang="fr-FR" sz="2400" b="1" i="1" dirty="0">
              <a:latin typeface="Times New Roman"/>
              <a:cs typeface="Times New Roman"/>
            </a:endParaRPr>
          </a:p>
        </p:txBody>
      </p:sp>
      <p:sp>
        <p:nvSpPr>
          <p:cNvPr id="3" name="Rectangle 2"/>
          <p:cNvSpPr/>
          <p:nvPr/>
        </p:nvSpPr>
        <p:spPr>
          <a:xfrm>
            <a:off x="239059" y="1408473"/>
            <a:ext cx="8665882" cy="2416046"/>
          </a:xfrm>
          <a:prstGeom prst="rect">
            <a:avLst/>
          </a:prstGeom>
          <a:ln w="38100">
            <a:solidFill>
              <a:srgbClr val="800000"/>
            </a:solidFill>
          </a:ln>
        </p:spPr>
        <p:txBody>
          <a:bodyPr wrap="square">
            <a:spAutoFit/>
          </a:bodyPr>
          <a:lstStyle/>
          <a:p>
            <a:pPr algn="just"/>
            <a:r>
              <a:rPr lang="en-US" sz="1400" b="1" dirty="0">
                <a:latin typeface="Times New Roman"/>
                <a:cs typeface="Times New Roman"/>
              </a:rPr>
              <a:t>The Water Efficient Maize for Africa project (WEMA) is a public/private partnership, led by the Kenyan-based </a:t>
            </a:r>
            <a:r>
              <a:rPr lang="en-US" sz="1400" b="1" u="sng" dirty="0">
                <a:latin typeface="Times New Roman"/>
                <a:cs typeface="Times New Roman"/>
              </a:rPr>
              <a:t>African Agricultural Technology Foundation (AATF)</a:t>
            </a:r>
            <a:r>
              <a:rPr lang="en-US" sz="1400" b="1" dirty="0">
                <a:latin typeface="Times New Roman"/>
                <a:cs typeface="Times New Roman"/>
              </a:rPr>
              <a:t> and funded by the </a:t>
            </a:r>
            <a:r>
              <a:rPr lang="en-US" sz="1400" b="1" u="sng" dirty="0">
                <a:latin typeface="Times New Roman"/>
                <a:cs typeface="Times New Roman"/>
              </a:rPr>
              <a:t>Bill and Melinda Gates Foundation</a:t>
            </a:r>
            <a:r>
              <a:rPr lang="en-US" sz="1400" b="1" dirty="0">
                <a:latin typeface="Times New Roman"/>
                <a:cs typeface="Times New Roman"/>
              </a:rPr>
              <a:t>,</a:t>
            </a:r>
            <a:r>
              <a:rPr lang="en-US" sz="1400" b="1" u="sng" dirty="0">
                <a:latin typeface="Times New Roman"/>
                <a:cs typeface="Times New Roman"/>
              </a:rPr>
              <a:t> Howard G. Buffett Foundation</a:t>
            </a:r>
            <a:r>
              <a:rPr lang="en-US" sz="1400" b="1" dirty="0">
                <a:latin typeface="Times New Roman"/>
                <a:cs typeface="Times New Roman"/>
              </a:rPr>
              <a:t>, and </a:t>
            </a:r>
            <a:r>
              <a:rPr lang="en-US" sz="1400" b="1" u="sng" dirty="0">
                <a:latin typeface="Times New Roman"/>
                <a:cs typeface="Times New Roman"/>
              </a:rPr>
              <a:t>USAID</a:t>
            </a:r>
            <a:r>
              <a:rPr lang="en-US" sz="1400" b="1" dirty="0">
                <a:latin typeface="Times New Roman"/>
                <a:cs typeface="Times New Roman"/>
              </a:rPr>
              <a:t>.  It was created with a goal to enhance food security in Sub-Saharan Africa through developing and deploying drought-tolerant maize royalty-free to the smallholder farmers. Insect-protection is complementary to the efforts of developing more drought-tolerant maize varieties and will also be available royalty-free. This increased yield stability has the potential to help reduce hunger and improve the livelihood of millions of Africans. Monsanto contributions include providing maize </a:t>
            </a:r>
            <a:r>
              <a:rPr lang="en-US" sz="1400" b="1" dirty="0" err="1">
                <a:latin typeface="Times New Roman"/>
                <a:cs typeface="Times New Roman"/>
              </a:rPr>
              <a:t>germplasm</a:t>
            </a:r>
            <a:r>
              <a:rPr lang="en-US" sz="1400" b="1" dirty="0">
                <a:latin typeface="Times New Roman"/>
                <a:cs typeface="Times New Roman"/>
              </a:rPr>
              <a:t> to enable the breeding efforts, offering technical expertise to develop and deploy locally adapted maize hybrids, and donating its commercial drought-tolerance and insect-protection traits royalty-free to all seed companies in Africa.</a:t>
            </a:r>
            <a:endParaRPr lang="fr-FR" sz="1400" b="1" dirty="0">
              <a:latin typeface="Times New Roman"/>
              <a:cs typeface="Times New Roman"/>
            </a:endParaRPr>
          </a:p>
          <a:p>
            <a:pPr algn="r"/>
            <a:r>
              <a:rPr lang="en-US" sz="1100" b="1" dirty="0">
                <a:latin typeface="Times New Roman"/>
                <a:cs typeface="Times New Roman"/>
              </a:rPr>
              <a:t>“Improved Maize Varieties to Aid Farmers in Sub-Saharan Africa”, published on the Monsanto website</a:t>
            </a:r>
            <a:endParaRPr lang="fr-FR" sz="1100" b="1" dirty="0">
              <a:latin typeface="Times New Roman"/>
              <a:cs typeface="Times New Roman"/>
            </a:endParaRPr>
          </a:p>
        </p:txBody>
      </p:sp>
      <p:sp>
        <p:nvSpPr>
          <p:cNvPr id="4" name="Rectangle 3"/>
          <p:cNvSpPr/>
          <p:nvPr/>
        </p:nvSpPr>
        <p:spPr>
          <a:xfrm>
            <a:off x="134471" y="835504"/>
            <a:ext cx="4572000" cy="461665"/>
          </a:xfrm>
          <a:prstGeom prst="rect">
            <a:avLst/>
          </a:prstGeom>
        </p:spPr>
        <p:txBody>
          <a:bodyPr>
            <a:spAutoFit/>
          </a:bodyPr>
          <a:lstStyle/>
          <a:p>
            <a:pPr algn="just"/>
            <a:r>
              <a:rPr lang="en-US" sz="1200" b="1" i="1" u="sng" dirty="0">
                <a:latin typeface="Times New Roman"/>
                <a:cs typeface="Times New Roman"/>
              </a:rPr>
              <a:t>Document 1</a:t>
            </a:r>
            <a:r>
              <a:rPr lang="en-US" sz="1200" b="1" i="1" dirty="0">
                <a:latin typeface="Times New Roman"/>
                <a:cs typeface="Times New Roman"/>
              </a:rPr>
              <a:t>:  Monsanto and the development of the Third World, thanks to the Water Efficient Maize for Africa (WEMA)</a:t>
            </a:r>
            <a:endParaRPr lang="fr-FR" sz="1200" dirty="0">
              <a:latin typeface="Times New Roman"/>
              <a:cs typeface="Times New Roman"/>
            </a:endParaRPr>
          </a:p>
        </p:txBody>
      </p:sp>
      <p:sp>
        <p:nvSpPr>
          <p:cNvPr id="5" name="Rectangle 4"/>
          <p:cNvSpPr/>
          <p:nvPr/>
        </p:nvSpPr>
        <p:spPr>
          <a:xfrm>
            <a:off x="134471" y="3859776"/>
            <a:ext cx="4572000" cy="276999"/>
          </a:xfrm>
          <a:prstGeom prst="rect">
            <a:avLst/>
          </a:prstGeom>
        </p:spPr>
        <p:txBody>
          <a:bodyPr>
            <a:spAutoFit/>
          </a:bodyPr>
          <a:lstStyle/>
          <a:p>
            <a:pPr algn="just"/>
            <a:r>
              <a:rPr lang="fr-FR" sz="1200" b="1" i="1" u="sng" dirty="0">
                <a:latin typeface="Times New Roman"/>
                <a:cs typeface="Times New Roman"/>
              </a:rPr>
              <a:t>Document 2</a:t>
            </a:r>
            <a:r>
              <a:rPr lang="fr-FR" sz="1200" b="1" i="1" dirty="0">
                <a:latin typeface="Times New Roman"/>
                <a:cs typeface="Times New Roman"/>
              </a:rPr>
              <a:t>: </a:t>
            </a:r>
            <a:r>
              <a:rPr lang="fr-FR" sz="1200" b="1" i="1" dirty="0" err="1">
                <a:latin typeface="Times New Roman"/>
                <a:cs typeface="Times New Roman"/>
              </a:rPr>
              <a:t>Nokia’s</a:t>
            </a:r>
            <a:r>
              <a:rPr lang="fr-FR" sz="1200" b="1" i="1" dirty="0">
                <a:latin typeface="Times New Roman"/>
                <a:cs typeface="Times New Roman"/>
              </a:rPr>
              <a:t> </a:t>
            </a:r>
            <a:r>
              <a:rPr lang="fr-FR" sz="1200" b="1" i="1" dirty="0" err="1">
                <a:latin typeface="Times New Roman"/>
                <a:cs typeface="Times New Roman"/>
              </a:rPr>
              <a:t>globalized</a:t>
            </a:r>
            <a:r>
              <a:rPr lang="fr-FR" sz="1200" b="1" i="1" dirty="0">
                <a:latin typeface="Times New Roman"/>
                <a:cs typeface="Times New Roman"/>
              </a:rPr>
              <a:t> production and “positive impacts”</a:t>
            </a:r>
            <a:endParaRPr lang="fr-FR" sz="1200" dirty="0">
              <a:latin typeface="Times New Roman"/>
              <a:cs typeface="Times New Roman"/>
            </a:endParaRPr>
          </a:p>
        </p:txBody>
      </p:sp>
      <p:sp>
        <p:nvSpPr>
          <p:cNvPr id="6" name="Rectangle 5"/>
          <p:cNvSpPr/>
          <p:nvPr/>
        </p:nvSpPr>
        <p:spPr>
          <a:xfrm>
            <a:off x="224118" y="4272754"/>
            <a:ext cx="8665882" cy="2462213"/>
          </a:xfrm>
          <a:prstGeom prst="rect">
            <a:avLst/>
          </a:prstGeom>
          <a:ln w="38100">
            <a:solidFill>
              <a:srgbClr val="800000"/>
            </a:solidFill>
          </a:ln>
        </p:spPr>
        <p:txBody>
          <a:bodyPr wrap="square">
            <a:spAutoFit/>
          </a:bodyPr>
          <a:lstStyle/>
          <a:p>
            <a:pPr algn="just"/>
            <a:r>
              <a:rPr lang="fr-FR" sz="1400" b="1" dirty="0">
                <a:latin typeface="Times New Roman"/>
                <a:cs typeface="Times New Roman"/>
              </a:rPr>
              <a:t>Nokia has production </a:t>
            </a:r>
            <a:r>
              <a:rPr lang="fr-FR" sz="1400" b="1" dirty="0" err="1">
                <a:latin typeface="Times New Roman"/>
                <a:cs typeface="Times New Roman"/>
              </a:rPr>
              <a:t>facilities</a:t>
            </a:r>
            <a:r>
              <a:rPr lang="fr-FR" sz="1400" b="1" dirty="0">
                <a:latin typeface="Times New Roman"/>
                <a:cs typeface="Times New Roman"/>
              </a:rPr>
              <a:t> </a:t>
            </a:r>
            <a:r>
              <a:rPr lang="fr-FR" sz="1400" b="1" dirty="0" err="1">
                <a:latin typeface="Times New Roman"/>
                <a:cs typeface="Times New Roman"/>
              </a:rPr>
              <a:t>located</a:t>
            </a:r>
            <a:r>
              <a:rPr lang="fr-FR" sz="1400" b="1" dirty="0">
                <a:latin typeface="Times New Roman"/>
                <a:cs typeface="Times New Roman"/>
              </a:rPr>
              <a:t> all over the world and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working</a:t>
            </a:r>
            <a:r>
              <a:rPr lang="fr-FR" sz="1400" b="1" dirty="0">
                <a:latin typeface="Times New Roman"/>
                <a:cs typeface="Times New Roman"/>
              </a:rPr>
              <a:t> to </a:t>
            </a:r>
            <a:r>
              <a:rPr lang="fr-FR" sz="1400" b="1" dirty="0" err="1">
                <a:latin typeface="Times New Roman"/>
                <a:cs typeface="Times New Roman"/>
              </a:rPr>
              <a:t>make</a:t>
            </a:r>
            <a:r>
              <a:rPr lang="fr-FR" sz="1400" b="1" dirty="0">
                <a:latin typeface="Times New Roman"/>
                <a:cs typeface="Times New Roman"/>
              </a:rPr>
              <a:t> </a:t>
            </a:r>
            <a:r>
              <a:rPr lang="fr-FR" sz="1400" b="1" dirty="0" err="1">
                <a:latin typeface="Times New Roman"/>
                <a:cs typeface="Times New Roman"/>
              </a:rPr>
              <a:t>each</a:t>
            </a:r>
            <a:r>
              <a:rPr lang="fr-FR" sz="1400" b="1" dirty="0">
                <a:latin typeface="Times New Roman"/>
                <a:cs typeface="Times New Roman"/>
              </a:rPr>
              <a:t> one as </a:t>
            </a:r>
            <a:r>
              <a:rPr lang="fr-FR" sz="1400" b="1" dirty="0" err="1">
                <a:latin typeface="Times New Roman"/>
                <a:cs typeface="Times New Roman"/>
              </a:rPr>
              <a:t>sustainable</a:t>
            </a:r>
            <a:r>
              <a:rPr lang="fr-FR" sz="1400" b="1" dirty="0">
                <a:latin typeface="Times New Roman"/>
                <a:cs typeface="Times New Roman"/>
              </a:rPr>
              <a:t> as possible. In part,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means</a:t>
            </a:r>
            <a:r>
              <a:rPr lang="fr-FR" sz="1400" b="1" dirty="0">
                <a:latin typeface="Times New Roman"/>
                <a:cs typeface="Times New Roman"/>
              </a:rPr>
              <a:t> </a:t>
            </a:r>
            <a:r>
              <a:rPr lang="fr-FR" sz="1400" b="1" dirty="0" err="1">
                <a:latin typeface="Times New Roman"/>
                <a:cs typeface="Times New Roman"/>
              </a:rPr>
              <a:t>minimising</a:t>
            </a:r>
            <a:r>
              <a:rPr lang="fr-FR" sz="1400" b="1" dirty="0">
                <a:latin typeface="Times New Roman"/>
                <a:cs typeface="Times New Roman"/>
              </a:rPr>
              <a:t> </a:t>
            </a:r>
            <a:r>
              <a:rPr lang="fr-FR" sz="1400" b="1" dirty="0" err="1">
                <a:latin typeface="Times New Roman"/>
                <a:cs typeface="Times New Roman"/>
              </a:rPr>
              <a:t>any</a:t>
            </a:r>
            <a:r>
              <a:rPr lang="fr-FR" sz="1400" b="1" dirty="0">
                <a:latin typeface="Times New Roman"/>
                <a:cs typeface="Times New Roman"/>
              </a:rPr>
              <a:t> </a:t>
            </a:r>
            <a:r>
              <a:rPr lang="fr-FR" sz="1400" b="1" dirty="0" err="1">
                <a:latin typeface="Times New Roman"/>
                <a:cs typeface="Times New Roman"/>
              </a:rPr>
              <a:t>negative</a:t>
            </a:r>
            <a:r>
              <a:rPr lang="fr-FR" sz="1400" b="1" dirty="0">
                <a:latin typeface="Times New Roman"/>
                <a:cs typeface="Times New Roman"/>
              </a:rPr>
              <a:t> </a:t>
            </a:r>
            <a:r>
              <a:rPr lang="fr-FR" sz="1400" b="1" dirty="0" err="1">
                <a:latin typeface="Times New Roman"/>
                <a:cs typeface="Times New Roman"/>
              </a:rPr>
              <a:t>environmental</a:t>
            </a:r>
            <a:r>
              <a:rPr lang="fr-FR" sz="1400" b="1" dirty="0">
                <a:latin typeface="Times New Roman"/>
                <a:cs typeface="Times New Roman"/>
              </a:rPr>
              <a:t> and social impact the </a:t>
            </a:r>
            <a:r>
              <a:rPr lang="fr-FR" sz="1400" b="1" dirty="0" err="1">
                <a:latin typeface="Times New Roman"/>
                <a:cs typeface="Times New Roman"/>
              </a:rPr>
              <a:t>facility</a:t>
            </a:r>
            <a:r>
              <a:rPr lang="fr-FR" sz="1400" b="1" dirty="0">
                <a:latin typeface="Times New Roman"/>
                <a:cs typeface="Times New Roman"/>
              </a:rPr>
              <a:t> </a:t>
            </a:r>
            <a:r>
              <a:rPr lang="fr-FR" sz="1400" b="1" dirty="0" err="1">
                <a:latin typeface="Times New Roman"/>
                <a:cs typeface="Times New Roman"/>
              </a:rPr>
              <a:t>may</a:t>
            </a:r>
            <a:r>
              <a:rPr lang="fr-FR" sz="1400" b="1" dirty="0">
                <a:latin typeface="Times New Roman"/>
                <a:cs typeface="Times New Roman"/>
              </a:rPr>
              <a:t> have - for </a:t>
            </a:r>
            <a:r>
              <a:rPr lang="fr-FR" sz="1400" b="1" dirty="0" err="1">
                <a:latin typeface="Times New Roman"/>
                <a:cs typeface="Times New Roman"/>
              </a:rPr>
              <a:t>example</a:t>
            </a:r>
            <a:r>
              <a:rPr lang="fr-FR" sz="1400" b="1" dirty="0">
                <a:latin typeface="Times New Roman"/>
                <a:cs typeface="Times New Roman"/>
              </a:rPr>
              <a:t>, by </a:t>
            </a:r>
            <a:r>
              <a:rPr lang="fr-FR" sz="1400" b="1" dirty="0" err="1">
                <a:latin typeface="Times New Roman"/>
                <a:cs typeface="Times New Roman"/>
              </a:rPr>
              <a:t>reducing</a:t>
            </a:r>
            <a:r>
              <a:rPr lang="fr-FR" sz="1400" b="1" dirty="0">
                <a:latin typeface="Times New Roman"/>
                <a:cs typeface="Times New Roman"/>
              </a:rPr>
              <a:t>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energy</a:t>
            </a:r>
            <a:r>
              <a:rPr lang="fr-FR" sz="1400" b="1" dirty="0">
                <a:latin typeface="Times New Roman"/>
                <a:cs typeface="Times New Roman"/>
              </a:rPr>
              <a:t> </a:t>
            </a:r>
            <a:r>
              <a:rPr lang="fr-FR" sz="1400" b="1" dirty="0" err="1">
                <a:latin typeface="Times New Roman"/>
                <a:cs typeface="Times New Roman"/>
              </a:rPr>
              <a:t>consumption</a:t>
            </a:r>
            <a:r>
              <a:rPr lang="fr-FR" sz="1400" b="1" dirty="0">
                <a:latin typeface="Times New Roman"/>
                <a:cs typeface="Times New Roman"/>
              </a:rPr>
              <a:t> or </a:t>
            </a:r>
            <a:r>
              <a:rPr lang="fr-FR" sz="1400" b="1" dirty="0" err="1">
                <a:latin typeface="Times New Roman"/>
                <a:cs typeface="Times New Roman"/>
              </a:rPr>
              <a:t>ensuring</a:t>
            </a:r>
            <a:r>
              <a:rPr lang="fr-FR" sz="1400" b="1" dirty="0">
                <a:latin typeface="Times New Roman"/>
                <a:cs typeface="Times New Roman"/>
              </a:rPr>
              <a:t> </a:t>
            </a:r>
            <a:r>
              <a:rPr lang="fr-FR" sz="1400" b="1" dirty="0" err="1">
                <a:latin typeface="Times New Roman"/>
                <a:cs typeface="Times New Roman"/>
              </a:rPr>
              <a:t>materials</a:t>
            </a:r>
            <a:r>
              <a:rPr lang="fr-FR" sz="1400" b="1" dirty="0">
                <a:latin typeface="Times New Roman"/>
                <a:cs typeface="Times New Roman"/>
              </a:rPr>
              <a:t> are </a:t>
            </a:r>
            <a:r>
              <a:rPr lang="fr-FR" sz="1400" b="1" dirty="0" err="1">
                <a:latin typeface="Times New Roman"/>
                <a:cs typeface="Times New Roman"/>
              </a:rPr>
              <a:t>ethically</a:t>
            </a:r>
            <a:r>
              <a:rPr lang="fr-FR" sz="1400" b="1" dirty="0">
                <a:latin typeface="Times New Roman"/>
                <a:cs typeface="Times New Roman"/>
              </a:rPr>
              <a:t> </a:t>
            </a:r>
            <a:r>
              <a:rPr lang="fr-FR" sz="1400" b="1" dirty="0" err="1">
                <a:latin typeface="Times New Roman"/>
                <a:cs typeface="Times New Roman"/>
              </a:rPr>
              <a:t>sourced</a:t>
            </a:r>
            <a:r>
              <a:rPr lang="fr-FR" sz="1400" b="1" dirty="0">
                <a:latin typeface="Times New Roman"/>
                <a:cs typeface="Times New Roman"/>
              </a:rPr>
              <a:t>. But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a:t>
            </a:r>
            <a:r>
              <a:rPr lang="fr-FR" sz="1400" b="1" dirty="0" err="1">
                <a:latin typeface="Times New Roman"/>
                <a:cs typeface="Times New Roman"/>
              </a:rPr>
              <a:t>means</a:t>
            </a:r>
            <a:r>
              <a:rPr lang="fr-FR" sz="1400" b="1" dirty="0">
                <a:latin typeface="Times New Roman"/>
                <a:cs typeface="Times New Roman"/>
              </a:rPr>
              <a:t> </a:t>
            </a:r>
            <a:r>
              <a:rPr lang="fr-FR" sz="1400" b="1" dirty="0" err="1">
                <a:latin typeface="Times New Roman"/>
                <a:cs typeface="Times New Roman"/>
              </a:rPr>
              <a:t>maximising</a:t>
            </a:r>
            <a:r>
              <a:rPr lang="fr-FR" sz="1400" b="1" dirty="0">
                <a:latin typeface="Times New Roman"/>
                <a:cs typeface="Times New Roman"/>
              </a:rPr>
              <a:t> the positive impact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presence</a:t>
            </a:r>
            <a:r>
              <a:rPr lang="fr-FR" sz="1400" b="1" dirty="0">
                <a:latin typeface="Times New Roman"/>
                <a:cs typeface="Times New Roman"/>
              </a:rPr>
              <a:t> </a:t>
            </a:r>
            <a:r>
              <a:rPr lang="fr-FR" sz="1400" b="1" dirty="0" err="1">
                <a:latin typeface="Times New Roman"/>
                <a:cs typeface="Times New Roman"/>
              </a:rPr>
              <a:t>can</a:t>
            </a:r>
            <a:r>
              <a:rPr lang="fr-FR" sz="1400" b="1" dirty="0">
                <a:latin typeface="Times New Roman"/>
                <a:cs typeface="Times New Roman"/>
              </a:rPr>
              <a:t> have on the local </a:t>
            </a:r>
            <a:r>
              <a:rPr lang="fr-FR" sz="1400" b="1" dirty="0" err="1">
                <a:latin typeface="Times New Roman"/>
                <a:cs typeface="Times New Roman"/>
              </a:rPr>
              <a:t>community</a:t>
            </a:r>
            <a:r>
              <a:rPr lang="fr-FR" sz="1400" b="1" dirty="0">
                <a:latin typeface="Times New Roman"/>
                <a:cs typeface="Times New Roman"/>
              </a:rPr>
              <a:t> - </a:t>
            </a:r>
            <a:r>
              <a:rPr lang="fr-FR" sz="1400" b="1" dirty="0" err="1">
                <a:latin typeface="Times New Roman"/>
                <a:cs typeface="Times New Roman"/>
              </a:rPr>
              <a:t>from</a:t>
            </a:r>
            <a:r>
              <a:rPr lang="fr-FR" sz="1400" b="1" dirty="0">
                <a:latin typeface="Times New Roman"/>
                <a:cs typeface="Times New Roman"/>
              </a:rPr>
              <a:t> </a:t>
            </a:r>
            <a:r>
              <a:rPr lang="fr-FR" sz="1400" b="1" dirty="0" err="1">
                <a:latin typeface="Times New Roman"/>
                <a:cs typeface="Times New Roman"/>
              </a:rPr>
              <a:t>providing</a:t>
            </a:r>
            <a:r>
              <a:rPr lang="fr-FR" sz="1400" b="1" dirty="0">
                <a:latin typeface="Times New Roman"/>
                <a:cs typeface="Times New Roman"/>
              </a:rPr>
              <a:t> </a:t>
            </a:r>
            <a:r>
              <a:rPr lang="fr-FR" sz="1400" b="1" dirty="0" err="1">
                <a:latin typeface="Times New Roman"/>
                <a:cs typeface="Times New Roman"/>
              </a:rPr>
              <a:t>rewarding</a:t>
            </a:r>
            <a:r>
              <a:rPr lang="fr-FR" sz="1400" b="1" dirty="0">
                <a:latin typeface="Times New Roman"/>
                <a:cs typeface="Times New Roman"/>
              </a:rPr>
              <a:t> </a:t>
            </a:r>
            <a:r>
              <a:rPr lang="fr-FR" sz="1400" b="1" dirty="0" err="1">
                <a:latin typeface="Times New Roman"/>
                <a:cs typeface="Times New Roman"/>
              </a:rPr>
              <a:t>employment</a:t>
            </a:r>
            <a:r>
              <a:rPr lang="fr-FR" sz="1400" b="1" dirty="0">
                <a:latin typeface="Times New Roman"/>
                <a:cs typeface="Times New Roman"/>
              </a:rPr>
              <a:t> </a:t>
            </a:r>
            <a:r>
              <a:rPr lang="fr-FR" sz="1400" b="1" dirty="0" err="1">
                <a:latin typeface="Times New Roman"/>
                <a:cs typeface="Times New Roman"/>
              </a:rPr>
              <a:t>opportunities</a:t>
            </a:r>
            <a:r>
              <a:rPr lang="fr-FR" sz="1400" b="1" dirty="0">
                <a:latin typeface="Times New Roman"/>
                <a:cs typeface="Times New Roman"/>
              </a:rPr>
              <a:t> to </a:t>
            </a:r>
            <a:r>
              <a:rPr lang="fr-FR" sz="1400" b="1" dirty="0" err="1">
                <a:latin typeface="Times New Roman"/>
                <a:cs typeface="Times New Roman"/>
              </a:rPr>
              <a:t>supporting</a:t>
            </a:r>
            <a:r>
              <a:rPr lang="fr-FR" sz="1400" b="1" dirty="0">
                <a:latin typeface="Times New Roman"/>
                <a:cs typeface="Times New Roman"/>
              </a:rPr>
              <a:t> </a:t>
            </a:r>
            <a:r>
              <a:rPr lang="fr-FR" sz="1400" b="1" dirty="0" err="1">
                <a:latin typeface="Times New Roman"/>
                <a:cs typeface="Times New Roman"/>
              </a:rPr>
              <a:t>worthy</a:t>
            </a:r>
            <a:r>
              <a:rPr lang="fr-FR" sz="1400" b="1" dirty="0">
                <a:latin typeface="Times New Roman"/>
                <a:cs typeface="Times New Roman"/>
              </a:rPr>
              <a:t> causes, </a:t>
            </a:r>
            <a:r>
              <a:rPr lang="fr-FR" sz="1400" b="1" dirty="0" err="1">
                <a:latin typeface="Times New Roman"/>
                <a:cs typeface="Times New Roman"/>
              </a:rPr>
              <a:t>such</a:t>
            </a:r>
            <a:r>
              <a:rPr lang="fr-FR" sz="1400" b="1" dirty="0">
                <a:latin typeface="Times New Roman"/>
                <a:cs typeface="Times New Roman"/>
              </a:rPr>
              <a:t> as </a:t>
            </a:r>
            <a:r>
              <a:rPr lang="fr-FR" sz="1400" b="1" dirty="0" err="1">
                <a:latin typeface="Times New Roman"/>
                <a:cs typeface="Times New Roman"/>
              </a:rPr>
              <a:t>schools</a:t>
            </a:r>
            <a:r>
              <a:rPr lang="fr-FR" sz="1400" b="1" dirty="0">
                <a:latin typeface="Times New Roman"/>
                <a:cs typeface="Times New Roman"/>
              </a:rPr>
              <a:t> or </a:t>
            </a:r>
            <a:r>
              <a:rPr lang="fr-FR" sz="1400" b="1" dirty="0" err="1">
                <a:latin typeface="Times New Roman"/>
                <a:cs typeface="Times New Roman"/>
              </a:rPr>
              <a:t>hospitals</a:t>
            </a:r>
            <a:r>
              <a:rPr lang="fr-FR" sz="1400" b="1" dirty="0">
                <a:latin typeface="Times New Roman"/>
                <a:cs typeface="Times New Roman"/>
              </a:rPr>
              <a:t>. […]</a:t>
            </a:r>
          </a:p>
          <a:p>
            <a:pPr algn="just"/>
            <a:r>
              <a:rPr lang="fr-FR" sz="1400" b="1" dirty="0" err="1">
                <a:latin typeface="Times New Roman"/>
                <a:cs typeface="Times New Roman"/>
              </a:rPr>
              <a:t>Leaner</a:t>
            </a:r>
            <a:r>
              <a:rPr lang="fr-FR" sz="1400" b="1" dirty="0">
                <a:latin typeface="Times New Roman"/>
                <a:cs typeface="Times New Roman"/>
              </a:rPr>
              <a:t>, </a:t>
            </a:r>
            <a:r>
              <a:rPr lang="fr-FR" sz="1400" b="1" dirty="0" err="1">
                <a:latin typeface="Times New Roman"/>
                <a:cs typeface="Times New Roman"/>
              </a:rPr>
              <a:t>greener</a:t>
            </a:r>
            <a:r>
              <a:rPr lang="fr-FR" sz="1400" b="1" dirty="0">
                <a:latin typeface="Times New Roman"/>
                <a:cs typeface="Times New Roman"/>
              </a:rPr>
              <a:t> </a:t>
            </a:r>
            <a:r>
              <a:rPr lang="fr-FR" sz="1400" b="1" dirty="0" err="1">
                <a:latin typeface="Times New Roman"/>
                <a:cs typeface="Times New Roman"/>
              </a:rPr>
              <a:t>operations</a:t>
            </a:r>
            <a:r>
              <a:rPr lang="fr-FR" sz="1400" b="1" dirty="0">
                <a:latin typeface="Times New Roman"/>
                <a:cs typeface="Times New Roman"/>
              </a:rPr>
              <a:t> in China – Beijing (establishment in 1995)</a:t>
            </a:r>
            <a:br>
              <a:rPr lang="fr-FR" sz="1400" b="1" dirty="0">
                <a:latin typeface="Times New Roman"/>
                <a:cs typeface="Times New Roman"/>
              </a:rPr>
            </a:br>
            <a:r>
              <a:rPr lang="fr-FR" sz="1400" b="1" dirty="0" err="1">
                <a:latin typeface="Times New Roman"/>
                <a:cs typeface="Times New Roman"/>
              </a:rPr>
              <a:t>Responsible</a:t>
            </a:r>
            <a:r>
              <a:rPr lang="fr-FR" sz="1400" b="1" dirty="0">
                <a:latin typeface="Times New Roman"/>
                <a:cs typeface="Times New Roman"/>
              </a:rPr>
              <a:t> for </a:t>
            </a:r>
            <a:r>
              <a:rPr lang="fr-FR" sz="1400" b="1" dirty="0" err="1">
                <a:latin typeface="Times New Roman"/>
                <a:cs typeface="Times New Roman"/>
              </a:rPr>
              <a:t>smartphone</a:t>
            </a:r>
            <a:r>
              <a:rPr lang="fr-FR" sz="1400" b="1" dirty="0">
                <a:latin typeface="Times New Roman"/>
                <a:cs typeface="Times New Roman"/>
              </a:rPr>
              <a:t> and </a:t>
            </a:r>
            <a:r>
              <a:rPr lang="fr-FR" sz="1400" b="1" dirty="0" err="1">
                <a:latin typeface="Times New Roman"/>
                <a:cs typeface="Times New Roman"/>
              </a:rPr>
              <a:t>feature-rich</a:t>
            </a:r>
            <a:r>
              <a:rPr lang="fr-FR" sz="1400" b="1" dirty="0">
                <a:latin typeface="Times New Roman"/>
                <a:cs typeface="Times New Roman"/>
              </a:rPr>
              <a:t> phone production, </a:t>
            </a:r>
            <a:r>
              <a:rPr lang="fr-FR" sz="1400" b="1" dirty="0" err="1">
                <a:latin typeface="Times New Roman"/>
                <a:cs typeface="Times New Roman"/>
              </a:rPr>
              <a:t>our</a:t>
            </a:r>
            <a:r>
              <a:rPr lang="fr-FR" sz="1400" b="1" dirty="0">
                <a:latin typeface="Times New Roman"/>
                <a:cs typeface="Times New Roman"/>
              </a:rPr>
              <a:t> Beijing </a:t>
            </a:r>
            <a:r>
              <a:rPr lang="fr-FR" sz="1400" b="1" dirty="0" err="1">
                <a:latin typeface="Times New Roman"/>
                <a:cs typeface="Times New Roman"/>
              </a:rPr>
              <a:t>facility</a:t>
            </a:r>
            <a:r>
              <a:rPr lang="fr-FR" sz="1400" b="1" dirty="0">
                <a:latin typeface="Times New Roman"/>
                <a:cs typeface="Times New Roman"/>
              </a:rPr>
              <a:t> shows how good design </a:t>
            </a:r>
            <a:r>
              <a:rPr lang="fr-FR" sz="1400" b="1" dirty="0" err="1">
                <a:latin typeface="Times New Roman"/>
                <a:cs typeface="Times New Roman"/>
              </a:rPr>
              <a:t>can</a:t>
            </a:r>
            <a:r>
              <a:rPr lang="fr-FR" sz="1400" b="1" dirty="0">
                <a:latin typeface="Times New Roman"/>
                <a:cs typeface="Times New Roman"/>
              </a:rPr>
              <a:t> </a:t>
            </a:r>
            <a:r>
              <a:rPr lang="fr-FR" sz="1400" b="1" dirty="0" err="1">
                <a:latin typeface="Times New Roman"/>
                <a:cs typeface="Times New Roman"/>
              </a:rPr>
              <a:t>enhance</a:t>
            </a:r>
            <a:r>
              <a:rPr lang="fr-FR" sz="1400" b="1" dirty="0">
                <a:latin typeface="Times New Roman"/>
                <a:cs typeface="Times New Roman"/>
              </a:rPr>
              <a:t> </a:t>
            </a:r>
            <a:r>
              <a:rPr lang="fr-FR" sz="1400" b="1" dirty="0" err="1">
                <a:latin typeface="Times New Roman"/>
                <a:cs typeface="Times New Roman"/>
              </a:rPr>
              <a:t>sustainability</a:t>
            </a:r>
            <a:r>
              <a:rPr lang="fr-FR" sz="1400" b="1" dirty="0">
                <a:latin typeface="Times New Roman"/>
                <a:cs typeface="Times New Roman"/>
              </a:rPr>
              <a:t>. In 2000,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moved</a:t>
            </a:r>
            <a:r>
              <a:rPr lang="fr-FR" sz="1400" b="1" dirty="0">
                <a:latin typeface="Times New Roman"/>
                <a:cs typeface="Times New Roman"/>
              </a:rPr>
              <a:t> </a:t>
            </a:r>
            <a:r>
              <a:rPr lang="fr-FR" sz="1400" b="1" dirty="0" err="1">
                <a:latin typeface="Times New Roman"/>
                <a:cs typeface="Times New Roman"/>
              </a:rPr>
              <a:t>into</a:t>
            </a:r>
            <a:r>
              <a:rPr lang="fr-FR" sz="1400" b="1" dirty="0">
                <a:latin typeface="Times New Roman"/>
                <a:cs typeface="Times New Roman"/>
              </a:rPr>
              <a:t> the </a:t>
            </a:r>
            <a:r>
              <a:rPr lang="fr-FR" sz="1400" b="1" dirty="0" err="1">
                <a:latin typeface="Times New Roman"/>
                <a:cs typeface="Times New Roman"/>
              </a:rPr>
              <a:t>purpose-built</a:t>
            </a:r>
            <a:r>
              <a:rPr lang="fr-FR" sz="1400" b="1" dirty="0">
                <a:latin typeface="Times New Roman"/>
                <a:cs typeface="Times New Roman"/>
              </a:rPr>
              <a:t> </a:t>
            </a:r>
            <a:r>
              <a:rPr lang="fr-FR" sz="1400" b="1" dirty="0" err="1">
                <a:latin typeface="Times New Roman"/>
                <a:cs typeface="Times New Roman"/>
              </a:rPr>
              <a:t>XingWang</a:t>
            </a:r>
            <a:r>
              <a:rPr lang="fr-FR" sz="1400" b="1" dirty="0">
                <a:latin typeface="Times New Roman"/>
                <a:cs typeface="Times New Roman"/>
              </a:rPr>
              <a:t> </a:t>
            </a:r>
            <a:r>
              <a:rPr lang="fr-FR" sz="1400" b="1" dirty="0" err="1">
                <a:latin typeface="Times New Roman"/>
                <a:cs typeface="Times New Roman"/>
              </a:rPr>
              <a:t>industrial</a:t>
            </a:r>
            <a:r>
              <a:rPr lang="fr-FR" sz="1400" b="1" dirty="0">
                <a:latin typeface="Times New Roman"/>
                <a:cs typeface="Times New Roman"/>
              </a:rPr>
              <a:t> </a:t>
            </a:r>
            <a:r>
              <a:rPr lang="fr-FR" sz="1400" b="1" dirty="0" err="1">
                <a:latin typeface="Times New Roman"/>
                <a:cs typeface="Times New Roman"/>
              </a:rPr>
              <a:t>park</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clusters Nokia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several</a:t>
            </a:r>
            <a:r>
              <a:rPr lang="fr-FR" sz="1400" b="1" dirty="0">
                <a:latin typeface="Times New Roman"/>
                <a:cs typeface="Times New Roman"/>
              </a:rPr>
              <a:t> </a:t>
            </a:r>
            <a:r>
              <a:rPr lang="fr-FR" sz="1400" b="1" dirty="0" err="1">
                <a:latin typeface="Times New Roman"/>
                <a:cs typeface="Times New Roman"/>
              </a:rPr>
              <a:t>key</a:t>
            </a:r>
            <a:r>
              <a:rPr lang="fr-FR" sz="1400" b="1" dirty="0">
                <a:latin typeface="Times New Roman"/>
                <a:cs typeface="Times New Roman"/>
              </a:rPr>
              <a:t> </a:t>
            </a:r>
            <a:r>
              <a:rPr lang="fr-FR" sz="1400" b="1" dirty="0" err="1">
                <a:latin typeface="Times New Roman"/>
                <a:cs typeface="Times New Roman"/>
              </a:rPr>
              <a:t>suppliers</a:t>
            </a:r>
            <a:r>
              <a:rPr lang="fr-FR" sz="1400" b="1" dirty="0">
                <a:latin typeface="Times New Roman"/>
                <a:cs typeface="Times New Roman"/>
              </a:rPr>
              <a:t>. This </a:t>
            </a:r>
            <a:r>
              <a:rPr lang="fr-FR" sz="1400" b="1" dirty="0" err="1">
                <a:latin typeface="Times New Roman"/>
                <a:cs typeface="Times New Roman"/>
              </a:rPr>
              <a:t>helps</a:t>
            </a:r>
            <a:r>
              <a:rPr lang="fr-FR" sz="1400" b="1" dirty="0">
                <a:latin typeface="Times New Roman"/>
                <a:cs typeface="Times New Roman"/>
              </a:rPr>
              <a:t> </a:t>
            </a:r>
            <a:r>
              <a:rPr lang="fr-FR" sz="1400" b="1" dirty="0" err="1">
                <a:latin typeface="Times New Roman"/>
                <a:cs typeface="Times New Roman"/>
              </a:rPr>
              <a:t>reduce</a:t>
            </a:r>
            <a:r>
              <a:rPr lang="fr-FR" sz="1400" b="1" dirty="0">
                <a:latin typeface="Times New Roman"/>
                <a:cs typeface="Times New Roman"/>
              </a:rPr>
              <a:t> transportation </a:t>
            </a:r>
            <a:r>
              <a:rPr lang="fr-FR" sz="1400" b="1" dirty="0" err="1">
                <a:latin typeface="Times New Roman"/>
                <a:cs typeface="Times New Roman"/>
              </a:rPr>
              <a:t>costs</a:t>
            </a:r>
            <a:r>
              <a:rPr lang="fr-FR" sz="1400" b="1" dirty="0">
                <a:latin typeface="Times New Roman"/>
                <a:cs typeface="Times New Roman"/>
              </a:rPr>
              <a:t>, and </a:t>
            </a:r>
            <a:r>
              <a:rPr lang="fr-FR" sz="1400" b="1" dirty="0" err="1">
                <a:latin typeface="Times New Roman"/>
                <a:cs typeface="Times New Roman"/>
              </a:rPr>
              <a:t>offers</a:t>
            </a:r>
            <a:r>
              <a:rPr lang="fr-FR" sz="1400" b="1" dirty="0">
                <a:latin typeface="Times New Roman"/>
                <a:cs typeface="Times New Roman"/>
              </a:rPr>
              <a:t> </a:t>
            </a:r>
            <a:r>
              <a:rPr lang="fr-FR" sz="1400" b="1" dirty="0" err="1">
                <a:latin typeface="Times New Roman"/>
                <a:cs typeface="Times New Roman"/>
              </a:rPr>
              <a:t>significant</a:t>
            </a:r>
            <a:r>
              <a:rPr lang="fr-FR" sz="1400" b="1" dirty="0">
                <a:latin typeface="Times New Roman"/>
                <a:cs typeface="Times New Roman"/>
              </a:rPr>
              <a:t> </a:t>
            </a:r>
            <a:r>
              <a:rPr lang="fr-FR" sz="1400" b="1" dirty="0" err="1">
                <a:latin typeface="Times New Roman"/>
                <a:cs typeface="Times New Roman"/>
              </a:rPr>
              <a:t>savings</a:t>
            </a:r>
            <a:r>
              <a:rPr lang="fr-FR" sz="1400" b="1" dirty="0">
                <a:latin typeface="Times New Roman"/>
                <a:cs typeface="Times New Roman"/>
              </a:rPr>
              <a:t> on </a:t>
            </a:r>
            <a:r>
              <a:rPr lang="fr-FR" sz="1400" b="1" dirty="0" err="1">
                <a:latin typeface="Times New Roman"/>
                <a:cs typeface="Times New Roman"/>
              </a:rPr>
              <a:t>energy</a:t>
            </a:r>
            <a:r>
              <a:rPr lang="fr-FR" sz="1400" b="1" dirty="0">
                <a:latin typeface="Times New Roman"/>
                <a:cs typeface="Times New Roman"/>
              </a:rPr>
              <a:t> and </a:t>
            </a:r>
            <a:r>
              <a:rPr lang="fr-FR" sz="1400" b="1" dirty="0" err="1">
                <a:latin typeface="Times New Roman"/>
                <a:cs typeface="Times New Roman"/>
              </a:rPr>
              <a:t>emissions</a:t>
            </a:r>
            <a:r>
              <a:rPr lang="fr-FR" sz="1400" b="1" dirty="0">
                <a:latin typeface="Times New Roman"/>
                <a:cs typeface="Times New Roman"/>
              </a:rPr>
              <a:t>.</a:t>
            </a:r>
          </a:p>
          <a:p>
            <a:pPr algn="r"/>
            <a:r>
              <a:rPr lang="fr-FR" sz="1100" b="1" dirty="0" err="1">
                <a:latin typeface="Times New Roman"/>
                <a:cs typeface="Times New Roman"/>
              </a:rPr>
              <a:t>www.nokia.com</a:t>
            </a:r>
            <a:endParaRPr lang="fr-FR" sz="1100" b="1" dirty="0">
              <a:latin typeface="Times New Roman"/>
              <a:cs typeface="Times New Roman"/>
            </a:endParaRPr>
          </a:p>
        </p:txBody>
      </p:sp>
    </p:spTree>
    <p:extLst>
      <p:ext uri="{BB962C8B-B14F-4D97-AF65-F5344CB8AC3E}">
        <p14:creationId xmlns:p14="http://schemas.microsoft.com/office/powerpoint/2010/main" val="4560960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269365" y="1181100"/>
            <a:ext cx="8739952" cy="4282576"/>
          </a:xfrm>
          <a:prstGeom prst="rect">
            <a:avLst/>
          </a:prstGeom>
          <a:ln w="38100">
            <a:solidFill>
              <a:srgbClr val="800000"/>
            </a:solidFill>
          </a:ln>
        </p:spPr>
      </p:pic>
    </p:spTree>
    <p:extLst>
      <p:ext uri="{BB962C8B-B14F-4D97-AF65-F5344CB8AC3E}">
        <p14:creationId xmlns:p14="http://schemas.microsoft.com/office/powerpoint/2010/main" val="41129859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a:srcRect l="8215" t="27649" r="8655" b="12096"/>
          <a:stretch/>
        </p:blipFill>
        <p:spPr>
          <a:xfrm>
            <a:off x="214628" y="858647"/>
            <a:ext cx="8687280" cy="4722562"/>
          </a:xfrm>
          <a:prstGeom prst="rect">
            <a:avLst/>
          </a:prstGeom>
          <a:ln w="38100">
            <a:solidFill>
              <a:srgbClr val="800000"/>
            </a:solidFill>
          </a:ln>
        </p:spPr>
      </p:pic>
      <p:sp>
        <p:nvSpPr>
          <p:cNvPr id="3" name="ZoneTexte 2"/>
          <p:cNvSpPr txBox="1"/>
          <p:nvPr/>
        </p:nvSpPr>
        <p:spPr>
          <a:xfrm>
            <a:off x="786354" y="5927268"/>
            <a:ext cx="7562587" cy="461665"/>
          </a:xfrm>
          <a:prstGeom prst="rect">
            <a:avLst/>
          </a:prstGeom>
          <a:noFill/>
        </p:spPr>
        <p:txBody>
          <a:bodyPr wrap="none" rtlCol="0">
            <a:spAutoFit/>
          </a:bodyPr>
          <a:lstStyle/>
          <a:p>
            <a:r>
              <a:rPr lang="fr-FR" sz="2400" b="1" dirty="0" smtClean="0">
                <a:latin typeface="Times New Roman"/>
                <a:cs typeface="Times New Roman"/>
              </a:rPr>
              <a:t>The </a:t>
            </a:r>
            <a:r>
              <a:rPr lang="fr-FR" sz="2400" b="1" dirty="0" err="1" smtClean="0">
                <a:latin typeface="Times New Roman"/>
                <a:cs typeface="Times New Roman"/>
              </a:rPr>
              <a:t>dark</a:t>
            </a:r>
            <a:r>
              <a:rPr lang="fr-FR" sz="2400" b="1" dirty="0" smtClean="0">
                <a:latin typeface="Times New Roman"/>
                <a:cs typeface="Times New Roman"/>
              </a:rPr>
              <a:t> </a:t>
            </a:r>
            <a:r>
              <a:rPr lang="fr-FR" sz="2400" b="1" dirty="0" err="1" smtClean="0">
                <a:latin typeface="Times New Roman"/>
                <a:cs typeface="Times New Roman"/>
              </a:rPr>
              <a:t>side</a:t>
            </a:r>
            <a:r>
              <a:rPr lang="fr-FR" sz="2400" b="1" dirty="0" smtClean="0">
                <a:latin typeface="Times New Roman"/>
                <a:cs typeface="Times New Roman"/>
              </a:rPr>
              <a:t> of </a:t>
            </a:r>
            <a:r>
              <a:rPr lang="fr-FR" sz="2400" b="1" dirty="0" err="1" smtClean="0">
                <a:latin typeface="Times New Roman"/>
                <a:cs typeface="Times New Roman"/>
              </a:rPr>
              <a:t>globalization</a:t>
            </a:r>
            <a:r>
              <a:rPr lang="fr-FR" sz="2400" b="1" dirty="0" smtClean="0">
                <a:latin typeface="Times New Roman"/>
                <a:cs typeface="Times New Roman"/>
              </a:rPr>
              <a:t>: </a:t>
            </a:r>
            <a:r>
              <a:rPr lang="fr-FR" sz="2400" b="1" dirty="0" err="1">
                <a:latin typeface="Times New Roman"/>
                <a:cs typeface="Times New Roman"/>
              </a:rPr>
              <a:t>o</a:t>
            </a:r>
            <a:r>
              <a:rPr lang="fr-FR" sz="2400" b="1" dirty="0" err="1" smtClean="0">
                <a:latin typeface="Times New Roman"/>
                <a:cs typeface="Times New Roman"/>
              </a:rPr>
              <a:t>rganized</a:t>
            </a:r>
            <a:r>
              <a:rPr lang="fr-FR" sz="2400" b="1" dirty="0" smtClean="0">
                <a:latin typeface="Times New Roman"/>
                <a:cs typeface="Times New Roman"/>
              </a:rPr>
              <a:t> </a:t>
            </a:r>
            <a:r>
              <a:rPr lang="fr-FR" sz="2400" b="1" dirty="0" err="1" smtClean="0">
                <a:latin typeface="Times New Roman"/>
                <a:cs typeface="Times New Roman"/>
              </a:rPr>
              <a:t>criminal</a:t>
            </a:r>
            <a:r>
              <a:rPr lang="fr-FR" sz="2400" b="1" dirty="0" smtClean="0">
                <a:latin typeface="Times New Roman"/>
                <a:cs typeface="Times New Roman"/>
              </a:rPr>
              <a:t> </a:t>
            </a:r>
            <a:r>
              <a:rPr lang="fr-FR" sz="2400" b="1" dirty="0" err="1" smtClean="0">
                <a:latin typeface="Times New Roman"/>
                <a:cs typeface="Times New Roman"/>
              </a:rPr>
              <a:t>trade</a:t>
            </a:r>
            <a:endParaRPr lang="fr-FR" sz="2400" b="1" dirty="0">
              <a:latin typeface="Times New Roman"/>
              <a:cs typeface="Times New Roman"/>
            </a:endParaRPr>
          </a:p>
        </p:txBody>
      </p:sp>
    </p:spTree>
    <p:extLst>
      <p:ext uri="{BB962C8B-B14F-4D97-AF65-F5344CB8AC3E}">
        <p14:creationId xmlns:p14="http://schemas.microsoft.com/office/powerpoint/2010/main" val="168414675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41141"/>
            <a:ext cx="7278104" cy="523220"/>
          </a:xfrm>
          <a:prstGeom prst="rect">
            <a:avLst/>
          </a:prstGeom>
          <a:noFill/>
        </p:spPr>
        <p:txBody>
          <a:bodyPr wrap="none" rtlCol="0">
            <a:spAutoFit/>
          </a:bodyPr>
          <a:lstStyle/>
          <a:p>
            <a:r>
              <a:rPr lang="fr-FR" sz="2800" b="1" dirty="0" smtClean="0">
                <a:latin typeface="Times New Roman"/>
                <a:cs typeface="Times New Roman"/>
              </a:rPr>
              <a:t>III. </a:t>
            </a:r>
            <a:r>
              <a:rPr lang="fr-FR" sz="2800" b="1" dirty="0" err="1" smtClean="0">
                <a:latin typeface="Times New Roman"/>
                <a:cs typeface="Times New Roman"/>
              </a:rPr>
              <a:t>What</a:t>
            </a:r>
            <a:r>
              <a:rPr lang="fr-FR" sz="2800" b="1" dirty="0" smtClean="0">
                <a:latin typeface="Times New Roman"/>
                <a:cs typeface="Times New Roman"/>
              </a:rPr>
              <a:t> </a:t>
            </a:r>
            <a:r>
              <a:rPr lang="fr-FR" sz="2800" b="1" dirty="0" err="1" smtClean="0">
                <a:latin typeface="Times New Roman"/>
                <a:cs typeface="Times New Roman"/>
              </a:rPr>
              <a:t>limits</a:t>
            </a:r>
            <a:r>
              <a:rPr lang="fr-FR" sz="2800" b="1" dirty="0" smtClean="0">
                <a:latin typeface="Times New Roman"/>
                <a:cs typeface="Times New Roman"/>
              </a:rPr>
              <a:t> to </a:t>
            </a:r>
            <a:r>
              <a:rPr lang="fr-FR" sz="2800" b="1" dirty="0" err="1" smtClean="0">
                <a:latin typeface="Times New Roman"/>
                <a:cs typeface="Times New Roman"/>
              </a:rPr>
              <a:t>these</a:t>
            </a:r>
            <a:r>
              <a:rPr lang="fr-FR" sz="2800" b="1" dirty="0" smtClean="0">
                <a:latin typeface="Times New Roman"/>
                <a:cs typeface="Times New Roman"/>
              </a:rPr>
              <a:t> territorial </a:t>
            </a:r>
            <a:r>
              <a:rPr lang="fr-FR" sz="2800" b="1" dirty="0" err="1" smtClean="0">
                <a:latin typeface="Times New Roman"/>
                <a:cs typeface="Times New Roman"/>
              </a:rPr>
              <a:t>strategies</a:t>
            </a:r>
            <a:r>
              <a:rPr lang="fr-FR" sz="2800" b="1" dirty="0" smtClean="0">
                <a:latin typeface="Times New Roman"/>
                <a:cs typeface="Times New Roman"/>
              </a:rPr>
              <a:t> ?</a:t>
            </a:r>
            <a:endParaRPr lang="fr-FR" sz="2800" b="1" dirty="0">
              <a:latin typeface="Times New Roman"/>
              <a:cs typeface="Times New Roman"/>
            </a:endParaRPr>
          </a:p>
        </p:txBody>
      </p:sp>
      <p:sp>
        <p:nvSpPr>
          <p:cNvPr id="3" name="ZoneTexte 2"/>
          <p:cNvSpPr txBox="1"/>
          <p:nvPr/>
        </p:nvSpPr>
        <p:spPr>
          <a:xfrm>
            <a:off x="0" y="604672"/>
            <a:ext cx="3338474" cy="461665"/>
          </a:xfrm>
          <a:prstGeom prst="rect">
            <a:avLst/>
          </a:prstGeom>
          <a:noFill/>
        </p:spPr>
        <p:txBody>
          <a:bodyPr wrap="none" rtlCol="0">
            <a:spAutoFit/>
          </a:bodyPr>
          <a:lstStyle/>
          <a:p>
            <a:r>
              <a:rPr lang="fr-FR" sz="2400" b="1" i="1" dirty="0" smtClean="0">
                <a:latin typeface="Times New Roman"/>
                <a:cs typeface="Times New Roman"/>
              </a:rPr>
              <a:t>A. </a:t>
            </a:r>
            <a:r>
              <a:rPr lang="fr-FR" sz="2400" b="1" i="1" dirty="0" err="1" smtClean="0">
                <a:latin typeface="Times New Roman"/>
                <a:cs typeface="Times New Roman"/>
              </a:rPr>
              <a:t>Environmental</a:t>
            </a:r>
            <a:r>
              <a:rPr lang="fr-FR" sz="2400" b="1" i="1" dirty="0" smtClean="0">
                <a:latin typeface="Times New Roman"/>
                <a:cs typeface="Times New Roman"/>
              </a:rPr>
              <a:t> </a:t>
            </a:r>
            <a:r>
              <a:rPr lang="fr-FR" sz="2400" b="1" i="1" dirty="0" err="1" smtClean="0">
                <a:latin typeface="Times New Roman"/>
                <a:cs typeface="Times New Roman"/>
              </a:rPr>
              <a:t>limits</a:t>
            </a:r>
            <a:endParaRPr lang="fr-FR" sz="2400" b="1" i="1" dirty="0">
              <a:latin typeface="Times New Roman"/>
              <a:cs typeface="Times New Roman"/>
            </a:endParaRPr>
          </a:p>
        </p:txBody>
      </p:sp>
      <p:sp>
        <p:nvSpPr>
          <p:cNvPr id="4" name="Rectangle 3"/>
          <p:cNvSpPr/>
          <p:nvPr/>
        </p:nvSpPr>
        <p:spPr>
          <a:xfrm>
            <a:off x="160971" y="4295446"/>
            <a:ext cx="8799702" cy="2416046"/>
          </a:xfrm>
          <a:prstGeom prst="rect">
            <a:avLst/>
          </a:prstGeom>
          <a:ln w="38100">
            <a:solidFill>
              <a:srgbClr val="800000"/>
            </a:solidFill>
          </a:ln>
        </p:spPr>
        <p:txBody>
          <a:bodyPr wrap="square">
            <a:spAutoFit/>
          </a:bodyPr>
          <a:lstStyle/>
          <a:p>
            <a:pPr algn="just"/>
            <a:r>
              <a:rPr lang="en-US" sz="1400" b="1" i="1" dirty="0">
                <a:latin typeface="Times New Roman"/>
                <a:cs typeface="Times New Roman"/>
              </a:rPr>
              <a:t>Document </a:t>
            </a:r>
            <a:r>
              <a:rPr lang="en-US" sz="1400" b="1" i="1" dirty="0" smtClean="0">
                <a:latin typeface="Times New Roman"/>
                <a:cs typeface="Times New Roman"/>
              </a:rPr>
              <a:t>2</a:t>
            </a:r>
            <a:r>
              <a:rPr lang="en-US" sz="1400" i="1" dirty="0" smtClean="0">
                <a:latin typeface="Times New Roman"/>
                <a:cs typeface="Times New Roman"/>
              </a:rPr>
              <a:t>: </a:t>
            </a:r>
            <a:r>
              <a:rPr lang="en-US" sz="1400" b="1" i="1" dirty="0">
                <a:latin typeface="Times New Roman"/>
                <a:cs typeface="Times New Roman"/>
              </a:rPr>
              <a:t>Pollution Fine Sought Against Coca-Cola </a:t>
            </a:r>
            <a:endParaRPr lang="fr-FR" sz="1400" dirty="0">
              <a:latin typeface="Times New Roman"/>
              <a:cs typeface="Times New Roman"/>
            </a:endParaRPr>
          </a:p>
          <a:p>
            <a:pPr algn="just"/>
            <a:endParaRPr lang="en-US" sz="1400" b="1" dirty="0" smtClean="0">
              <a:latin typeface="Times New Roman"/>
              <a:cs typeface="Times New Roman"/>
            </a:endParaRPr>
          </a:p>
          <a:p>
            <a:pPr algn="just"/>
            <a:r>
              <a:rPr lang="en-US" sz="1400" b="1" dirty="0" smtClean="0">
                <a:latin typeface="Times New Roman"/>
                <a:cs typeface="Times New Roman"/>
              </a:rPr>
              <a:t>A </a:t>
            </a:r>
            <a:r>
              <a:rPr lang="en-US" sz="1400" b="1" dirty="0">
                <a:latin typeface="Times New Roman"/>
                <a:cs typeface="Times New Roman"/>
              </a:rPr>
              <a:t>state government panel recommended Tuesday that Coca-Cola’s Indian subsidiary be fined $47 million for damage to the water and soil in a southern Indian village that it said had been caused by one of the company’s bottling plants. The plant, which opened in 2000 and closed five years later, polluted the groundwater and soil around the village of </a:t>
            </a:r>
            <a:r>
              <a:rPr lang="en-US" sz="1400" b="1" dirty="0" err="1">
                <a:latin typeface="Times New Roman"/>
                <a:cs typeface="Times New Roman"/>
              </a:rPr>
              <a:t>Plachimada</a:t>
            </a:r>
            <a:r>
              <a:rPr lang="en-US" sz="1400" b="1" dirty="0">
                <a:latin typeface="Times New Roman"/>
                <a:cs typeface="Times New Roman"/>
              </a:rPr>
              <a:t>, in the state of Kerala, the panel said. Coca-Cola said in a statement that it was unfortunate “that the committee in Kerala was appointed on the unproven assumption that damage was caused, and that it was caused by Hindustan Coca-Cola Beverages.” According to the panel, the bottling plant discharged a sludge that contained toxic chemicals like cadmium and lead. After villagers complained that the water table had dropped and farms were less productive, the village council decided not to renew the plant’s license</a:t>
            </a:r>
            <a:r>
              <a:rPr lang="en-US" sz="1400" b="1" dirty="0" smtClean="0">
                <a:latin typeface="Times New Roman"/>
                <a:cs typeface="Times New Roman"/>
              </a:rPr>
              <a:t>.</a:t>
            </a:r>
            <a:endParaRPr lang="fr-FR" sz="1400" b="1" dirty="0">
              <a:latin typeface="Times New Roman"/>
              <a:cs typeface="Times New Roman"/>
            </a:endParaRPr>
          </a:p>
          <a:p>
            <a:pPr algn="r"/>
            <a:r>
              <a:rPr lang="en-US" sz="1100" b="1" dirty="0" err="1">
                <a:latin typeface="Times New Roman"/>
                <a:cs typeface="Times New Roman"/>
              </a:rPr>
              <a:t>Hari</a:t>
            </a:r>
            <a:r>
              <a:rPr lang="en-US" sz="1100" b="1" dirty="0">
                <a:latin typeface="Times New Roman"/>
                <a:cs typeface="Times New Roman"/>
              </a:rPr>
              <a:t> Kumar, </a:t>
            </a:r>
            <a:r>
              <a:rPr lang="en-US" sz="1100" b="1" i="1" dirty="0">
                <a:latin typeface="Times New Roman"/>
                <a:cs typeface="Times New Roman"/>
              </a:rPr>
              <a:t>The New York Times</a:t>
            </a:r>
            <a:r>
              <a:rPr lang="en-US" sz="1100" b="1" dirty="0">
                <a:latin typeface="Times New Roman"/>
                <a:cs typeface="Times New Roman"/>
              </a:rPr>
              <a:t>, March 23, 2010</a:t>
            </a:r>
            <a:r>
              <a:rPr lang="en-US" sz="1100" b="1" dirty="0" smtClean="0">
                <a:latin typeface="Times New Roman"/>
                <a:cs typeface="Times New Roman"/>
              </a:rPr>
              <a:t>.</a:t>
            </a:r>
            <a:endParaRPr lang="fr-FR" sz="1100" b="1" dirty="0">
              <a:latin typeface="Times New Roman"/>
              <a:cs typeface="Times New Roman"/>
            </a:endParaRPr>
          </a:p>
        </p:txBody>
      </p:sp>
      <p:pic>
        <p:nvPicPr>
          <p:cNvPr id="6" name="Image 5" descr="http://www.seppo.net/cartoons/albums/cartoons/environment/energy/exxon_oil_spill_alaska.jpg"/>
          <p:cNvPicPr/>
          <p:nvPr/>
        </p:nvPicPr>
        <p:blipFill>
          <a:blip r:embed="rId3">
            <a:extLst>
              <a:ext uri="{28A0092B-C50C-407E-A947-70E740481C1C}">
                <a14:useLocalDpi xmlns:a14="http://schemas.microsoft.com/office/drawing/2010/main" val="0"/>
              </a:ext>
            </a:extLst>
          </a:blip>
          <a:srcRect/>
          <a:stretch>
            <a:fillRect/>
          </a:stretch>
        </p:blipFill>
        <p:spPr bwMode="auto">
          <a:xfrm>
            <a:off x="3612060" y="585998"/>
            <a:ext cx="5329937" cy="3690774"/>
          </a:xfrm>
          <a:prstGeom prst="rect">
            <a:avLst/>
          </a:prstGeom>
          <a:noFill/>
          <a:ln w="38100">
            <a:solidFill>
              <a:srgbClr val="800000"/>
            </a:solidFill>
          </a:ln>
        </p:spPr>
      </p:pic>
      <p:sp>
        <p:nvSpPr>
          <p:cNvPr id="7" name="Rectangle 6"/>
          <p:cNvSpPr/>
          <p:nvPr/>
        </p:nvSpPr>
        <p:spPr>
          <a:xfrm>
            <a:off x="810171" y="1491311"/>
            <a:ext cx="2528303" cy="461665"/>
          </a:xfrm>
          <a:prstGeom prst="rect">
            <a:avLst/>
          </a:prstGeom>
        </p:spPr>
        <p:txBody>
          <a:bodyPr wrap="square">
            <a:spAutoFit/>
          </a:bodyPr>
          <a:lstStyle/>
          <a:p>
            <a:pPr algn="just"/>
            <a:r>
              <a:rPr lang="en-US" sz="1200" b="1" i="1" dirty="0">
                <a:latin typeface="Times New Roman"/>
                <a:cs typeface="Times New Roman"/>
              </a:rPr>
              <a:t>Document </a:t>
            </a:r>
            <a:r>
              <a:rPr lang="en-US" sz="1200" b="1" i="1" dirty="0" smtClean="0">
                <a:latin typeface="Times New Roman"/>
                <a:cs typeface="Times New Roman"/>
              </a:rPr>
              <a:t>1: </a:t>
            </a:r>
            <a:r>
              <a:rPr lang="en-US" sz="1200" b="1" i="1" dirty="0">
                <a:latin typeface="Times New Roman"/>
                <a:cs typeface="Times New Roman"/>
              </a:rPr>
              <a:t>Exxon Valdez Oil Spill, 20</a:t>
            </a:r>
            <a:r>
              <a:rPr lang="en-US" sz="1200" b="1" i="1" baseline="30000" dirty="0">
                <a:latin typeface="Times New Roman"/>
                <a:cs typeface="Times New Roman"/>
              </a:rPr>
              <a:t>th</a:t>
            </a:r>
            <a:r>
              <a:rPr lang="en-US" sz="1200" b="1" i="1" dirty="0">
                <a:latin typeface="Times New Roman"/>
                <a:cs typeface="Times New Roman"/>
              </a:rPr>
              <a:t> anniversary cartoon (2009)</a:t>
            </a:r>
            <a:endParaRPr lang="fr-FR" sz="1200" b="1" dirty="0">
              <a:latin typeface="Times New Roman"/>
              <a:cs typeface="Times New Roman"/>
            </a:endParaRPr>
          </a:p>
        </p:txBody>
      </p:sp>
      <p:sp>
        <p:nvSpPr>
          <p:cNvPr id="8" name="ZoneTexte 7"/>
          <p:cNvSpPr txBox="1"/>
          <p:nvPr/>
        </p:nvSpPr>
        <p:spPr>
          <a:xfrm>
            <a:off x="160971" y="2367561"/>
            <a:ext cx="2542299" cy="1754327"/>
          </a:xfrm>
          <a:prstGeom prst="rect">
            <a:avLst/>
          </a:prstGeom>
          <a:noFill/>
        </p:spPr>
        <p:txBody>
          <a:bodyPr wrap="none" rtlCol="0">
            <a:spAutoFit/>
          </a:bodyPr>
          <a:lstStyle/>
          <a:p>
            <a:r>
              <a:rPr lang="fr-FR" sz="1200" i="1" dirty="0" smtClean="0">
                <a:latin typeface="Times New Roman"/>
                <a:cs typeface="Times New Roman"/>
              </a:rPr>
              <a:t>Killer </a:t>
            </a:r>
            <a:r>
              <a:rPr lang="fr-FR" sz="1200" i="1" dirty="0" err="1" smtClean="0">
                <a:latin typeface="Times New Roman"/>
                <a:cs typeface="Times New Roman"/>
              </a:rPr>
              <a:t>whale</a:t>
            </a:r>
            <a:r>
              <a:rPr lang="fr-FR" sz="1200" i="1" dirty="0" smtClean="0">
                <a:latin typeface="Times New Roman"/>
                <a:cs typeface="Times New Roman"/>
              </a:rPr>
              <a:t>: orque</a:t>
            </a:r>
          </a:p>
          <a:p>
            <a:r>
              <a:rPr lang="fr-FR" sz="1200" i="1" dirty="0" err="1" smtClean="0">
                <a:latin typeface="Times New Roman"/>
                <a:cs typeface="Times New Roman"/>
              </a:rPr>
              <a:t>Bottling</a:t>
            </a:r>
            <a:r>
              <a:rPr lang="fr-FR" sz="1200" i="1" dirty="0" smtClean="0">
                <a:latin typeface="Times New Roman"/>
                <a:cs typeface="Times New Roman"/>
              </a:rPr>
              <a:t> plant: usine d’embouteillage</a:t>
            </a:r>
          </a:p>
          <a:p>
            <a:r>
              <a:rPr lang="fr-FR" sz="1200" i="1" dirty="0" smtClean="0">
                <a:latin typeface="Times New Roman"/>
                <a:cs typeface="Times New Roman"/>
              </a:rPr>
              <a:t>Lead: plomb</a:t>
            </a:r>
          </a:p>
          <a:p>
            <a:r>
              <a:rPr lang="fr-FR" sz="1200" i="1" dirty="0" err="1" smtClean="0">
                <a:latin typeface="Times New Roman"/>
                <a:cs typeface="Times New Roman"/>
              </a:rPr>
              <a:t>Oil</a:t>
            </a:r>
            <a:r>
              <a:rPr lang="fr-FR" sz="1200" i="1" dirty="0" smtClean="0">
                <a:latin typeface="Times New Roman"/>
                <a:cs typeface="Times New Roman"/>
              </a:rPr>
              <a:t> tanker: pétrolier</a:t>
            </a:r>
          </a:p>
          <a:p>
            <a:r>
              <a:rPr lang="fr-FR" sz="1200" i="1" dirty="0" err="1" smtClean="0">
                <a:latin typeface="Times New Roman"/>
                <a:cs typeface="Times New Roman"/>
              </a:rPr>
              <a:t>Seals</a:t>
            </a:r>
            <a:r>
              <a:rPr lang="fr-FR" sz="1200" i="1" dirty="0" smtClean="0">
                <a:latin typeface="Times New Roman"/>
                <a:cs typeface="Times New Roman"/>
              </a:rPr>
              <a:t> : phoques (</a:t>
            </a:r>
            <a:r>
              <a:rPr lang="fr-FR" sz="1200" i="1" dirty="0" err="1" smtClean="0">
                <a:latin typeface="Times New Roman"/>
                <a:cs typeface="Times New Roman"/>
              </a:rPr>
              <a:t>lying</a:t>
            </a:r>
            <a:r>
              <a:rPr lang="fr-FR" sz="1200" i="1" dirty="0" smtClean="0">
                <a:latin typeface="Times New Roman"/>
                <a:cs typeface="Times New Roman"/>
              </a:rPr>
              <a:t> on a rock)</a:t>
            </a:r>
          </a:p>
          <a:p>
            <a:r>
              <a:rPr lang="fr-FR" sz="1200" i="1" dirty="0" err="1" smtClean="0">
                <a:latin typeface="Times New Roman"/>
                <a:cs typeface="Times New Roman"/>
              </a:rPr>
              <a:t>Sea</a:t>
            </a:r>
            <a:r>
              <a:rPr lang="fr-FR" sz="1200" i="1" dirty="0" smtClean="0">
                <a:latin typeface="Times New Roman"/>
                <a:cs typeface="Times New Roman"/>
              </a:rPr>
              <a:t> </a:t>
            </a:r>
            <a:r>
              <a:rPr lang="fr-FR" sz="1200" i="1" dirty="0" err="1" smtClean="0">
                <a:latin typeface="Times New Roman"/>
                <a:cs typeface="Times New Roman"/>
              </a:rPr>
              <a:t>ice</a:t>
            </a:r>
            <a:r>
              <a:rPr lang="fr-FR" sz="1200" i="1" dirty="0" smtClean="0">
                <a:latin typeface="Times New Roman"/>
                <a:cs typeface="Times New Roman"/>
              </a:rPr>
              <a:t> : banquise</a:t>
            </a:r>
          </a:p>
          <a:p>
            <a:r>
              <a:rPr lang="fr-FR" sz="1200" i="1" dirty="0" err="1" smtClean="0">
                <a:latin typeface="Times New Roman"/>
                <a:cs typeface="Times New Roman"/>
              </a:rPr>
              <a:t>Sludge</a:t>
            </a:r>
            <a:r>
              <a:rPr lang="fr-FR" sz="1200" i="1" dirty="0" smtClean="0">
                <a:latin typeface="Times New Roman"/>
                <a:cs typeface="Times New Roman"/>
              </a:rPr>
              <a:t>: boue, vase</a:t>
            </a:r>
          </a:p>
          <a:p>
            <a:r>
              <a:rPr lang="fr-FR" sz="1200" i="1" dirty="0" smtClean="0">
                <a:latin typeface="Times New Roman"/>
                <a:cs typeface="Times New Roman"/>
              </a:rPr>
              <a:t>Water table: nappe phréatique</a:t>
            </a:r>
          </a:p>
          <a:p>
            <a:r>
              <a:rPr lang="fr-FR" sz="1200" i="1" dirty="0" err="1" smtClean="0">
                <a:latin typeface="Times New Roman"/>
                <a:cs typeface="Times New Roman"/>
              </a:rPr>
              <a:t>Wince</a:t>
            </a:r>
            <a:r>
              <a:rPr lang="fr-FR" sz="1200" i="1" dirty="0" smtClean="0">
                <a:latin typeface="Times New Roman"/>
                <a:cs typeface="Times New Roman"/>
              </a:rPr>
              <a:t> (to): faire la grimace</a:t>
            </a:r>
            <a:endParaRPr lang="fr-FR" sz="1200" i="1" dirty="0">
              <a:latin typeface="Times New Roman"/>
              <a:cs typeface="Times New Roman"/>
            </a:endParaRPr>
          </a:p>
        </p:txBody>
      </p:sp>
    </p:spTree>
    <p:extLst>
      <p:ext uri="{BB962C8B-B14F-4D97-AF65-F5344CB8AC3E}">
        <p14:creationId xmlns:p14="http://schemas.microsoft.com/office/powerpoint/2010/main" val="20743160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1" y="100243"/>
            <a:ext cx="9144000" cy="446276"/>
          </a:xfrm>
          <a:prstGeom prst="rect">
            <a:avLst/>
          </a:prstGeom>
          <a:noFill/>
        </p:spPr>
        <p:txBody>
          <a:bodyPr wrap="square" rtlCol="0">
            <a:spAutoFit/>
          </a:bodyPr>
          <a:lstStyle/>
          <a:p>
            <a:r>
              <a:rPr lang="fr-FR" sz="2300" b="1" i="1" dirty="0">
                <a:latin typeface="Times New Roman"/>
                <a:cs typeface="Times New Roman"/>
              </a:rPr>
              <a:t>B</a:t>
            </a:r>
            <a:r>
              <a:rPr lang="fr-FR" sz="2300" b="1" i="1" dirty="0" smtClean="0">
                <a:latin typeface="Times New Roman"/>
                <a:cs typeface="Times New Roman"/>
              </a:rPr>
              <a:t>. </a:t>
            </a:r>
            <a:r>
              <a:rPr lang="fr-FR" sz="2300" b="1" i="1" dirty="0" err="1" smtClean="0">
                <a:latin typeface="Times New Roman"/>
                <a:cs typeface="Times New Roman"/>
              </a:rPr>
              <a:t>Critics</a:t>
            </a:r>
            <a:r>
              <a:rPr lang="fr-FR" sz="2300" b="1" i="1" dirty="0" smtClean="0">
                <a:latin typeface="Times New Roman"/>
                <a:cs typeface="Times New Roman"/>
              </a:rPr>
              <a:t> and </a:t>
            </a:r>
            <a:r>
              <a:rPr lang="fr-FR" sz="2300" b="1" i="1" dirty="0" err="1" smtClean="0">
                <a:latin typeface="Times New Roman"/>
                <a:cs typeface="Times New Roman"/>
              </a:rPr>
              <a:t>debates</a:t>
            </a:r>
            <a:r>
              <a:rPr lang="fr-FR" sz="2300" b="1" i="1" dirty="0" smtClean="0">
                <a:latin typeface="Times New Roman"/>
                <a:cs typeface="Times New Roman"/>
              </a:rPr>
              <a:t> about </a:t>
            </a:r>
            <a:r>
              <a:rPr lang="fr-FR" sz="2300" b="1" i="1" dirty="0" err="1" smtClean="0">
                <a:latin typeface="Times New Roman"/>
                <a:cs typeface="Times New Roman"/>
              </a:rPr>
              <a:t>globalization</a:t>
            </a:r>
            <a:r>
              <a:rPr lang="fr-FR" sz="2300" b="1" i="1" dirty="0" smtClean="0">
                <a:latin typeface="Times New Roman"/>
                <a:cs typeface="Times New Roman"/>
              </a:rPr>
              <a:t>: how to </a:t>
            </a:r>
            <a:r>
              <a:rPr lang="fr-FR" sz="2300" b="1" i="1" dirty="0" err="1" smtClean="0">
                <a:latin typeface="Times New Roman"/>
                <a:cs typeface="Times New Roman"/>
              </a:rPr>
              <a:t>reduce</a:t>
            </a:r>
            <a:r>
              <a:rPr lang="fr-FR" sz="2300" b="1" i="1" dirty="0" smtClean="0">
                <a:latin typeface="Times New Roman"/>
                <a:cs typeface="Times New Roman"/>
              </a:rPr>
              <a:t> </a:t>
            </a:r>
            <a:r>
              <a:rPr lang="fr-FR" sz="2300" b="1" i="1" dirty="0" err="1" smtClean="0">
                <a:latin typeface="Times New Roman"/>
                <a:cs typeface="Times New Roman"/>
              </a:rPr>
              <a:t>economic</a:t>
            </a:r>
            <a:r>
              <a:rPr lang="fr-FR" sz="2300" b="1" i="1" dirty="0" smtClean="0">
                <a:latin typeface="Times New Roman"/>
                <a:cs typeface="Times New Roman"/>
              </a:rPr>
              <a:t> gaps ?</a:t>
            </a:r>
            <a:endParaRPr lang="fr-FR" sz="2300" b="1" i="1" dirty="0">
              <a:latin typeface="Times New Roman"/>
              <a:cs typeface="Times New Roman"/>
            </a:endParaRPr>
          </a:p>
        </p:txBody>
      </p:sp>
      <p:pic>
        <p:nvPicPr>
          <p:cNvPr id="3" name="Image 2"/>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19529" y="1190739"/>
            <a:ext cx="4178935" cy="3508095"/>
          </a:xfrm>
          <a:prstGeom prst="rect">
            <a:avLst/>
          </a:prstGeom>
          <a:noFill/>
          <a:ln w="38100">
            <a:solidFill>
              <a:srgbClr val="800000"/>
            </a:solidFill>
          </a:ln>
        </p:spPr>
      </p:pic>
      <p:sp>
        <p:nvSpPr>
          <p:cNvPr id="4" name="Rectangle 3"/>
          <p:cNvSpPr/>
          <p:nvPr/>
        </p:nvSpPr>
        <p:spPr>
          <a:xfrm>
            <a:off x="119529" y="593212"/>
            <a:ext cx="2853765" cy="461665"/>
          </a:xfrm>
          <a:prstGeom prst="rect">
            <a:avLst/>
          </a:prstGeom>
        </p:spPr>
        <p:txBody>
          <a:bodyPr wrap="square">
            <a:spAutoFit/>
          </a:bodyPr>
          <a:lstStyle/>
          <a:p>
            <a:r>
              <a:rPr lang="en-US" sz="1200" b="1" i="1" dirty="0">
                <a:latin typeface="Times New Roman"/>
                <a:cs typeface="Times New Roman"/>
              </a:rPr>
              <a:t>Document 1</a:t>
            </a:r>
            <a:r>
              <a:rPr lang="en-US" sz="1200" i="1" dirty="0">
                <a:latin typeface="Times New Roman"/>
                <a:cs typeface="Times New Roman"/>
              </a:rPr>
              <a:t>: </a:t>
            </a:r>
            <a:r>
              <a:rPr lang="en-US" sz="1200" b="1" i="1" dirty="0">
                <a:latin typeface="Times New Roman"/>
                <a:cs typeface="Times New Roman"/>
              </a:rPr>
              <a:t>Nike, “just do it!”, 1997 (</a:t>
            </a:r>
            <a:r>
              <a:rPr lang="en-US" sz="1200" b="1" i="1" dirty="0">
                <a:latin typeface="Times New Roman"/>
                <a:cs typeface="Times New Roman"/>
                <a:hlinkClick r:id="rId4"/>
              </a:rPr>
              <a:t>www.tncandglobalisation.weebly.com</a:t>
            </a:r>
            <a:r>
              <a:rPr lang="en-US" sz="1200" b="1" i="1" dirty="0">
                <a:latin typeface="Times New Roman"/>
                <a:cs typeface="Times New Roman"/>
              </a:rPr>
              <a:t>) </a:t>
            </a:r>
            <a:endParaRPr lang="fr-FR" sz="1200" dirty="0">
              <a:latin typeface="Times New Roman"/>
              <a:cs typeface="Times New Roman"/>
            </a:endParaRPr>
          </a:p>
        </p:txBody>
      </p:sp>
      <p:pic>
        <p:nvPicPr>
          <p:cNvPr id="5" name="Image 4" descr="http://www.globalchange.umich.edu/globalchange2/current/workspace/Sect007/s7g3/images/Imp/Race-to-the-Bottom.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3564" y="1190739"/>
            <a:ext cx="4519930" cy="3508095"/>
          </a:xfrm>
          <a:prstGeom prst="rect">
            <a:avLst/>
          </a:prstGeom>
          <a:noFill/>
          <a:ln w="38100">
            <a:solidFill>
              <a:srgbClr val="800000"/>
            </a:solidFill>
          </a:ln>
        </p:spPr>
      </p:pic>
      <p:sp>
        <p:nvSpPr>
          <p:cNvPr id="6" name="Rectangle 5"/>
          <p:cNvSpPr/>
          <p:nvPr/>
        </p:nvSpPr>
        <p:spPr>
          <a:xfrm>
            <a:off x="4691529" y="593212"/>
            <a:ext cx="4291965" cy="461665"/>
          </a:xfrm>
          <a:prstGeom prst="rect">
            <a:avLst/>
          </a:prstGeom>
        </p:spPr>
        <p:txBody>
          <a:bodyPr wrap="square">
            <a:spAutoFit/>
          </a:bodyPr>
          <a:lstStyle/>
          <a:p>
            <a:pPr algn="just"/>
            <a:r>
              <a:rPr lang="en-US" sz="1200" b="1" i="1" dirty="0">
                <a:latin typeface="Times New Roman"/>
                <a:cs typeface="Times New Roman"/>
              </a:rPr>
              <a:t>Document 2</a:t>
            </a:r>
            <a:r>
              <a:rPr lang="en-US" sz="1200" i="1" dirty="0">
                <a:latin typeface="Times New Roman"/>
                <a:cs typeface="Times New Roman"/>
              </a:rPr>
              <a:t>: </a:t>
            </a:r>
            <a:r>
              <a:rPr lang="fr-FR" sz="1200" b="1" i="1" dirty="0">
                <a:latin typeface="Times New Roman"/>
                <a:cs typeface="Times New Roman"/>
              </a:rPr>
              <a:t>A dissident point of </a:t>
            </a:r>
            <a:r>
              <a:rPr lang="fr-FR" sz="1200" b="1" i="1" dirty="0" err="1">
                <a:latin typeface="Times New Roman"/>
                <a:cs typeface="Times New Roman"/>
              </a:rPr>
              <a:t>view</a:t>
            </a:r>
            <a:r>
              <a:rPr lang="fr-FR" sz="1200" b="1" i="1" dirty="0">
                <a:latin typeface="Times New Roman"/>
                <a:cs typeface="Times New Roman"/>
              </a:rPr>
              <a:t> (“</a:t>
            </a:r>
            <a:r>
              <a:rPr lang="fr-FR" sz="1200" b="1" i="1" dirty="0" err="1">
                <a:latin typeface="Times New Roman"/>
                <a:cs typeface="Times New Roman"/>
              </a:rPr>
              <a:t>Exploring</a:t>
            </a:r>
            <a:r>
              <a:rPr lang="fr-FR" sz="1200" b="1" i="1" dirty="0">
                <a:latin typeface="Times New Roman"/>
                <a:cs typeface="Times New Roman"/>
              </a:rPr>
              <a:t> the Global Race to the </a:t>
            </a:r>
            <a:r>
              <a:rPr lang="fr-FR" sz="1200" b="1" i="1" dirty="0" err="1">
                <a:latin typeface="Times New Roman"/>
                <a:cs typeface="Times New Roman"/>
              </a:rPr>
              <a:t>Bottom</a:t>
            </a:r>
            <a:r>
              <a:rPr lang="fr-FR" sz="1200" b="1" i="1" dirty="0">
                <a:latin typeface="Times New Roman"/>
                <a:cs typeface="Times New Roman"/>
              </a:rPr>
              <a:t>” - </a:t>
            </a:r>
            <a:r>
              <a:rPr lang="fr-FR" sz="1200" b="1" i="1" dirty="0">
                <a:latin typeface="Times New Roman"/>
                <a:cs typeface="Times New Roman"/>
                <a:hlinkClick r:id="rId6"/>
              </a:rPr>
              <a:t>www.globalchange.umich.edu</a:t>
            </a:r>
            <a:r>
              <a:rPr lang="fr-FR" sz="1200" b="1" i="1" dirty="0">
                <a:latin typeface="Times New Roman"/>
                <a:cs typeface="Times New Roman"/>
              </a:rPr>
              <a:t>) </a:t>
            </a:r>
            <a:endParaRPr lang="fr-FR" sz="1200" dirty="0">
              <a:latin typeface="Times New Roman"/>
              <a:cs typeface="Times New Roman"/>
            </a:endParaRPr>
          </a:p>
        </p:txBody>
      </p:sp>
      <p:sp>
        <p:nvSpPr>
          <p:cNvPr id="7" name="Rectangle 6"/>
          <p:cNvSpPr/>
          <p:nvPr/>
        </p:nvSpPr>
        <p:spPr>
          <a:xfrm>
            <a:off x="119529" y="4933994"/>
            <a:ext cx="8863965" cy="1815882"/>
          </a:xfrm>
          <a:prstGeom prst="rect">
            <a:avLst/>
          </a:prstGeom>
          <a:ln w="38100">
            <a:solidFill>
              <a:srgbClr val="800000"/>
            </a:solidFill>
          </a:ln>
        </p:spPr>
        <p:txBody>
          <a:bodyPr wrap="square">
            <a:spAutoFit/>
          </a:bodyPr>
          <a:lstStyle/>
          <a:p>
            <a:pPr algn="just"/>
            <a:r>
              <a:rPr lang="fr-FR" sz="1400" b="1" dirty="0">
                <a:latin typeface="Times New Roman"/>
                <a:cs typeface="Times New Roman"/>
              </a:rPr>
              <a:t>This culture of </a:t>
            </a:r>
            <a:r>
              <a:rPr lang="fr-FR" sz="1400" b="1" dirty="0" err="1">
                <a:latin typeface="Times New Roman"/>
                <a:cs typeface="Times New Roman"/>
              </a:rPr>
              <a:t>high</a:t>
            </a:r>
            <a:r>
              <a:rPr lang="fr-FR" sz="1400" b="1" dirty="0">
                <a:latin typeface="Times New Roman"/>
                <a:cs typeface="Times New Roman"/>
              </a:rPr>
              <a:t>-stress </a:t>
            </a:r>
            <a:r>
              <a:rPr lang="fr-FR" sz="1400" b="1" dirty="0" err="1">
                <a:latin typeface="Times New Roman"/>
                <a:cs typeface="Times New Roman"/>
              </a:rPr>
              <a:t>work</a:t>
            </a:r>
            <a:r>
              <a:rPr lang="fr-FR" sz="1400" b="1" dirty="0">
                <a:latin typeface="Times New Roman"/>
                <a:cs typeface="Times New Roman"/>
              </a:rPr>
              <a:t>, </a:t>
            </a:r>
            <a:r>
              <a:rPr lang="fr-FR" sz="1400" b="1" dirty="0" err="1">
                <a:latin typeface="Times New Roman"/>
                <a:cs typeface="Times New Roman"/>
              </a:rPr>
              <a:t>anxiety</a:t>
            </a:r>
            <a:r>
              <a:rPr lang="fr-FR" sz="1400" b="1" dirty="0">
                <a:latin typeface="Times New Roman"/>
                <a:cs typeface="Times New Roman"/>
              </a:rPr>
              <a:t> and humiliation </a:t>
            </a:r>
            <a:r>
              <a:rPr lang="fr-FR" sz="1400" b="1" dirty="0" err="1">
                <a:latin typeface="Times New Roman"/>
                <a:cs typeface="Times New Roman"/>
              </a:rPr>
              <a:t>contributes</a:t>
            </a:r>
            <a:r>
              <a:rPr lang="fr-FR" sz="1400" b="1" dirty="0">
                <a:latin typeface="Times New Roman"/>
                <a:cs typeface="Times New Roman"/>
              </a:rPr>
              <a:t> to </a:t>
            </a:r>
            <a:r>
              <a:rPr lang="fr-FR" sz="1400" b="1" dirty="0" err="1">
                <a:latin typeface="Times New Roman"/>
                <a:cs typeface="Times New Roman"/>
              </a:rPr>
              <a:t>widespread</a:t>
            </a:r>
            <a:r>
              <a:rPr lang="fr-FR" sz="1400" b="1" dirty="0">
                <a:latin typeface="Times New Roman"/>
                <a:cs typeface="Times New Roman"/>
              </a:rPr>
              <a:t> </a:t>
            </a:r>
            <a:r>
              <a:rPr lang="fr-FR" sz="1400" b="1" dirty="0" err="1">
                <a:latin typeface="Times New Roman"/>
                <a:cs typeface="Times New Roman"/>
              </a:rPr>
              <a:t>depression</a:t>
            </a:r>
            <a:r>
              <a:rPr lang="fr-FR" sz="1400" b="1" dirty="0">
                <a:latin typeface="Times New Roman"/>
                <a:cs typeface="Times New Roman"/>
              </a:rPr>
              <a:t>. Xu </a:t>
            </a:r>
            <a:r>
              <a:rPr lang="fr-FR" sz="1400" b="1" dirty="0" err="1">
                <a:latin typeface="Times New Roman"/>
                <a:cs typeface="Times New Roman"/>
              </a:rPr>
              <a:t>says</a:t>
            </a:r>
            <a:r>
              <a:rPr lang="fr-FR" sz="1400" b="1" dirty="0">
                <a:latin typeface="Times New Roman"/>
                <a:cs typeface="Times New Roman"/>
              </a:rPr>
              <a:t> </a:t>
            </a:r>
            <a:r>
              <a:rPr lang="fr-FR" sz="1400" b="1" dirty="0" err="1">
                <a:latin typeface="Times New Roman"/>
                <a:cs typeface="Times New Roman"/>
              </a:rPr>
              <a:t>there</a:t>
            </a:r>
            <a:r>
              <a:rPr lang="fr-FR" sz="1400" b="1" dirty="0">
                <a:latin typeface="Times New Roman"/>
                <a:cs typeface="Times New Roman"/>
              </a:rPr>
              <a:t>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another</a:t>
            </a:r>
            <a:r>
              <a:rPr lang="fr-FR" sz="1400" b="1" dirty="0">
                <a:latin typeface="Times New Roman"/>
                <a:cs typeface="Times New Roman"/>
              </a:rPr>
              <a:t> suicide a few </a:t>
            </a:r>
            <a:r>
              <a:rPr lang="fr-FR" sz="1400" b="1" dirty="0" err="1">
                <a:latin typeface="Times New Roman"/>
                <a:cs typeface="Times New Roman"/>
              </a:rPr>
              <a:t>months</a:t>
            </a:r>
            <a:r>
              <a:rPr lang="fr-FR" sz="1400" b="1" dirty="0">
                <a:latin typeface="Times New Roman"/>
                <a:cs typeface="Times New Roman"/>
              </a:rPr>
              <a:t> </a:t>
            </a:r>
            <a:r>
              <a:rPr lang="fr-FR" sz="1400" b="1" dirty="0" err="1">
                <a:latin typeface="Times New Roman"/>
                <a:cs typeface="Times New Roman"/>
              </a:rPr>
              <a:t>ago</a:t>
            </a:r>
            <a:r>
              <a:rPr lang="fr-FR" sz="1400" b="1" dirty="0" smtClean="0">
                <a:latin typeface="Times New Roman"/>
                <a:cs typeface="Times New Roman"/>
              </a:rPr>
              <a:t>. (…)</a:t>
            </a:r>
          </a:p>
          <a:p>
            <a:pPr algn="just"/>
            <a:r>
              <a:rPr lang="fr-FR" sz="1400" b="1" dirty="0" smtClean="0">
                <a:latin typeface="Times New Roman"/>
                <a:cs typeface="Times New Roman"/>
              </a:rPr>
              <a:t>In </a:t>
            </a:r>
            <a:r>
              <a:rPr lang="fr-FR" sz="1400" b="1" dirty="0">
                <a:latin typeface="Times New Roman"/>
                <a:cs typeface="Times New Roman"/>
              </a:rPr>
              <a:t>2012, 150 </a:t>
            </a:r>
            <a:r>
              <a:rPr lang="fr-FR" sz="1400" b="1" dirty="0" err="1">
                <a:latin typeface="Times New Roman"/>
                <a:cs typeface="Times New Roman"/>
              </a:rPr>
              <a:t>workers</a:t>
            </a:r>
            <a:r>
              <a:rPr lang="fr-FR" sz="1400" b="1" dirty="0">
                <a:latin typeface="Times New Roman"/>
                <a:cs typeface="Times New Roman"/>
              </a:rPr>
              <a:t> </a:t>
            </a:r>
            <a:r>
              <a:rPr lang="fr-FR" sz="1400" b="1" dirty="0" err="1">
                <a:latin typeface="Times New Roman"/>
                <a:cs typeface="Times New Roman"/>
              </a:rPr>
              <a:t>gathered</a:t>
            </a:r>
            <a:r>
              <a:rPr lang="fr-FR" sz="1400" b="1" dirty="0">
                <a:latin typeface="Times New Roman"/>
                <a:cs typeface="Times New Roman"/>
              </a:rPr>
              <a:t> on a </a:t>
            </a:r>
            <a:r>
              <a:rPr lang="fr-FR" sz="1400" b="1" dirty="0" err="1">
                <a:latin typeface="Times New Roman"/>
                <a:cs typeface="Times New Roman"/>
              </a:rPr>
              <a:t>rooftop</a:t>
            </a:r>
            <a:r>
              <a:rPr lang="fr-FR" sz="1400" b="1" dirty="0">
                <a:latin typeface="Times New Roman"/>
                <a:cs typeface="Times New Roman"/>
              </a:rPr>
              <a:t> and </a:t>
            </a:r>
            <a:r>
              <a:rPr lang="fr-FR" sz="1400" b="1" dirty="0" err="1">
                <a:latin typeface="Times New Roman"/>
                <a:cs typeface="Times New Roman"/>
              </a:rPr>
              <a:t>threatened</a:t>
            </a:r>
            <a:r>
              <a:rPr lang="fr-FR" sz="1400" b="1" dirty="0">
                <a:latin typeface="Times New Roman"/>
                <a:cs typeface="Times New Roman"/>
              </a:rPr>
              <a:t> to jump.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promised</a:t>
            </a:r>
            <a:r>
              <a:rPr lang="fr-FR" sz="1400" b="1" dirty="0">
                <a:latin typeface="Times New Roman"/>
                <a:cs typeface="Times New Roman"/>
              </a:rPr>
              <a:t> </a:t>
            </a:r>
            <a:r>
              <a:rPr lang="fr-FR" sz="1400" b="1" dirty="0" err="1">
                <a:latin typeface="Times New Roman"/>
                <a:cs typeface="Times New Roman"/>
              </a:rPr>
              <a:t>improvements</a:t>
            </a:r>
            <a:r>
              <a:rPr lang="fr-FR" sz="1400" b="1" dirty="0">
                <a:latin typeface="Times New Roman"/>
                <a:cs typeface="Times New Roman"/>
              </a:rPr>
              <a:t> and </a:t>
            </a:r>
            <a:r>
              <a:rPr lang="fr-FR" sz="1400" b="1" dirty="0" err="1">
                <a:latin typeface="Times New Roman"/>
                <a:cs typeface="Times New Roman"/>
              </a:rPr>
              <a:t>talked</a:t>
            </a:r>
            <a:r>
              <a:rPr lang="fr-FR" sz="1400" b="1" dirty="0">
                <a:latin typeface="Times New Roman"/>
                <a:cs typeface="Times New Roman"/>
              </a:rPr>
              <a:t> down by management;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had</a:t>
            </a:r>
            <a:r>
              <a:rPr lang="fr-FR" sz="1400" b="1" dirty="0">
                <a:latin typeface="Times New Roman"/>
                <a:cs typeface="Times New Roman"/>
              </a:rPr>
              <a:t>, </a:t>
            </a:r>
            <a:r>
              <a:rPr lang="fr-FR" sz="1400" b="1" dirty="0" err="1">
                <a:latin typeface="Times New Roman"/>
                <a:cs typeface="Times New Roman"/>
              </a:rPr>
              <a:t>essentially</a:t>
            </a:r>
            <a:r>
              <a:rPr lang="fr-FR" sz="1400" b="1" dirty="0">
                <a:latin typeface="Times New Roman"/>
                <a:cs typeface="Times New Roman"/>
              </a:rPr>
              <a:t>, </a:t>
            </a:r>
            <a:r>
              <a:rPr lang="fr-FR" sz="1400" b="1" dirty="0" err="1">
                <a:latin typeface="Times New Roman"/>
                <a:cs typeface="Times New Roman"/>
              </a:rPr>
              <a:t>wielded</a:t>
            </a:r>
            <a:r>
              <a:rPr lang="fr-FR" sz="1400" b="1" dirty="0">
                <a:latin typeface="Times New Roman"/>
                <a:cs typeface="Times New Roman"/>
              </a:rPr>
              <a:t> the </a:t>
            </a:r>
            <a:r>
              <a:rPr lang="fr-FR" sz="1400" b="1" dirty="0" err="1">
                <a:latin typeface="Times New Roman"/>
                <a:cs typeface="Times New Roman"/>
              </a:rPr>
              <a:t>threat</a:t>
            </a:r>
            <a:r>
              <a:rPr lang="fr-FR" sz="1400" b="1" dirty="0">
                <a:latin typeface="Times New Roman"/>
                <a:cs typeface="Times New Roman"/>
              </a:rPr>
              <a:t> of </a:t>
            </a:r>
            <a:r>
              <a:rPr lang="fr-FR" sz="1400" b="1" dirty="0" err="1">
                <a:latin typeface="Times New Roman"/>
                <a:cs typeface="Times New Roman"/>
              </a:rPr>
              <a:t>killing</a:t>
            </a:r>
            <a:r>
              <a:rPr lang="fr-FR" sz="1400" b="1" dirty="0">
                <a:latin typeface="Times New Roman"/>
                <a:cs typeface="Times New Roman"/>
              </a:rPr>
              <a:t> </a:t>
            </a:r>
            <a:r>
              <a:rPr lang="fr-FR" sz="1400" b="1" dirty="0" err="1">
                <a:latin typeface="Times New Roman"/>
                <a:cs typeface="Times New Roman"/>
              </a:rPr>
              <a:t>themselves</a:t>
            </a:r>
            <a:r>
              <a:rPr lang="fr-FR" sz="1400" b="1" dirty="0">
                <a:latin typeface="Times New Roman"/>
                <a:cs typeface="Times New Roman"/>
              </a:rPr>
              <a:t> as a </a:t>
            </a:r>
            <a:r>
              <a:rPr lang="fr-FR" sz="1400" b="1" dirty="0" err="1">
                <a:latin typeface="Times New Roman"/>
                <a:cs typeface="Times New Roman"/>
              </a:rPr>
              <a:t>bargaining</a:t>
            </a:r>
            <a:r>
              <a:rPr lang="fr-FR" sz="1400" b="1" dirty="0">
                <a:latin typeface="Times New Roman"/>
                <a:cs typeface="Times New Roman"/>
              </a:rPr>
              <a:t> </a:t>
            </a:r>
            <a:r>
              <a:rPr lang="fr-FR" sz="1400" b="1" dirty="0" err="1">
                <a:latin typeface="Times New Roman"/>
                <a:cs typeface="Times New Roman"/>
              </a:rPr>
              <a:t>tool</a:t>
            </a:r>
            <a:r>
              <a:rPr lang="fr-FR" sz="1400" b="1" dirty="0">
                <a:latin typeface="Times New Roman"/>
                <a:cs typeface="Times New Roman"/>
              </a:rPr>
              <a:t>. In 2016, a </a:t>
            </a:r>
            <a:r>
              <a:rPr lang="fr-FR" sz="1400" b="1" dirty="0" err="1">
                <a:latin typeface="Times New Roman"/>
                <a:cs typeface="Times New Roman"/>
              </a:rPr>
              <a:t>smaller</a:t>
            </a:r>
            <a:r>
              <a:rPr lang="fr-FR" sz="1400" b="1" dirty="0">
                <a:latin typeface="Times New Roman"/>
                <a:cs typeface="Times New Roman"/>
              </a:rPr>
              <a:t> group </a:t>
            </a:r>
            <a:r>
              <a:rPr lang="fr-FR" sz="1400" b="1" dirty="0" err="1">
                <a:latin typeface="Times New Roman"/>
                <a:cs typeface="Times New Roman"/>
              </a:rPr>
              <a:t>did</a:t>
            </a:r>
            <a:r>
              <a:rPr lang="fr-FR" sz="1400" b="1" dirty="0">
                <a:latin typeface="Times New Roman"/>
                <a:cs typeface="Times New Roman"/>
              </a:rPr>
              <a:t>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again</a:t>
            </a:r>
            <a:r>
              <a:rPr lang="fr-FR" sz="1400" b="1" dirty="0">
                <a:latin typeface="Times New Roman"/>
                <a:cs typeface="Times New Roman"/>
              </a:rPr>
              <a:t>. Just a </a:t>
            </a:r>
            <a:r>
              <a:rPr lang="fr-FR" sz="1400" b="1" dirty="0" err="1">
                <a:latin typeface="Times New Roman"/>
                <a:cs typeface="Times New Roman"/>
              </a:rPr>
              <a:t>month</a:t>
            </a:r>
            <a:r>
              <a:rPr lang="fr-FR" sz="1400" b="1" dirty="0">
                <a:latin typeface="Times New Roman"/>
                <a:cs typeface="Times New Roman"/>
              </a:rPr>
              <a:t> </a:t>
            </a:r>
            <a:r>
              <a:rPr lang="fr-FR" sz="1400" b="1" dirty="0" err="1">
                <a:latin typeface="Times New Roman"/>
                <a:cs typeface="Times New Roman"/>
              </a:rPr>
              <a:t>before</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spoke</a:t>
            </a:r>
            <a:r>
              <a:rPr lang="fr-FR" sz="1400" b="1" dirty="0">
                <a:latin typeface="Times New Roman"/>
                <a:cs typeface="Times New Roman"/>
              </a:rPr>
              <a:t>, Xu </a:t>
            </a:r>
            <a:r>
              <a:rPr lang="fr-FR" sz="1400" b="1" dirty="0" err="1">
                <a:latin typeface="Times New Roman"/>
                <a:cs typeface="Times New Roman"/>
              </a:rPr>
              <a:t>says</a:t>
            </a:r>
            <a:r>
              <a:rPr lang="fr-FR" sz="1400" b="1" dirty="0">
                <a:latin typeface="Times New Roman"/>
                <a:cs typeface="Times New Roman"/>
              </a:rPr>
              <a:t>, </a:t>
            </a:r>
            <a:r>
              <a:rPr lang="fr-FR" sz="1400" b="1" dirty="0" err="1">
                <a:latin typeface="Times New Roman"/>
                <a:cs typeface="Times New Roman"/>
              </a:rPr>
              <a:t>seven</a:t>
            </a:r>
            <a:r>
              <a:rPr lang="fr-FR" sz="1400" b="1" dirty="0">
                <a:latin typeface="Times New Roman"/>
                <a:cs typeface="Times New Roman"/>
              </a:rPr>
              <a:t> or </a:t>
            </a:r>
            <a:r>
              <a:rPr lang="fr-FR" sz="1400" b="1" dirty="0" err="1">
                <a:latin typeface="Times New Roman"/>
                <a:cs typeface="Times New Roman"/>
              </a:rPr>
              <a:t>eight</a:t>
            </a:r>
            <a:r>
              <a:rPr lang="fr-FR" sz="1400" b="1" dirty="0">
                <a:latin typeface="Times New Roman"/>
                <a:cs typeface="Times New Roman"/>
              </a:rPr>
              <a:t> </a:t>
            </a:r>
            <a:r>
              <a:rPr lang="fr-FR" sz="1400" b="1" dirty="0" err="1">
                <a:latin typeface="Times New Roman"/>
                <a:cs typeface="Times New Roman"/>
              </a:rPr>
              <a:t>workers</a:t>
            </a:r>
            <a:r>
              <a:rPr lang="fr-FR" sz="1400" b="1" dirty="0">
                <a:latin typeface="Times New Roman"/>
                <a:cs typeface="Times New Roman"/>
              </a:rPr>
              <a:t> </a:t>
            </a:r>
            <a:r>
              <a:rPr lang="fr-FR" sz="1400" b="1" dirty="0" err="1">
                <a:latin typeface="Times New Roman"/>
                <a:cs typeface="Times New Roman"/>
              </a:rPr>
              <a:t>gathered</a:t>
            </a:r>
            <a:r>
              <a:rPr lang="fr-FR" sz="1400" b="1" dirty="0">
                <a:latin typeface="Times New Roman"/>
                <a:cs typeface="Times New Roman"/>
              </a:rPr>
              <a:t> on a </a:t>
            </a:r>
            <a:r>
              <a:rPr lang="fr-FR" sz="1400" b="1" dirty="0" err="1">
                <a:latin typeface="Times New Roman"/>
                <a:cs typeface="Times New Roman"/>
              </a:rPr>
              <a:t>rooftop</a:t>
            </a:r>
            <a:r>
              <a:rPr lang="fr-FR" sz="1400" b="1" dirty="0">
                <a:latin typeface="Times New Roman"/>
                <a:cs typeface="Times New Roman"/>
              </a:rPr>
              <a:t> and </a:t>
            </a:r>
            <a:r>
              <a:rPr lang="fr-FR" sz="1400" b="1" dirty="0" err="1">
                <a:latin typeface="Times New Roman"/>
                <a:cs typeface="Times New Roman"/>
              </a:rPr>
              <a:t>threatened</a:t>
            </a:r>
            <a:r>
              <a:rPr lang="fr-FR" sz="1400" b="1" dirty="0">
                <a:latin typeface="Times New Roman"/>
                <a:cs typeface="Times New Roman"/>
              </a:rPr>
              <a:t> to jump </a:t>
            </a:r>
            <a:r>
              <a:rPr lang="fr-FR" sz="1400" b="1" dirty="0" err="1">
                <a:latin typeface="Times New Roman"/>
                <a:cs typeface="Times New Roman"/>
              </a:rPr>
              <a:t>unless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paid</a:t>
            </a:r>
            <a:r>
              <a:rPr lang="fr-FR" sz="1400" b="1" dirty="0">
                <a:latin typeface="Times New Roman"/>
                <a:cs typeface="Times New Roman"/>
              </a:rPr>
              <a:t> the </a:t>
            </a:r>
            <a:r>
              <a:rPr lang="fr-FR" sz="1400" b="1" dirty="0" err="1">
                <a:latin typeface="Times New Roman"/>
                <a:cs typeface="Times New Roman"/>
              </a:rPr>
              <a:t>wages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due,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had</a:t>
            </a:r>
            <a:r>
              <a:rPr lang="fr-FR" sz="1400" b="1" dirty="0">
                <a:latin typeface="Times New Roman"/>
                <a:cs typeface="Times New Roman"/>
              </a:rPr>
              <a:t> </a:t>
            </a:r>
            <a:r>
              <a:rPr lang="fr-FR" sz="1400" b="1" dirty="0" err="1">
                <a:latin typeface="Times New Roman"/>
                <a:cs typeface="Times New Roman"/>
              </a:rPr>
              <a:t>apparently</a:t>
            </a:r>
            <a:r>
              <a:rPr lang="fr-FR" sz="1400" b="1" dirty="0">
                <a:latin typeface="Times New Roman"/>
                <a:cs typeface="Times New Roman"/>
              </a:rPr>
              <a:t> been </a:t>
            </a:r>
            <a:r>
              <a:rPr lang="fr-FR" sz="1400" b="1" dirty="0" err="1">
                <a:latin typeface="Times New Roman"/>
                <a:cs typeface="Times New Roman"/>
              </a:rPr>
              <a:t>withheld</a:t>
            </a:r>
            <a:r>
              <a:rPr lang="fr-FR" sz="1400" b="1" dirty="0">
                <a:latin typeface="Times New Roman"/>
                <a:cs typeface="Times New Roman"/>
              </a:rPr>
              <a:t>. </a:t>
            </a:r>
            <a:r>
              <a:rPr lang="fr-FR" sz="1400" b="1" dirty="0" err="1">
                <a:latin typeface="Times New Roman"/>
                <a:cs typeface="Times New Roman"/>
              </a:rPr>
              <a:t>Eventually</a:t>
            </a:r>
            <a:r>
              <a:rPr lang="fr-FR" sz="1400" b="1" dirty="0">
                <a:latin typeface="Times New Roman"/>
                <a:cs typeface="Times New Roman"/>
              </a:rPr>
              <a:t>, Xu </a:t>
            </a:r>
            <a:r>
              <a:rPr lang="fr-FR" sz="1400" b="1" dirty="0" err="1">
                <a:latin typeface="Times New Roman"/>
                <a:cs typeface="Times New Roman"/>
              </a:rPr>
              <a:t>says</a:t>
            </a:r>
            <a:r>
              <a:rPr lang="fr-FR" sz="1400" b="1" dirty="0">
                <a:latin typeface="Times New Roman"/>
                <a:cs typeface="Times New Roman"/>
              </a:rPr>
              <a:t>, </a:t>
            </a:r>
            <a:r>
              <a:rPr lang="fr-FR" sz="1400" b="1" dirty="0" err="1">
                <a:latin typeface="Times New Roman"/>
                <a:cs typeface="Times New Roman"/>
              </a:rPr>
              <a:t>Foxconn</a:t>
            </a:r>
            <a:r>
              <a:rPr lang="fr-FR" sz="1400" b="1" dirty="0">
                <a:latin typeface="Times New Roman"/>
                <a:cs typeface="Times New Roman"/>
              </a:rPr>
              <a:t> </a:t>
            </a:r>
            <a:r>
              <a:rPr lang="fr-FR" sz="1400" b="1" dirty="0" err="1">
                <a:latin typeface="Times New Roman"/>
                <a:cs typeface="Times New Roman"/>
              </a:rPr>
              <a:t>agreed</a:t>
            </a:r>
            <a:r>
              <a:rPr lang="fr-FR" sz="1400" b="1" dirty="0">
                <a:latin typeface="Times New Roman"/>
                <a:cs typeface="Times New Roman"/>
              </a:rPr>
              <a:t> to </a:t>
            </a:r>
            <a:r>
              <a:rPr lang="fr-FR" sz="1400" b="1" dirty="0" err="1">
                <a:latin typeface="Times New Roman"/>
                <a:cs typeface="Times New Roman"/>
              </a:rPr>
              <a:t>pay</a:t>
            </a:r>
            <a:r>
              <a:rPr lang="fr-FR" sz="1400" b="1" dirty="0">
                <a:latin typeface="Times New Roman"/>
                <a:cs typeface="Times New Roman"/>
              </a:rPr>
              <a:t> the </a:t>
            </a:r>
            <a:r>
              <a:rPr lang="fr-FR" sz="1400" b="1" dirty="0" err="1">
                <a:latin typeface="Times New Roman"/>
                <a:cs typeface="Times New Roman"/>
              </a:rPr>
              <a:t>wages</a:t>
            </a:r>
            <a:r>
              <a:rPr lang="fr-FR" sz="1400" b="1" dirty="0">
                <a:latin typeface="Times New Roman"/>
                <a:cs typeface="Times New Roman"/>
              </a:rPr>
              <a:t> and the </a:t>
            </a:r>
            <a:r>
              <a:rPr lang="fr-FR" sz="1400" b="1" dirty="0" err="1">
                <a:latin typeface="Times New Roman"/>
                <a:cs typeface="Times New Roman"/>
              </a:rPr>
              <a:t>workers</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a:t>
            </a:r>
            <a:r>
              <a:rPr lang="fr-FR" sz="1400" b="1" dirty="0" err="1">
                <a:latin typeface="Times New Roman"/>
                <a:cs typeface="Times New Roman"/>
              </a:rPr>
              <a:t>talked</a:t>
            </a:r>
            <a:r>
              <a:rPr lang="fr-FR" sz="1400" b="1" dirty="0">
                <a:latin typeface="Times New Roman"/>
                <a:cs typeface="Times New Roman"/>
              </a:rPr>
              <a:t> down</a:t>
            </a:r>
            <a:r>
              <a:rPr lang="fr-FR" sz="1400" b="1" dirty="0" smtClean="0">
                <a:latin typeface="Times New Roman"/>
                <a:cs typeface="Times New Roman"/>
              </a:rPr>
              <a:t>.</a:t>
            </a:r>
          </a:p>
          <a:p>
            <a:pPr algn="r"/>
            <a:r>
              <a:rPr lang="fr-FR" sz="1100" b="1" dirty="0" smtClean="0">
                <a:latin typeface="Times New Roman"/>
                <a:cs typeface="Times New Roman"/>
              </a:rPr>
              <a:t>« Life and </a:t>
            </a:r>
            <a:r>
              <a:rPr lang="fr-FR" sz="1100" b="1" dirty="0" err="1" smtClean="0">
                <a:latin typeface="Times New Roman"/>
                <a:cs typeface="Times New Roman"/>
              </a:rPr>
              <a:t>death</a:t>
            </a:r>
            <a:r>
              <a:rPr lang="fr-FR" sz="1100" b="1" dirty="0" smtClean="0">
                <a:latin typeface="Times New Roman"/>
                <a:cs typeface="Times New Roman"/>
              </a:rPr>
              <a:t> in </a:t>
            </a:r>
            <a:r>
              <a:rPr lang="fr-FR" sz="1100" b="1" dirty="0" err="1" smtClean="0">
                <a:latin typeface="Times New Roman"/>
                <a:cs typeface="Times New Roman"/>
              </a:rPr>
              <a:t>Apple’s</a:t>
            </a:r>
            <a:r>
              <a:rPr lang="fr-FR" sz="1100" b="1" dirty="0" smtClean="0">
                <a:latin typeface="Times New Roman"/>
                <a:cs typeface="Times New Roman"/>
              </a:rPr>
              <a:t> </a:t>
            </a:r>
            <a:r>
              <a:rPr lang="fr-FR" sz="1100" b="1" dirty="0" err="1" smtClean="0">
                <a:latin typeface="Times New Roman"/>
                <a:cs typeface="Times New Roman"/>
              </a:rPr>
              <a:t>forbidden</a:t>
            </a:r>
            <a:r>
              <a:rPr lang="fr-FR" sz="1100" b="1" dirty="0" smtClean="0">
                <a:latin typeface="Times New Roman"/>
                <a:cs typeface="Times New Roman"/>
              </a:rPr>
              <a:t> city », 18 </a:t>
            </a:r>
            <a:r>
              <a:rPr lang="fr-FR" sz="1100" b="1" dirty="0" err="1" smtClean="0">
                <a:latin typeface="Times New Roman"/>
                <a:cs typeface="Times New Roman"/>
              </a:rPr>
              <a:t>june</a:t>
            </a:r>
            <a:r>
              <a:rPr lang="fr-FR" sz="1100" b="1" dirty="0" smtClean="0">
                <a:latin typeface="Times New Roman"/>
                <a:cs typeface="Times New Roman"/>
              </a:rPr>
              <a:t> 2017, </a:t>
            </a:r>
            <a:r>
              <a:rPr lang="fr-FR" sz="1100" b="1" dirty="0" smtClean="0">
                <a:latin typeface="Times New Roman"/>
                <a:cs typeface="Times New Roman"/>
                <a:hlinkClick r:id="rId7"/>
              </a:rPr>
              <a:t>www.theguardian.com</a:t>
            </a:r>
            <a:r>
              <a:rPr lang="fr-FR" sz="1100" b="1" dirty="0" smtClean="0">
                <a:latin typeface="Times New Roman"/>
                <a:cs typeface="Times New Roman"/>
              </a:rPr>
              <a:t> </a:t>
            </a:r>
            <a:endParaRPr lang="fr-FR" sz="1100" b="1" dirty="0">
              <a:latin typeface="Times New Roman"/>
              <a:cs typeface="Times New Roman"/>
            </a:endParaRPr>
          </a:p>
        </p:txBody>
      </p:sp>
    </p:spTree>
    <p:extLst>
      <p:ext uri="{BB962C8B-B14F-4D97-AF65-F5344CB8AC3E}">
        <p14:creationId xmlns:p14="http://schemas.microsoft.com/office/powerpoint/2010/main" val="30187720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descr="http://s2.hubimg.com/u/7577057_f520.jpg"/>
          <p:cNvPicPr/>
          <p:nvPr/>
        </p:nvPicPr>
        <p:blipFill>
          <a:blip r:embed="rId3">
            <a:extLst>
              <a:ext uri="{28A0092B-C50C-407E-A947-70E740481C1C}">
                <a14:useLocalDpi xmlns:a14="http://schemas.microsoft.com/office/drawing/2010/main" val="0"/>
              </a:ext>
            </a:extLst>
          </a:blip>
          <a:srcRect/>
          <a:stretch>
            <a:fillRect/>
          </a:stretch>
        </p:blipFill>
        <p:spPr bwMode="auto">
          <a:xfrm>
            <a:off x="403153" y="362803"/>
            <a:ext cx="8365411" cy="5945951"/>
          </a:xfrm>
          <a:prstGeom prst="rect">
            <a:avLst/>
          </a:prstGeom>
          <a:noFill/>
          <a:ln w="38100">
            <a:solidFill>
              <a:srgbClr val="800000"/>
            </a:solidFill>
          </a:ln>
        </p:spPr>
      </p:pic>
    </p:spTree>
    <p:extLst>
      <p:ext uri="{BB962C8B-B14F-4D97-AF65-F5344CB8AC3E}">
        <p14:creationId xmlns:p14="http://schemas.microsoft.com/office/powerpoint/2010/main" val="1290376308"/>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rgbClr val="800000"/>
          </a:solidFill>
        </a:ln>
      </a:spPr>
      <a:bodyPr wrap="square">
        <a:spAutoFit/>
      </a:bodyPr>
      <a:lstStyle>
        <a:defPPr algn="just">
          <a:defRPr sz="1400" b="1" dirty="0">
            <a:latin typeface="Times New Roman"/>
            <a:cs typeface="Times New Roman"/>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814</TotalTime>
  <Words>1697</Words>
  <Application>Microsoft Macintosh PowerPoint</Application>
  <PresentationFormat>Présentation à l'écran (4:3)</PresentationFormat>
  <Paragraphs>71</Paragraphs>
  <Slides>14</Slides>
  <Notes>2</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TERRITORIAL STRATEGIES OF THE TNCs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GOVERNING THE UK SINCE 1945</dc:title>
  <dc:creator>Aurélie MOUILLARD</dc:creator>
  <cp:lastModifiedBy>Aurélie MOUILLARD</cp:lastModifiedBy>
  <cp:revision>54</cp:revision>
  <cp:lastPrinted>2017-09-05T19:48:50Z</cp:lastPrinted>
  <dcterms:created xsi:type="dcterms:W3CDTF">2017-09-03T09:24:05Z</dcterms:created>
  <dcterms:modified xsi:type="dcterms:W3CDTF">2017-10-27T16:19:27Z</dcterms:modified>
</cp:coreProperties>
</file>