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7" r:id="rId3"/>
    <p:sldId id="257" r:id="rId4"/>
    <p:sldId id="269" r:id="rId5"/>
    <p:sldId id="271" r:id="rId6"/>
    <p:sldId id="260" r:id="rId7"/>
    <p:sldId id="273" r:id="rId8"/>
    <p:sldId id="261" r:id="rId9"/>
    <p:sldId id="258" r:id="rId10"/>
    <p:sldId id="262" r:id="rId11"/>
    <p:sldId id="259" r:id="rId12"/>
    <p:sldId id="264" r:id="rId13"/>
    <p:sldId id="265" r:id="rId14"/>
    <p:sldId id="266" r:id="rId15"/>
    <p:sldId id="274" r:id="rId1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88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160869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326195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2930258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D425E1D-D6ED-5342-8ECA-C59AB061377A}" type="datetimeFigureOut">
              <a:rPr lang="fr-FR" smtClean="0"/>
              <a:t>01/09/15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1010510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D425E1D-D6ED-5342-8ECA-C59AB061377A}" type="datetimeFigureOut">
              <a:rPr lang="fr-FR" smtClean="0"/>
              <a:t>01/09/15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104285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D425E1D-D6ED-5342-8ECA-C59AB061377A}" type="datetimeFigureOut">
              <a:rPr lang="fr-FR" smtClean="0"/>
              <a:t>01/09/15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961068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D425E1D-D6ED-5342-8ECA-C59AB061377A}" type="datetimeFigureOut">
              <a:rPr lang="fr-FR" smtClean="0"/>
              <a:t>01/09/15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259484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D425E1D-D6ED-5342-8ECA-C59AB061377A}" type="datetimeFigureOut">
              <a:rPr lang="fr-FR" smtClean="0"/>
              <a:t>01/09/15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885473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D425E1D-D6ED-5342-8ECA-C59AB061377A}" type="datetimeFigureOut">
              <a:rPr lang="fr-FR" smtClean="0"/>
              <a:t>01/09/15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3643255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2277329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0E4400-201F-3447-90D3-31AD2DC28B44}" type="slidenum">
              <a:rPr lang="fr-FR" smtClean="0"/>
              <a:t>‹#›</a:t>
            </a:fld>
            <a:endParaRPr lang="fr-FR"/>
          </a:p>
        </p:txBody>
      </p:sp>
    </p:spTree>
    <p:extLst>
      <p:ext uri="{BB962C8B-B14F-4D97-AF65-F5344CB8AC3E}">
        <p14:creationId xmlns:p14="http://schemas.microsoft.com/office/powerpoint/2010/main" val="25790286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25E1D-D6ED-5342-8ECA-C59AB061377A}" type="datetimeFigureOut">
              <a:rPr lang="fr-FR" smtClean="0"/>
              <a:t>01/09/15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0E4400-201F-3447-90D3-31AD2DC28B44}" type="slidenum">
              <a:rPr lang="fr-FR" smtClean="0"/>
              <a:t>‹#›</a:t>
            </a:fld>
            <a:endParaRPr lang="fr-FR"/>
          </a:p>
        </p:txBody>
      </p:sp>
    </p:spTree>
    <p:extLst>
      <p:ext uri="{BB962C8B-B14F-4D97-AF65-F5344CB8AC3E}">
        <p14:creationId xmlns:p14="http://schemas.microsoft.com/office/powerpoint/2010/main" val="413505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www.havering.gov.uk" TargetMode="External"/><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www.slaneystreet.com" TargetMode="External"/><Relationship Id="rId4" Type="http://schemas.openxmlformats.org/officeDocument/2006/relationships/hyperlink" Target="http://liffordbusinessassociation.co.uk/news/stirchley-forum.html" TargetMode="External"/><Relationship Id="rId5"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telegraph.co.uk" TargetMode="External"/><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www.futurecity.glasgow.gov.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www.whc.unesco.org" TargetMode="External"/><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http://www.guardian.co.uk/theguardian" TargetMode="External"/><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hyperlink" Target="http://www.heathrowhub.com" TargetMode="External"/><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www.ispreview.co.uk" TargetMode="External"/><Relationship Id="rId4" Type="http://schemas.openxmlformats.org/officeDocument/2006/relationships/hyperlink" Target="http://www.media.ofcom.org.uk" TargetMode="External"/><Relationship Id="rId5"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www.bbc.co.uk" TargetMode="External"/><Relationship Id="rId5" Type="http://schemas.openxmlformats.org/officeDocument/2006/relationships/hyperlink" Target="http://www.dailymail.co.uk" TargetMode="External"/><Relationship Id="rId6"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05721"/>
            <a:ext cx="7772400" cy="826080"/>
          </a:xfrm>
        </p:spPr>
        <p:txBody>
          <a:bodyPr>
            <a:normAutofit/>
          </a:bodyPr>
          <a:lstStyle/>
          <a:p>
            <a:r>
              <a:rPr lang="fr-FR" b="1" dirty="0" smtClean="0">
                <a:solidFill>
                  <a:srgbClr val="800000"/>
                </a:solidFill>
                <a:latin typeface="Times New Roman"/>
                <a:cs typeface="Times New Roman"/>
              </a:rPr>
              <a:t>LIVING IN THE UK</a:t>
            </a:r>
            <a:endParaRPr lang="fr-FR" b="1" dirty="0">
              <a:solidFill>
                <a:srgbClr val="800000"/>
              </a:solidFill>
              <a:latin typeface="Times New Roman"/>
              <a:cs typeface="Times New Roman"/>
            </a:endParaRPr>
          </a:p>
        </p:txBody>
      </p:sp>
      <p:sp>
        <p:nvSpPr>
          <p:cNvPr id="3" name="Sous-titre 2"/>
          <p:cNvSpPr>
            <a:spLocks noGrp="1"/>
          </p:cNvSpPr>
          <p:nvPr>
            <p:ph type="subTitle" idx="1"/>
          </p:nvPr>
        </p:nvSpPr>
        <p:spPr>
          <a:xfrm>
            <a:off x="377072" y="6129758"/>
            <a:ext cx="8573430" cy="596785"/>
          </a:xfrm>
        </p:spPr>
        <p:txBody>
          <a:bodyPr>
            <a:normAutofit/>
          </a:bodyPr>
          <a:lstStyle/>
          <a:p>
            <a:r>
              <a:rPr lang="fr-FR" b="1" dirty="0" smtClean="0">
                <a:solidFill>
                  <a:srgbClr val="800000"/>
                </a:solidFill>
                <a:latin typeface="Times New Roman"/>
                <a:cs typeface="Times New Roman"/>
              </a:rPr>
              <a:t>DEVELOPPING </a:t>
            </a:r>
            <a:r>
              <a:rPr lang="fr-FR" b="1" dirty="0">
                <a:solidFill>
                  <a:srgbClr val="800000"/>
                </a:solidFill>
                <a:latin typeface="Times New Roman"/>
                <a:cs typeface="Times New Roman"/>
              </a:rPr>
              <a:t>BRITISH TERRITORIES</a:t>
            </a:r>
            <a:endParaRPr lang="fr-FR" dirty="0"/>
          </a:p>
        </p:txBody>
      </p:sp>
      <p:pic>
        <p:nvPicPr>
          <p:cNvPr id="4" name="Image 3"/>
          <p:cNvPicPr>
            <a:picLocks noChangeAspect="1"/>
          </p:cNvPicPr>
          <p:nvPr/>
        </p:nvPicPr>
        <p:blipFill>
          <a:blip r:embed="rId3"/>
          <a:stretch>
            <a:fillRect/>
          </a:stretch>
        </p:blipFill>
        <p:spPr>
          <a:xfrm>
            <a:off x="584199" y="1184729"/>
            <a:ext cx="8119227" cy="4648912"/>
          </a:xfrm>
          <a:prstGeom prst="rect">
            <a:avLst/>
          </a:prstGeom>
          <a:ln w="38100" cmpd="sng">
            <a:solidFill>
              <a:srgbClr val="800000"/>
            </a:solidFill>
          </a:ln>
        </p:spPr>
      </p:pic>
    </p:spTree>
    <p:extLst>
      <p:ext uri="{BB962C8B-B14F-4D97-AF65-F5344CB8AC3E}">
        <p14:creationId xmlns:p14="http://schemas.microsoft.com/office/powerpoint/2010/main" val="15443999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ZoneTexte 3"/>
          <p:cNvSpPr txBox="1"/>
          <p:nvPr/>
        </p:nvSpPr>
        <p:spPr>
          <a:xfrm>
            <a:off x="526608" y="5994457"/>
            <a:ext cx="7920412" cy="707886"/>
          </a:xfrm>
          <a:prstGeom prst="rect">
            <a:avLst/>
          </a:prstGeom>
          <a:noFill/>
        </p:spPr>
        <p:txBody>
          <a:bodyPr wrap="square" rtlCol="0">
            <a:spAutoFit/>
          </a:bodyPr>
          <a:lstStyle/>
          <a:p>
            <a:pPr algn="ctr"/>
            <a:r>
              <a:rPr lang="fr-FR" sz="2000" b="1" i="1" dirty="0" smtClean="0">
                <a:solidFill>
                  <a:srgbClr val="800000"/>
                </a:solidFill>
                <a:latin typeface="Times New Roman"/>
                <a:cs typeface="Times New Roman"/>
              </a:rPr>
              <a:t>TO WHAT EXTENT MANAGING AND DEVELOPPING THE BRITISH TERRITORIES IS NECESSARY TO LIVE IN THE UK?</a:t>
            </a:r>
            <a:endParaRPr lang="fr-FR" sz="2000" b="1" i="1" dirty="0">
              <a:solidFill>
                <a:srgbClr val="800000"/>
              </a:solidFill>
              <a:latin typeface="Times New Roman"/>
              <a:cs typeface="Times New Roman"/>
            </a:endParaRPr>
          </a:p>
        </p:txBody>
      </p:sp>
      <p:sp>
        <p:nvSpPr>
          <p:cNvPr id="5" name="ZoneTexte 4"/>
          <p:cNvSpPr txBox="1"/>
          <p:nvPr/>
        </p:nvSpPr>
        <p:spPr>
          <a:xfrm>
            <a:off x="216839" y="187083"/>
            <a:ext cx="8704514" cy="830997"/>
          </a:xfrm>
          <a:prstGeom prst="rect">
            <a:avLst/>
          </a:prstGeom>
          <a:noFill/>
        </p:spPr>
        <p:txBody>
          <a:bodyPr wrap="square" rtlCol="0">
            <a:spAutoFit/>
          </a:bodyPr>
          <a:lstStyle/>
          <a:p>
            <a:pPr algn="ctr"/>
            <a:r>
              <a:rPr lang="fr-FR" sz="2400" b="1" dirty="0" smtClean="0">
                <a:solidFill>
                  <a:srgbClr val="800000"/>
                </a:solidFill>
                <a:latin typeface="Times New Roman"/>
                <a:cs typeface="Times New Roman"/>
              </a:rPr>
              <a:t>PLANNING AND MANAGING THE TERRITORIES IN THE UNITED KINGDOM: CHALLENGES AND ACTORS</a:t>
            </a:r>
            <a:endParaRPr lang="fr-FR" sz="2400" b="1" dirty="0">
              <a:solidFill>
                <a:srgbClr val="800000"/>
              </a:solidFill>
              <a:latin typeface="Times New Roman"/>
              <a:cs typeface="Times New Roman"/>
            </a:endParaRPr>
          </a:p>
        </p:txBody>
      </p:sp>
      <p:pic>
        <p:nvPicPr>
          <p:cNvPr id="2" name="Image 1"/>
          <p:cNvPicPr>
            <a:picLocks noChangeAspect="1"/>
          </p:cNvPicPr>
          <p:nvPr/>
        </p:nvPicPr>
        <p:blipFill>
          <a:blip r:embed="rId3"/>
          <a:stretch>
            <a:fillRect/>
          </a:stretch>
        </p:blipFill>
        <p:spPr>
          <a:xfrm>
            <a:off x="1332008" y="1178853"/>
            <a:ext cx="6472114" cy="4261606"/>
          </a:xfrm>
          <a:prstGeom prst="rect">
            <a:avLst/>
          </a:prstGeom>
          <a:ln w="38100" cmpd="sng">
            <a:solidFill>
              <a:srgbClr val="800000"/>
            </a:solidFill>
          </a:ln>
        </p:spPr>
      </p:pic>
      <p:sp>
        <p:nvSpPr>
          <p:cNvPr id="3" name="Rectangle 2"/>
          <p:cNvSpPr/>
          <p:nvPr/>
        </p:nvSpPr>
        <p:spPr>
          <a:xfrm>
            <a:off x="811209" y="5578958"/>
            <a:ext cx="7521583" cy="276999"/>
          </a:xfrm>
          <a:prstGeom prst="rect">
            <a:avLst/>
          </a:prstGeom>
        </p:spPr>
        <p:txBody>
          <a:bodyPr wrap="square">
            <a:spAutoFit/>
          </a:bodyPr>
          <a:lstStyle/>
          <a:p>
            <a:pPr algn="just"/>
            <a:r>
              <a:rPr lang="fr-FR" sz="1200" b="1" i="1" dirty="0">
                <a:latin typeface="Times New Roman"/>
                <a:cs typeface="Times New Roman"/>
              </a:rPr>
              <a:t>The </a:t>
            </a:r>
            <a:r>
              <a:rPr lang="fr-FR" sz="1200" b="1" i="1" dirty="0" err="1">
                <a:latin typeface="Times New Roman"/>
                <a:cs typeface="Times New Roman"/>
              </a:rPr>
              <a:t>Emirates</a:t>
            </a:r>
            <a:r>
              <a:rPr lang="fr-FR" sz="1200" b="1" i="1" dirty="0">
                <a:latin typeface="Times New Roman"/>
                <a:cs typeface="Times New Roman"/>
              </a:rPr>
              <a:t> </a:t>
            </a:r>
            <a:r>
              <a:rPr lang="fr-FR" sz="1200" b="1" i="1" dirty="0" err="1">
                <a:latin typeface="Times New Roman"/>
                <a:cs typeface="Times New Roman"/>
              </a:rPr>
              <a:t>Airline</a:t>
            </a:r>
            <a:r>
              <a:rPr lang="fr-FR" sz="1200" b="1" i="1" dirty="0">
                <a:latin typeface="Times New Roman"/>
                <a:cs typeface="Times New Roman"/>
              </a:rPr>
              <a:t> </a:t>
            </a:r>
            <a:r>
              <a:rPr lang="fr-FR" sz="1200" b="1" i="1" dirty="0" err="1">
                <a:latin typeface="Times New Roman"/>
                <a:cs typeface="Times New Roman"/>
              </a:rPr>
              <a:t>offers</a:t>
            </a:r>
            <a:r>
              <a:rPr lang="fr-FR" sz="1200" b="1" i="1" dirty="0">
                <a:latin typeface="Times New Roman"/>
                <a:cs typeface="Times New Roman"/>
              </a:rPr>
              <a:t> </a:t>
            </a:r>
            <a:r>
              <a:rPr lang="fr-FR" sz="1200" b="1" i="1" dirty="0" err="1">
                <a:latin typeface="Times New Roman"/>
                <a:cs typeface="Times New Roman"/>
              </a:rPr>
              <a:t>spectacular</a:t>
            </a:r>
            <a:r>
              <a:rPr lang="fr-FR" sz="1200" b="1" i="1" dirty="0">
                <a:latin typeface="Times New Roman"/>
                <a:cs typeface="Times New Roman"/>
              </a:rPr>
              <a:t> </a:t>
            </a:r>
            <a:r>
              <a:rPr lang="fr-FR" sz="1200" b="1" i="1" dirty="0" err="1">
                <a:latin typeface="Times New Roman"/>
                <a:cs typeface="Times New Roman"/>
              </a:rPr>
              <a:t>views</a:t>
            </a:r>
            <a:r>
              <a:rPr lang="fr-FR" sz="1200" b="1" i="1" dirty="0">
                <a:latin typeface="Times New Roman"/>
                <a:cs typeface="Times New Roman"/>
              </a:rPr>
              <a:t> </a:t>
            </a:r>
            <a:r>
              <a:rPr lang="fr-FR" sz="1200" b="1" i="1" dirty="0" err="1">
                <a:latin typeface="Times New Roman"/>
                <a:cs typeface="Times New Roman"/>
              </a:rPr>
              <a:t>across</a:t>
            </a:r>
            <a:r>
              <a:rPr lang="fr-FR" sz="1200" b="1" i="1" dirty="0">
                <a:latin typeface="Times New Roman"/>
                <a:cs typeface="Times New Roman"/>
              </a:rPr>
              <a:t> London </a:t>
            </a:r>
            <a:r>
              <a:rPr lang="fr-FR" sz="1200" b="1" i="1" dirty="0" err="1">
                <a:latin typeface="Times New Roman"/>
                <a:cs typeface="Times New Roman"/>
              </a:rPr>
              <a:t>connecting</a:t>
            </a:r>
            <a:r>
              <a:rPr lang="fr-FR" sz="1200" b="1" i="1" dirty="0">
                <a:latin typeface="Times New Roman"/>
                <a:cs typeface="Times New Roman"/>
              </a:rPr>
              <a:t> </a:t>
            </a:r>
            <a:r>
              <a:rPr lang="fr-FR" sz="1200" b="1" i="1" dirty="0" err="1">
                <a:latin typeface="Times New Roman"/>
                <a:cs typeface="Times New Roman"/>
              </a:rPr>
              <a:t>Newham</a:t>
            </a:r>
            <a:r>
              <a:rPr lang="fr-FR" sz="1200" b="1" i="1" dirty="0">
                <a:latin typeface="Times New Roman"/>
                <a:cs typeface="Times New Roman"/>
              </a:rPr>
              <a:t> </a:t>
            </a:r>
            <a:r>
              <a:rPr lang="fr-FR" sz="1200" b="1" i="1" dirty="0" err="1">
                <a:latin typeface="Times New Roman"/>
                <a:cs typeface="Times New Roman"/>
              </a:rPr>
              <a:t>with</a:t>
            </a:r>
            <a:r>
              <a:rPr lang="fr-FR" sz="1200" b="1" i="1" dirty="0">
                <a:latin typeface="Times New Roman"/>
                <a:cs typeface="Times New Roman"/>
              </a:rPr>
              <a:t> Greenwich over the Thames</a:t>
            </a:r>
            <a:r>
              <a:rPr lang="fr-FR" sz="1200" b="1" i="1" dirty="0" smtClean="0">
                <a:latin typeface="Times New Roman"/>
                <a:cs typeface="Times New Roman"/>
              </a:rPr>
              <a:t>.</a:t>
            </a:r>
            <a:endParaRPr lang="fr-FR" sz="1200" b="1" i="1" dirty="0">
              <a:latin typeface="Times New Roman"/>
              <a:cs typeface="Times New Roman"/>
            </a:endParaRPr>
          </a:p>
        </p:txBody>
      </p:sp>
    </p:spTree>
    <p:extLst>
      <p:ext uri="{BB962C8B-B14F-4D97-AF65-F5344CB8AC3E}">
        <p14:creationId xmlns:p14="http://schemas.microsoft.com/office/powerpoint/2010/main" val="301076685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0" y="0"/>
            <a:ext cx="9144000" cy="1143000"/>
          </a:xfrm>
        </p:spPr>
        <p:txBody>
          <a:bodyPr>
            <a:normAutofit fontScale="90000"/>
          </a:bodyPr>
          <a:lstStyle/>
          <a:p>
            <a:r>
              <a:rPr lang="fr-FR" b="1" dirty="0" smtClean="0">
                <a:solidFill>
                  <a:srgbClr val="800000"/>
                </a:solidFill>
                <a:latin typeface="Times New Roman"/>
                <a:cs typeface="Times New Roman"/>
              </a:rPr>
              <a:t>I. CITIES IN THE UNITED KINGDOM</a:t>
            </a:r>
            <a:endParaRPr lang="fr-FR" b="1" dirty="0">
              <a:solidFill>
                <a:srgbClr val="800000"/>
              </a:solidFill>
              <a:latin typeface="Times New Roman"/>
              <a:cs typeface="Times New Roman"/>
            </a:endParaRPr>
          </a:p>
        </p:txBody>
      </p:sp>
      <p:sp>
        <p:nvSpPr>
          <p:cNvPr id="7" name="ZoneTexte 6"/>
          <p:cNvSpPr txBox="1"/>
          <p:nvPr/>
        </p:nvSpPr>
        <p:spPr>
          <a:xfrm>
            <a:off x="359982" y="1143000"/>
            <a:ext cx="4865610"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Redevelopment</a:t>
            </a:r>
            <a:r>
              <a:rPr lang="fr-FR" sz="2000" b="1" i="1" dirty="0" smtClean="0">
                <a:solidFill>
                  <a:schemeClr val="tx2">
                    <a:lumMod val="75000"/>
                  </a:schemeClr>
                </a:solidFill>
                <a:latin typeface="Times New Roman"/>
                <a:cs typeface="Times New Roman"/>
              </a:rPr>
              <a:t> areas in </a:t>
            </a:r>
            <a:r>
              <a:rPr lang="fr-FR" sz="2000" b="1" i="1" dirty="0" err="1" smtClean="0">
                <a:solidFill>
                  <a:schemeClr val="tx2">
                    <a:lumMod val="75000"/>
                  </a:schemeClr>
                </a:solidFill>
                <a:latin typeface="Times New Roman"/>
                <a:cs typeface="Times New Roman"/>
              </a:rPr>
              <a:t>Greater</a:t>
            </a:r>
            <a:r>
              <a:rPr lang="fr-FR" sz="2000" b="1" i="1" dirty="0" smtClean="0">
                <a:solidFill>
                  <a:schemeClr val="tx2">
                    <a:lumMod val="75000"/>
                  </a:schemeClr>
                </a:solidFill>
                <a:latin typeface="Times New Roman"/>
                <a:cs typeface="Times New Roman"/>
              </a:rPr>
              <a:t> London</a:t>
            </a:r>
            <a:endParaRPr lang="fr-FR" sz="2000" b="1" i="1" dirty="0">
              <a:solidFill>
                <a:schemeClr val="tx2">
                  <a:lumMod val="75000"/>
                </a:schemeClr>
              </a:solidFill>
              <a:latin typeface="Times New Roman"/>
              <a:cs typeface="Times New Roman"/>
            </a:endParaRPr>
          </a:p>
        </p:txBody>
      </p:sp>
      <p:sp>
        <p:nvSpPr>
          <p:cNvPr id="5" name="Rectangle 4"/>
          <p:cNvSpPr/>
          <p:nvPr/>
        </p:nvSpPr>
        <p:spPr>
          <a:xfrm>
            <a:off x="4479667" y="3244334"/>
            <a:ext cx="184666" cy="369332"/>
          </a:xfrm>
          <a:prstGeom prst="rect">
            <a:avLst/>
          </a:prstGeom>
        </p:spPr>
        <p:txBody>
          <a:bodyPr wrap="none">
            <a:spAutoFit/>
          </a:bodyPr>
          <a:lstStyle/>
          <a:p>
            <a:r>
              <a:rPr lang="fr-FR" dirty="0"/>
              <a:t>￼</a:t>
            </a:r>
          </a:p>
        </p:txBody>
      </p:sp>
      <p:sp>
        <p:nvSpPr>
          <p:cNvPr id="3" name="Rectangle 2"/>
          <p:cNvSpPr/>
          <p:nvPr/>
        </p:nvSpPr>
        <p:spPr>
          <a:xfrm>
            <a:off x="4479667" y="3244334"/>
            <a:ext cx="184666" cy="369332"/>
          </a:xfrm>
          <a:prstGeom prst="rect">
            <a:avLst/>
          </a:prstGeom>
        </p:spPr>
        <p:txBody>
          <a:bodyPr wrap="none">
            <a:spAutoFit/>
          </a:bodyPr>
          <a:lstStyle/>
          <a:p>
            <a:r>
              <a:rPr lang="fr-FR" dirty="0"/>
              <a:t>￼</a:t>
            </a:r>
          </a:p>
        </p:txBody>
      </p:sp>
      <p:sp>
        <p:nvSpPr>
          <p:cNvPr id="6" name="Rectangle 5"/>
          <p:cNvSpPr/>
          <p:nvPr/>
        </p:nvSpPr>
        <p:spPr>
          <a:xfrm>
            <a:off x="4479667" y="3244334"/>
            <a:ext cx="184666" cy="369332"/>
          </a:xfrm>
          <a:prstGeom prst="rect">
            <a:avLst/>
          </a:prstGeom>
        </p:spPr>
        <p:txBody>
          <a:bodyPr wrap="none">
            <a:spAutoFit/>
          </a:bodyPr>
          <a:lstStyle/>
          <a:p>
            <a:r>
              <a:rPr lang="fr-FR" dirty="0"/>
              <a:t>￼</a:t>
            </a:r>
          </a:p>
        </p:txBody>
      </p:sp>
      <p:pic>
        <p:nvPicPr>
          <p:cNvPr id="11" name="Image 10"/>
          <p:cNvPicPr>
            <a:picLocks noChangeAspect="1"/>
          </p:cNvPicPr>
          <p:nvPr/>
        </p:nvPicPr>
        <p:blipFill>
          <a:blip r:embed="rId3"/>
          <a:stretch>
            <a:fillRect/>
          </a:stretch>
        </p:blipFill>
        <p:spPr>
          <a:xfrm>
            <a:off x="637935" y="1792332"/>
            <a:ext cx="8052795" cy="4929658"/>
          </a:xfrm>
          <a:prstGeom prst="rect">
            <a:avLst/>
          </a:prstGeom>
          <a:ln w="38100" cmpd="sng">
            <a:solidFill>
              <a:srgbClr val="800000"/>
            </a:solidFill>
          </a:ln>
        </p:spPr>
      </p:pic>
    </p:spTree>
    <p:extLst>
      <p:ext uri="{BB962C8B-B14F-4D97-AF65-F5344CB8AC3E}">
        <p14:creationId xmlns:p14="http://schemas.microsoft.com/office/powerpoint/2010/main" val="25734633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430185" y="3880621"/>
            <a:ext cx="8316918" cy="2739212"/>
          </a:xfrm>
          <a:prstGeom prst="rect">
            <a:avLst/>
          </a:prstGeom>
          <a:ln w="38100" cmpd="sng">
            <a:solidFill>
              <a:srgbClr val="800000"/>
            </a:solidFill>
          </a:ln>
        </p:spPr>
        <p:txBody>
          <a:bodyPr wrap="square">
            <a:spAutoFit/>
          </a:bodyPr>
          <a:lstStyle/>
          <a:p>
            <a:r>
              <a:rPr lang="fr-FR" b="1" dirty="0" err="1">
                <a:latin typeface="Times New Roman"/>
                <a:cs typeface="Times New Roman"/>
              </a:rPr>
              <a:t>Rainham</a:t>
            </a:r>
            <a:r>
              <a:rPr lang="fr-FR" b="1" dirty="0">
                <a:latin typeface="Times New Roman"/>
                <a:cs typeface="Times New Roman"/>
              </a:rPr>
              <a:t>/London Riverside</a:t>
            </a:r>
          </a:p>
          <a:p>
            <a:pPr algn="just"/>
            <a:r>
              <a:rPr lang="fr-FR" sz="1400" b="1" dirty="0">
                <a:latin typeface="Times New Roman"/>
                <a:cs typeface="Times New Roman"/>
              </a:rPr>
              <a:t>The main focus of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activity</a:t>
            </a:r>
            <a:r>
              <a:rPr lang="fr-FR" sz="1400" b="1" dirty="0">
                <a:latin typeface="Times New Roman"/>
                <a:cs typeface="Times New Roman"/>
              </a:rPr>
              <a:t> </a:t>
            </a:r>
            <a:r>
              <a:rPr lang="fr-FR" sz="1400" b="1" dirty="0" err="1">
                <a:latin typeface="Times New Roman"/>
                <a:cs typeface="Times New Roman"/>
              </a:rPr>
              <a:t>going</a:t>
            </a:r>
            <a:r>
              <a:rPr lang="fr-FR" sz="1400" b="1" dirty="0">
                <a:latin typeface="Times New Roman"/>
                <a:cs typeface="Times New Roman"/>
              </a:rPr>
              <a:t> </a:t>
            </a:r>
            <a:r>
              <a:rPr lang="fr-FR" sz="1400" b="1" dirty="0" err="1">
                <a:latin typeface="Times New Roman"/>
                <a:cs typeface="Times New Roman"/>
              </a:rPr>
              <a:t>forward</a:t>
            </a:r>
            <a:r>
              <a:rPr lang="fr-FR" sz="1400" b="1" dirty="0">
                <a:latin typeface="Times New Roman"/>
                <a:cs typeface="Times New Roman"/>
              </a:rPr>
              <a:t> </a:t>
            </a:r>
            <a:r>
              <a:rPr lang="fr-FR" sz="1400" b="1" dirty="0" err="1">
                <a:latin typeface="Times New Roman"/>
                <a:cs typeface="Times New Roman"/>
              </a:rPr>
              <a:t>into</a:t>
            </a:r>
            <a:r>
              <a:rPr lang="fr-FR" sz="1400" b="1" dirty="0">
                <a:latin typeface="Times New Roman"/>
                <a:cs typeface="Times New Roman"/>
              </a:rPr>
              <a:t> the </a:t>
            </a:r>
            <a:r>
              <a:rPr lang="fr-FR" sz="1400" b="1" dirty="0" err="1">
                <a:latin typeface="Times New Roman"/>
                <a:cs typeface="Times New Roman"/>
              </a:rPr>
              <a:t>next</a:t>
            </a:r>
            <a:r>
              <a:rPr lang="fr-FR" sz="1400" b="1" dirty="0">
                <a:latin typeface="Times New Roman"/>
                <a:cs typeface="Times New Roman"/>
              </a:rPr>
              <a:t> </a:t>
            </a:r>
            <a:r>
              <a:rPr lang="fr-FR" sz="1400" b="1" dirty="0" err="1">
                <a:latin typeface="Times New Roman"/>
                <a:cs typeface="Times New Roman"/>
              </a:rPr>
              <a:t>year</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in the </a:t>
            </a:r>
            <a:r>
              <a:rPr lang="fr-FR" sz="1400" b="1" dirty="0" err="1">
                <a:latin typeface="Times New Roman"/>
                <a:cs typeface="Times New Roman"/>
              </a:rPr>
              <a:t>Rainham</a:t>
            </a:r>
            <a:r>
              <a:rPr lang="fr-FR" sz="1400" b="1" dirty="0">
                <a:latin typeface="Times New Roman"/>
                <a:cs typeface="Times New Roman"/>
              </a:rPr>
              <a:t> </a:t>
            </a:r>
            <a:r>
              <a:rPr lang="fr-FR" sz="1400" b="1" dirty="0" err="1">
                <a:latin typeface="Times New Roman"/>
                <a:cs typeface="Times New Roman"/>
              </a:rPr>
              <a:t>residential</a:t>
            </a:r>
            <a:r>
              <a:rPr lang="fr-FR" sz="1400" b="1" dirty="0">
                <a:latin typeface="Times New Roman"/>
                <a:cs typeface="Times New Roman"/>
              </a:rPr>
              <a:t> area. Key to </a:t>
            </a:r>
            <a:r>
              <a:rPr lang="fr-FR" sz="1400" b="1" dirty="0" err="1">
                <a:latin typeface="Times New Roman"/>
                <a:cs typeface="Times New Roman"/>
              </a:rPr>
              <a:t>our</a:t>
            </a:r>
            <a:r>
              <a:rPr lang="fr-FR" sz="1400" b="1" dirty="0">
                <a:latin typeface="Times New Roman"/>
                <a:cs typeface="Times New Roman"/>
              </a:rPr>
              <a:t> long </a:t>
            </a:r>
            <a:r>
              <a:rPr lang="fr-FR" sz="1400" b="1" dirty="0" err="1">
                <a:latin typeface="Times New Roman"/>
                <a:cs typeface="Times New Roman"/>
              </a:rPr>
              <a:t>term</a:t>
            </a:r>
            <a:r>
              <a:rPr lang="fr-FR" sz="1400" b="1" dirty="0">
                <a:latin typeface="Times New Roman"/>
                <a:cs typeface="Times New Roman"/>
              </a:rPr>
              <a:t> vision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securing</a:t>
            </a:r>
            <a:r>
              <a:rPr lang="fr-FR" sz="1400" b="1" dirty="0">
                <a:latin typeface="Times New Roman"/>
                <a:cs typeface="Times New Roman"/>
              </a:rPr>
              <a:t> </a:t>
            </a:r>
            <a:r>
              <a:rPr lang="fr-FR" sz="1400" b="1" dirty="0" err="1">
                <a:latin typeface="Times New Roman"/>
                <a:cs typeface="Times New Roman"/>
              </a:rPr>
              <a:t>Housing</a:t>
            </a:r>
            <a:r>
              <a:rPr lang="fr-FR" sz="1400" b="1" dirty="0">
                <a:latin typeface="Times New Roman"/>
                <a:cs typeface="Times New Roman"/>
              </a:rPr>
              <a:t> Zone </a:t>
            </a:r>
            <a:r>
              <a:rPr lang="fr-FR" sz="1400" b="1" dirty="0" err="1">
                <a:latin typeface="Times New Roman"/>
                <a:cs typeface="Times New Roman"/>
              </a:rPr>
              <a:t>status</a:t>
            </a:r>
            <a:r>
              <a:rPr lang="fr-FR" sz="1400" b="1" dirty="0">
                <a:latin typeface="Times New Roman"/>
                <a:cs typeface="Times New Roman"/>
              </a:rPr>
              <a:t> to </a:t>
            </a:r>
            <a:r>
              <a:rPr lang="fr-FR" sz="1400" b="1" dirty="0" err="1">
                <a:latin typeface="Times New Roman"/>
                <a:cs typeface="Times New Roman"/>
              </a:rPr>
              <a:t>bring</a:t>
            </a:r>
            <a:r>
              <a:rPr lang="fr-FR" sz="1400" b="1" dirty="0">
                <a:latin typeface="Times New Roman"/>
                <a:cs typeface="Times New Roman"/>
              </a:rPr>
              <a:t> </a:t>
            </a:r>
            <a:r>
              <a:rPr lang="fr-FR" sz="1400" b="1" dirty="0" err="1">
                <a:latin typeface="Times New Roman"/>
                <a:cs typeface="Times New Roman"/>
              </a:rPr>
              <a:t>forward</a:t>
            </a:r>
            <a:r>
              <a:rPr lang="fr-FR" sz="1400" b="1" dirty="0">
                <a:latin typeface="Times New Roman"/>
                <a:cs typeface="Times New Roman"/>
              </a:rPr>
              <a:t> more </a:t>
            </a:r>
            <a:r>
              <a:rPr lang="fr-FR" sz="1400" b="1" dirty="0" err="1">
                <a:latin typeface="Times New Roman"/>
                <a:cs typeface="Times New Roman"/>
              </a:rPr>
              <a:t>than</a:t>
            </a:r>
            <a:r>
              <a:rPr lang="fr-FR" sz="1400" b="1" dirty="0">
                <a:latin typeface="Times New Roman"/>
                <a:cs typeface="Times New Roman"/>
              </a:rPr>
              <a:t> 3,000 new homes in a new </a:t>
            </a:r>
            <a:r>
              <a:rPr lang="fr-FR" sz="1400" b="1" dirty="0" err="1">
                <a:latin typeface="Times New Roman"/>
                <a:cs typeface="Times New Roman"/>
              </a:rPr>
              <a:t>garden</a:t>
            </a:r>
            <a:r>
              <a:rPr lang="fr-FR" sz="1400" b="1" dirty="0">
                <a:latin typeface="Times New Roman"/>
                <a:cs typeface="Times New Roman"/>
              </a:rPr>
              <a:t> </a:t>
            </a:r>
            <a:r>
              <a:rPr lang="fr-FR" sz="1400" b="1" dirty="0" err="1">
                <a:latin typeface="Times New Roman"/>
                <a:cs typeface="Times New Roman"/>
              </a:rPr>
              <a:t>suburb</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establish</a:t>
            </a:r>
            <a:r>
              <a:rPr lang="fr-FR" sz="1400" b="1" dirty="0">
                <a:latin typeface="Times New Roman"/>
                <a:cs typeface="Times New Roman"/>
              </a:rPr>
              <a:t> a </a:t>
            </a:r>
            <a:r>
              <a:rPr lang="fr-FR" sz="1400" b="1" dirty="0" err="1">
                <a:latin typeface="Times New Roman"/>
                <a:cs typeface="Times New Roman"/>
              </a:rPr>
              <a:t>strong</a:t>
            </a:r>
            <a:r>
              <a:rPr lang="fr-FR" sz="1400" b="1" dirty="0">
                <a:latin typeface="Times New Roman"/>
                <a:cs typeface="Times New Roman"/>
              </a:rPr>
              <a:t> </a:t>
            </a:r>
            <a:r>
              <a:rPr lang="fr-FR" sz="1400" b="1" dirty="0" err="1">
                <a:latin typeface="Times New Roman"/>
                <a:cs typeface="Times New Roman"/>
              </a:rPr>
              <a:t>relationship</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the </a:t>
            </a:r>
            <a:r>
              <a:rPr lang="fr-FR" sz="1400" b="1" dirty="0" err="1">
                <a:latin typeface="Times New Roman"/>
                <a:cs typeface="Times New Roman"/>
              </a:rPr>
              <a:t>developer</a:t>
            </a:r>
            <a:r>
              <a:rPr lang="fr-FR" sz="1400" b="1" dirty="0">
                <a:latin typeface="Times New Roman"/>
                <a:cs typeface="Times New Roman"/>
              </a:rPr>
              <a:t> on the </a:t>
            </a:r>
            <a:r>
              <a:rPr lang="fr-FR" sz="1400" b="1" dirty="0" err="1">
                <a:latin typeface="Times New Roman"/>
                <a:cs typeface="Times New Roman"/>
              </a:rPr>
              <a:t>old</a:t>
            </a:r>
            <a:r>
              <a:rPr lang="fr-FR" sz="1400" b="1" dirty="0">
                <a:latin typeface="Times New Roman"/>
                <a:cs typeface="Times New Roman"/>
              </a:rPr>
              <a:t> </a:t>
            </a:r>
            <a:r>
              <a:rPr lang="fr-FR" sz="1400" b="1" dirty="0" err="1">
                <a:latin typeface="Times New Roman"/>
                <a:cs typeface="Times New Roman"/>
              </a:rPr>
              <a:t>Somerfield</a:t>
            </a:r>
            <a:r>
              <a:rPr lang="fr-FR" sz="1400" b="1" dirty="0">
                <a:latin typeface="Times New Roman"/>
                <a:cs typeface="Times New Roman"/>
              </a:rPr>
              <a:t> and </a:t>
            </a:r>
            <a:r>
              <a:rPr lang="fr-FR" sz="1400" b="1" dirty="0" err="1">
                <a:latin typeface="Times New Roman"/>
                <a:cs typeface="Times New Roman"/>
              </a:rPr>
              <a:t>Dovers</a:t>
            </a:r>
            <a:r>
              <a:rPr lang="fr-FR" sz="1400" b="1" dirty="0">
                <a:latin typeface="Times New Roman"/>
                <a:cs typeface="Times New Roman"/>
              </a:rPr>
              <a:t> Corner sites and </a:t>
            </a:r>
            <a:r>
              <a:rPr lang="fr-FR" sz="1400" b="1" dirty="0" err="1">
                <a:latin typeface="Times New Roman"/>
                <a:cs typeface="Times New Roman"/>
              </a:rPr>
              <a:t>work</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them</a:t>
            </a:r>
            <a:r>
              <a:rPr lang="fr-FR" sz="1400" b="1" dirty="0">
                <a:latin typeface="Times New Roman"/>
                <a:cs typeface="Times New Roman"/>
              </a:rPr>
              <a:t> on a </a:t>
            </a:r>
            <a:r>
              <a:rPr lang="fr-FR" sz="1400" b="1" dirty="0" err="1">
                <a:latin typeface="Times New Roman"/>
                <a:cs typeface="Times New Roman"/>
              </a:rPr>
              <a:t>phasing</a:t>
            </a:r>
            <a:r>
              <a:rPr lang="fr-FR" sz="1400" b="1" dirty="0">
                <a:latin typeface="Times New Roman"/>
                <a:cs typeface="Times New Roman"/>
              </a:rPr>
              <a:t> plan.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complete</a:t>
            </a:r>
            <a:r>
              <a:rPr lang="fr-FR" sz="1400" b="1" dirty="0">
                <a:latin typeface="Times New Roman"/>
                <a:cs typeface="Times New Roman"/>
              </a:rPr>
              <a:t> a Grip 4 business case for the </a:t>
            </a:r>
            <a:r>
              <a:rPr lang="fr-FR" sz="1400" b="1" dirty="0" err="1">
                <a:latin typeface="Times New Roman"/>
                <a:cs typeface="Times New Roman"/>
              </a:rPr>
              <a:t>Beam</a:t>
            </a:r>
            <a:r>
              <a:rPr lang="fr-FR" sz="1400" b="1" dirty="0">
                <a:latin typeface="Times New Roman"/>
                <a:cs typeface="Times New Roman"/>
              </a:rPr>
              <a:t> Park station and </a:t>
            </a:r>
            <a:r>
              <a:rPr lang="fr-FR" sz="1400" b="1" dirty="0" err="1">
                <a:latin typeface="Times New Roman"/>
                <a:cs typeface="Times New Roman"/>
              </a:rPr>
              <a:t>produce</a:t>
            </a:r>
            <a:r>
              <a:rPr lang="fr-FR" sz="1400" b="1" dirty="0">
                <a:latin typeface="Times New Roman"/>
                <a:cs typeface="Times New Roman"/>
              </a:rPr>
              <a:t> a </a:t>
            </a:r>
            <a:r>
              <a:rPr lang="fr-FR" sz="1400" b="1" dirty="0" err="1">
                <a:latin typeface="Times New Roman"/>
                <a:cs typeface="Times New Roman"/>
              </a:rPr>
              <a:t>delivery</a:t>
            </a:r>
            <a:r>
              <a:rPr lang="fr-FR" sz="1400" b="1" dirty="0">
                <a:latin typeface="Times New Roman"/>
                <a:cs typeface="Times New Roman"/>
              </a:rPr>
              <a:t> plan for the station </a:t>
            </a:r>
            <a:r>
              <a:rPr lang="fr-FR" sz="1400" b="1" dirty="0" err="1">
                <a:latin typeface="Times New Roman"/>
                <a:cs typeface="Times New Roman"/>
              </a:rPr>
              <a:t>linked</a:t>
            </a:r>
            <a:r>
              <a:rPr lang="fr-FR" sz="1400" b="1" dirty="0">
                <a:latin typeface="Times New Roman"/>
                <a:cs typeface="Times New Roman"/>
              </a:rPr>
              <a:t> to </a:t>
            </a:r>
            <a:r>
              <a:rPr lang="fr-FR" sz="1400" b="1" dirty="0" err="1">
                <a:latin typeface="Times New Roman"/>
                <a:cs typeface="Times New Roman"/>
              </a:rPr>
              <a:t>housing</a:t>
            </a:r>
            <a:r>
              <a:rPr lang="fr-FR" sz="1400" b="1" dirty="0">
                <a:latin typeface="Times New Roman"/>
                <a:cs typeface="Times New Roman"/>
              </a:rPr>
              <a:t> </a:t>
            </a:r>
            <a:r>
              <a:rPr lang="fr-FR" sz="1400" b="1" dirty="0" err="1">
                <a:latin typeface="Times New Roman"/>
                <a:cs typeface="Times New Roman"/>
              </a:rPr>
              <a:t>development</a:t>
            </a:r>
            <a:r>
              <a:rPr lang="fr-FR" sz="1400" b="1" dirty="0">
                <a:latin typeface="Times New Roman"/>
                <a:cs typeface="Times New Roman"/>
              </a:rPr>
              <a:t>. </a:t>
            </a:r>
            <a:r>
              <a:rPr lang="fr-FR" sz="1400" b="1" dirty="0" err="1">
                <a:latin typeface="Times New Roman"/>
                <a:cs typeface="Times New Roman"/>
              </a:rPr>
              <a:t>Together</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the GLA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produce</a:t>
            </a:r>
            <a:r>
              <a:rPr lang="fr-FR" sz="1400" b="1" dirty="0">
                <a:latin typeface="Times New Roman"/>
                <a:cs typeface="Times New Roman"/>
              </a:rPr>
              <a:t> a programme of how the GLA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taking</a:t>
            </a:r>
            <a:r>
              <a:rPr lang="fr-FR" sz="1400" b="1" dirty="0">
                <a:latin typeface="Times New Roman"/>
                <a:cs typeface="Times New Roman"/>
              </a:rPr>
              <a:t> the </a:t>
            </a:r>
            <a:r>
              <a:rPr lang="fr-FR" sz="1400" b="1" dirty="0" err="1">
                <a:latin typeface="Times New Roman"/>
                <a:cs typeface="Times New Roman"/>
              </a:rPr>
              <a:t>Beam</a:t>
            </a:r>
            <a:r>
              <a:rPr lang="fr-FR" sz="1400" b="1" dirty="0">
                <a:latin typeface="Times New Roman"/>
                <a:cs typeface="Times New Roman"/>
              </a:rPr>
              <a:t> Park site </a:t>
            </a:r>
            <a:r>
              <a:rPr lang="fr-FR" sz="1400" b="1" dirty="0" err="1">
                <a:latin typeface="Times New Roman"/>
                <a:cs typeface="Times New Roman"/>
              </a:rPr>
              <a:t>forward</a:t>
            </a:r>
            <a:r>
              <a:rPr lang="fr-FR" sz="1400" b="1" dirty="0">
                <a:latin typeface="Times New Roman"/>
                <a:cs typeface="Times New Roman"/>
              </a:rPr>
              <a:t> and </a:t>
            </a:r>
            <a:r>
              <a:rPr lang="fr-FR" sz="1400" b="1" dirty="0" err="1">
                <a:latin typeface="Times New Roman"/>
                <a:cs typeface="Times New Roman"/>
              </a:rPr>
              <a:t>establish</a:t>
            </a:r>
            <a:r>
              <a:rPr lang="fr-FR" sz="1400" b="1" dirty="0">
                <a:latin typeface="Times New Roman"/>
                <a:cs typeface="Times New Roman"/>
              </a:rPr>
              <a:t> </a:t>
            </a:r>
            <a:r>
              <a:rPr lang="fr-FR" sz="1400" b="1" dirty="0" err="1">
                <a:latin typeface="Times New Roman"/>
                <a:cs typeface="Times New Roman"/>
              </a:rPr>
              <a:t>Havering</a:t>
            </a:r>
            <a:r>
              <a:rPr lang="fr-FR" sz="1400" b="1" dirty="0">
                <a:latin typeface="Times New Roman"/>
                <a:cs typeface="Times New Roman"/>
              </a:rPr>
              <a:t> as a </a:t>
            </a:r>
            <a:r>
              <a:rPr lang="fr-FR" sz="1400" b="1" dirty="0" err="1">
                <a:latin typeface="Times New Roman"/>
                <a:cs typeface="Times New Roman"/>
              </a:rPr>
              <a:t>strong</a:t>
            </a:r>
            <a:r>
              <a:rPr lang="fr-FR" sz="1400" b="1" dirty="0">
                <a:latin typeface="Times New Roman"/>
                <a:cs typeface="Times New Roman"/>
              </a:rPr>
              <a:t> influencer. In </a:t>
            </a:r>
            <a:r>
              <a:rPr lang="fr-FR" sz="1400" b="1" dirty="0" err="1">
                <a:latin typeface="Times New Roman"/>
                <a:cs typeface="Times New Roman"/>
              </a:rPr>
              <a:t>order</a:t>
            </a:r>
            <a:r>
              <a:rPr lang="fr-FR" sz="1400" b="1" dirty="0">
                <a:latin typeface="Times New Roman"/>
                <a:cs typeface="Times New Roman"/>
              </a:rPr>
              <a:t> to do </a:t>
            </a:r>
            <a:r>
              <a:rPr lang="fr-FR" sz="1400" b="1" dirty="0" err="1">
                <a:latin typeface="Times New Roman"/>
                <a:cs typeface="Times New Roman"/>
              </a:rPr>
              <a:t>this</a:t>
            </a:r>
            <a:r>
              <a:rPr lang="fr-FR" sz="1400" b="1" dirty="0">
                <a:latin typeface="Times New Roman"/>
                <a:cs typeface="Times New Roman"/>
              </a:rPr>
              <a:t> a </a:t>
            </a:r>
            <a:r>
              <a:rPr lang="fr-FR" sz="1400" b="1" dirty="0" err="1">
                <a:latin typeface="Times New Roman"/>
                <a:cs typeface="Times New Roman"/>
              </a:rPr>
              <a:t>key</a:t>
            </a:r>
            <a:r>
              <a:rPr lang="fr-FR" sz="1400" b="1" dirty="0">
                <a:latin typeface="Times New Roman"/>
                <a:cs typeface="Times New Roman"/>
              </a:rPr>
              <a:t> focus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to </a:t>
            </a:r>
            <a:r>
              <a:rPr lang="fr-FR" sz="1400" b="1" dirty="0" err="1">
                <a:latin typeface="Times New Roman"/>
                <a:cs typeface="Times New Roman"/>
              </a:rPr>
              <a:t>create</a:t>
            </a:r>
            <a:r>
              <a:rPr lang="fr-FR" sz="1400" b="1" dirty="0">
                <a:latin typeface="Times New Roman"/>
                <a:cs typeface="Times New Roman"/>
              </a:rPr>
              <a:t> a business case and </a:t>
            </a:r>
            <a:r>
              <a:rPr lang="fr-FR" sz="1400" b="1" dirty="0" err="1">
                <a:latin typeface="Times New Roman"/>
                <a:cs typeface="Times New Roman"/>
              </a:rPr>
              <a:t>thereafter</a:t>
            </a:r>
            <a:r>
              <a:rPr lang="fr-FR" sz="1400" b="1" dirty="0">
                <a:latin typeface="Times New Roman"/>
                <a:cs typeface="Times New Roman"/>
              </a:rPr>
              <a:t> a Business Plan for </a:t>
            </a:r>
            <a:r>
              <a:rPr lang="fr-FR" sz="1400" b="1" dirty="0" err="1">
                <a:latin typeface="Times New Roman"/>
                <a:cs typeface="Times New Roman"/>
              </a:rPr>
              <a:t>Havering</a:t>
            </a:r>
            <a:r>
              <a:rPr lang="fr-FR" sz="1400" b="1" dirty="0">
                <a:latin typeface="Times New Roman"/>
                <a:cs typeface="Times New Roman"/>
              </a:rPr>
              <a:t> to </a:t>
            </a:r>
            <a:r>
              <a:rPr lang="fr-FR" sz="1400" b="1" dirty="0" err="1">
                <a:latin typeface="Times New Roman"/>
                <a:cs typeface="Times New Roman"/>
              </a:rPr>
              <a:t>invest</a:t>
            </a:r>
            <a:r>
              <a:rPr lang="fr-FR" sz="1400" b="1" dirty="0">
                <a:latin typeface="Times New Roman"/>
                <a:cs typeface="Times New Roman"/>
              </a:rPr>
              <a:t> to </a:t>
            </a:r>
            <a:r>
              <a:rPr lang="fr-FR" sz="1400" b="1" dirty="0" err="1">
                <a:latin typeface="Times New Roman"/>
                <a:cs typeface="Times New Roman"/>
              </a:rPr>
              <a:t>deliver</a:t>
            </a:r>
            <a:r>
              <a:rPr lang="fr-FR" sz="1400" b="1" dirty="0">
                <a:latin typeface="Times New Roman"/>
                <a:cs typeface="Times New Roman"/>
              </a:rPr>
              <a:t> homes in </a:t>
            </a:r>
            <a:r>
              <a:rPr lang="fr-FR" sz="1400" b="1" dirty="0" err="1">
                <a:latin typeface="Times New Roman"/>
                <a:cs typeface="Times New Roman"/>
              </a:rPr>
              <a:t>this</a:t>
            </a:r>
            <a:r>
              <a:rPr lang="fr-FR" sz="1400" b="1" dirty="0">
                <a:latin typeface="Times New Roman"/>
                <a:cs typeface="Times New Roman"/>
              </a:rPr>
              <a:t> area </a:t>
            </a:r>
            <a:r>
              <a:rPr lang="fr-FR" sz="1400" b="1" dirty="0" err="1">
                <a:latin typeface="Times New Roman"/>
                <a:cs typeface="Times New Roman"/>
              </a:rPr>
              <a:t>through</a:t>
            </a:r>
            <a:r>
              <a:rPr lang="fr-FR" sz="1400" b="1" dirty="0">
                <a:latin typeface="Times New Roman"/>
                <a:cs typeface="Times New Roman"/>
              </a:rPr>
              <a:t> a LBH </a:t>
            </a:r>
            <a:r>
              <a:rPr lang="fr-FR" sz="1400" b="1" dirty="0" err="1">
                <a:latin typeface="Times New Roman"/>
                <a:cs typeface="Times New Roman"/>
              </a:rPr>
              <a:t>Housing</a:t>
            </a:r>
            <a:r>
              <a:rPr lang="fr-FR" sz="1400" b="1" dirty="0">
                <a:latin typeface="Times New Roman"/>
                <a:cs typeface="Times New Roman"/>
              </a:rPr>
              <a:t> </a:t>
            </a:r>
            <a:r>
              <a:rPr lang="fr-FR" sz="1400" b="1" dirty="0" err="1">
                <a:latin typeface="Times New Roman"/>
                <a:cs typeface="Times New Roman"/>
              </a:rPr>
              <a:t>Development</a:t>
            </a:r>
            <a:r>
              <a:rPr lang="fr-FR" sz="1400" b="1" dirty="0">
                <a:latin typeface="Times New Roman"/>
                <a:cs typeface="Times New Roman"/>
              </a:rPr>
              <a:t> </a:t>
            </a:r>
            <a:r>
              <a:rPr lang="fr-FR" sz="1400" b="1" dirty="0" err="1">
                <a:latin typeface="Times New Roman"/>
                <a:cs typeface="Times New Roman"/>
              </a:rPr>
              <a:t>Company</a:t>
            </a:r>
            <a:r>
              <a:rPr lang="fr-FR" sz="1400" b="1" dirty="0">
                <a:latin typeface="Times New Roman"/>
                <a:cs typeface="Times New Roman"/>
              </a:rPr>
              <a:t>. </a:t>
            </a:r>
            <a:r>
              <a:rPr lang="fr-FR" sz="1400" b="1" dirty="0" err="1">
                <a:latin typeface="Times New Roman"/>
                <a:cs typeface="Times New Roman"/>
              </a:rPr>
              <a:t>Working</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the London Riverside BID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produce</a:t>
            </a:r>
            <a:r>
              <a:rPr lang="fr-FR" sz="1400" b="1" dirty="0">
                <a:latin typeface="Times New Roman"/>
                <a:cs typeface="Times New Roman"/>
              </a:rPr>
              <a:t> an </a:t>
            </a:r>
            <a:r>
              <a:rPr lang="fr-FR" sz="1400" b="1" dirty="0" err="1">
                <a:latin typeface="Times New Roman"/>
                <a:cs typeface="Times New Roman"/>
              </a:rPr>
              <a:t>investment</a:t>
            </a:r>
            <a:r>
              <a:rPr lang="fr-FR" sz="1400" b="1" dirty="0">
                <a:latin typeface="Times New Roman"/>
                <a:cs typeface="Times New Roman"/>
              </a:rPr>
              <a:t> plan to </a:t>
            </a:r>
            <a:r>
              <a:rPr lang="fr-FR" sz="1400" b="1" dirty="0" err="1">
                <a:latin typeface="Times New Roman"/>
                <a:cs typeface="Times New Roman"/>
              </a:rPr>
              <a:t>transform</a:t>
            </a:r>
            <a:r>
              <a:rPr lang="fr-FR" sz="1400" b="1" dirty="0">
                <a:latin typeface="Times New Roman"/>
                <a:cs typeface="Times New Roman"/>
              </a:rPr>
              <a:t> the </a:t>
            </a:r>
            <a:r>
              <a:rPr lang="fr-FR" sz="1400" b="1" dirty="0" err="1">
                <a:latin typeface="Times New Roman"/>
                <a:cs typeface="Times New Roman"/>
              </a:rPr>
              <a:t>economic</a:t>
            </a:r>
            <a:r>
              <a:rPr lang="fr-FR" sz="1400" b="1" dirty="0">
                <a:latin typeface="Times New Roman"/>
                <a:cs typeface="Times New Roman"/>
              </a:rPr>
              <a:t> </a:t>
            </a:r>
            <a:r>
              <a:rPr lang="fr-FR" sz="1400" b="1" dirty="0" err="1">
                <a:latin typeface="Times New Roman"/>
                <a:cs typeface="Times New Roman"/>
              </a:rPr>
              <a:t>vitality</a:t>
            </a:r>
            <a:r>
              <a:rPr lang="fr-FR" sz="1400" b="1" dirty="0">
                <a:latin typeface="Times New Roman"/>
                <a:cs typeface="Times New Roman"/>
              </a:rPr>
              <a:t> of </a:t>
            </a:r>
            <a:r>
              <a:rPr lang="fr-FR" sz="1400" b="1" dirty="0" err="1">
                <a:latin typeface="Times New Roman"/>
                <a:cs typeface="Times New Roman"/>
              </a:rPr>
              <a:t>that</a:t>
            </a:r>
            <a:r>
              <a:rPr lang="fr-FR" sz="1400" b="1" dirty="0">
                <a:latin typeface="Times New Roman"/>
                <a:cs typeface="Times New Roman"/>
              </a:rPr>
              <a:t> area, to </a:t>
            </a:r>
            <a:r>
              <a:rPr lang="fr-FR" sz="1400" b="1" dirty="0" err="1">
                <a:latin typeface="Times New Roman"/>
                <a:cs typeface="Times New Roman"/>
              </a:rPr>
              <a:t>attract</a:t>
            </a:r>
            <a:r>
              <a:rPr lang="fr-FR" sz="1400" b="1" dirty="0">
                <a:latin typeface="Times New Roman"/>
                <a:cs typeface="Times New Roman"/>
              </a:rPr>
              <a:t> and </a:t>
            </a:r>
            <a:r>
              <a:rPr lang="fr-FR" sz="1400" b="1" dirty="0" err="1">
                <a:latin typeface="Times New Roman"/>
                <a:cs typeface="Times New Roman"/>
              </a:rPr>
              <a:t>retain</a:t>
            </a:r>
            <a:r>
              <a:rPr lang="fr-FR" sz="1400" b="1" dirty="0">
                <a:latin typeface="Times New Roman"/>
                <a:cs typeface="Times New Roman"/>
              </a:rPr>
              <a:t> value </a:t>
            </a:r>
            <a:r>
              <a:rPr lang="fr-FR" sz="1400" b="1" dirty="0" err="1">
                <a:latin typeface="Times New Roman"/>
                <a:cs typeface="Times New Roman"/>
              </a:rPr>
              <a:t>added</a:t>
            </a:r>
            <a:r>
              <a:rPr lang="fr-FR" sz="1400" b="1" dirty="0">
                <a:latin typeface="Times New Roman"/>
                <a:cs typeface="Times New Roman"/>
              </a:rPr>
              <a:t> </a:t>
            </a:r>
            <a:r>
              <a:rPr lang="fr-FR" sz="1400" b="1" dirty="0" smtClean="0">
                <a:latin typeface="Times New Roman"/>
                <a:cs typeface="Times New Roman"/>
              </a:rPr>
              <a:t>businesses. </a:t>
            </a:r>
          </a:p>
          <a:p>
            <a:pPr algn="just"/>
            <a:r>
              <a:rPr lang="fr-FR" sz="1400" dirty="0" smtClean="0">
                <a:latin typeface="Times New Roman"/>
                <a:cs typeface="Times New Roman"/>
                <a:hlinkClick r:id="rId3"/>
              </a:rPr>
              <a:t>www.havering.gov.uk</a:t>
            </a:r>
            <a:r>
              <a:rPr lang="fr-FR" sz="1400" dirty="0" smtClean="0">
                <a:latin typeface="Times New Roman"/>
                <a:cs typeface="Times New Roman"/>
              </a:rPr>
              <a:t> </a:t>
            </a:r>
            <a:endParaRPr lang="fr-FR" sz="1400" dirty="0">
              <a:latin typeface="Times New Roman"/>
              <a:cs typeface="Times New Roman"/>
            </a:endParaRPr>
          </a:p>
        </p:txBody>
      </p:sp>
      <p:pic>
        <p:nvPicPr>
          <p:cNvPr id="5" name="Image 4"/>
          <p:cNvPicPr>
            <a:picLocks noChangeAspect="1"/>
          </p:cNvPicPr>
          <p:nvPr/>
        </p:nvPicPr>
        <p:blipFill>
          <a:blip r:embed="rId4"/>
          <a:stretch>
            <a:fillRect/>
          </a:stretch>
        </p:blipFill>
        <p:spPr>
          <a:xfrm>
            <a:off x="182646" y="526862"/>
            <a:ext cx="8715183" cy="3037864"/>
          </a:xfrm>
          <a:prstGeom prst="rect">
            <a:avLst/>
          </a:prstGeom>
          <a:ln w="38100" cmpd="sng">
            <a:solidFill>
              <a:srgbClr val="800000"/>
            </a:solidFill>
          </a:ln>
        </p:spPr>
      </p:pic>
    </p:spTree>
    <p:extLst>
      <p:ext uri="{BB962C8B-B14F-4D97-AF65-F5344CB8AC3E}">
        <p14:creationId xmlns:p14="http://schemas.microsoft.com/office/powerpoint/2010/main" val="4725970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430185" y="249072"/>
            <a:ext cx="8316918" cy="3231654"/>
          </a:xfrm>
          <a:prstGeom prst="rect">
            <a:avLst/>
          </a:prstGeom>
          <a:ln w="38100" cmpd="sng">
            <a:solidFill>
              <a:srgbClr val="800000"/>
            </a:solidFill>
          </a:ln>
        </p:spPr>
        <p:txBody>
          <a:bodyPr wrap="square">
            <a:spAutoFit/>
          </a:bodyPr>
          <a:lstStyle/>
          <a:p>
            <a:pPr algn="just"/>
            <a:r>
              <a:rPr lang="fr-FR" sz="1400" b="1" dirty="0">
                <a:latin typeface="Times New Roman"/>
                <a:cs typeface="Times New Roman"/>
              </a:rPr>
              <a:t>A BID </a:t>
            </a:r>
            <a:r>
              <a:rPr lang="fr-FR" sz="1400" b="1" dirty="0" err="1">
                <a:latin typeface="Times New Roman"/>
                <a:cs typeface="Times New Roman"/>
              </a:rPr>
              <a:t>is</a:t>
            </a:r>
            <a:r>
              <a:rPr lang="fr-FR" sz="1400" b="1" dirty="0">
                <a:latin typeface="Times New Roman"/>
                <a:cs typeface="Times New Roman"/>
              </a:rPr>
              <a:t> “a </a:t>
            </a:r>
            <a:r>
              <a:rPr lang="fr-FR" sz="1400" b="1" dirty="0" err="1">
                <a:latin typeface="Times New Roman"/>
                <a:cs typeface="Times New Roman"/>
              </a:rPr>
              <a:t>defined</a:t>
            </a:r>
            <a:r>
              <a:rPr lang="fr-FR" sz="1400" b="1" dirty="0">
                <a:latin typeface="Times New Roman"/>
                <a:cs typeface="Times New Roman"/>
              </a:rPr>
              <a:t> area </a:t>
            </a:r>
            <a:r>
              <a:rPr lang="fr-FR" sz="1400" b="1" dirty="0" err="1">
                <a:latin typeface="Times New Roman"/>
                <a:cs typeface="Times New Roman"/>
              </a:rPr>
              <a:t>within</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the local business </a:t>
            </a:r>
            <a:r>
              <a:rPr lang="fr-FR" sz="1400" b="1" dirty="0" err="1">
                <a:latin typeface="Times New Roman"/>
                <a:cs typeface="Times New Roman"/>
              </a:rPr>
              <a:t>community</a:t>
            </a:r>
            <a:r>
              <a:rPr lang="fr-FR" sz="1400" b="1" dirty="0">
                <a:latin typeface="Times New Roman"/>
                <a:cs typeface="Times New Roman"/>
              </a:rPr>
              <a:t> </a:t>
            </a:r>
            <a:r>
              <a:rPr lang="fr-FR" sz="1400" b="1" dirty="0" err="1">
                <a:latin typeface="Times New Roman"/>
                <a:cs typeface="Times New Roman"/>
              </a:rPr>
              <a:t>invest</a:t>
            </a:r>
            <a:r>
              <a:rPr lang="fr-FR" sz="1400" b="1" dirty="0">
                <a:latin typeface="Times New Roman"/>
                <a:cs typeface="Times New Roman"/>
              </a:rPr>
              <a:t> </a:t>
            </a:r>
            <a:r>
              <a:rPr lang="fr-FR" sz="1400" b="1" dirty="0" err="1">
                <a:latin typeface="Times New Roman"/>
                <a:cs typeface="Times New Roman"/>
              </a:rPr>
              <a:t>together</a:t>
            </a:r>
            <a:r>
              <a:rPr lang="fr-FR" sz="1400" b="1" dirty="0">
                <a:latin typeface="Times New Roman"/>
                <a:cs typeface="Times New Roman"/>
              </a:rPr>
              <a:t> to </a:t>
            </a:r>
            <a:r>
              <a:rPr lang="fr-FR" sz="1400" b="1" dirty="0" err="1">
                <a:latin typeface="Times New Roman"/>
                <a:cs typeface="Times New Roman"/>
              </a:rPr>
              <a:t>improve</a:t>
            </a:r>
            <a:r>
              <a:rPr lang="fr-FR" sz="1400" b="1" dirty="0">
                <a:latin typeface="Times New Roman"/>
                <a:cs typeface="Times New Roman"/>
              </a:rPr>
              <a:t> the </a:t>
            </a:r>
            <a:r>
              <a:rPr lang="fr-FR" sz="1400" b="1" dirty="0" err="1">
                <a:latin typeface="Times New Roman"/>
                <a:cs typeface="Times New Roman"/>
              </a:rPr>
              <a:t>trading</a:t>
            </a:r>
            <a:r>
              <a:rPr lang="fr-FR" sz="1400" b="1" dirty="0">
                <a:latin typeface="Times New Roman"/>
                <a:cs typeface="Times New Roman"/>
              </a:rPr>
              <a:t> </a:t>
            </a:r>
            <a:r>
              <a:rPr lang="fr-FR" sz="1400" b="1" dirty="0" err="1">
                <a:latin typeface="Times New Roman"/>
                <a:cs typeface="Times New Roman"/>
              </a:rPr>
              <a:t>environment</a:t>
            </a:r>
            <a:r>
              <a:rPr lang="fr-FR" sz="1400" b="1" dirty="0">
                <a:latin typeface="Times New Roman"/>
                <a:cs typeface="Times New Roman"/>
              </a:rPr>
              <a:t>”. A </a:t>
            </a:r>
            <a:r>
              <a:rPr lang="fr-FR" sz="1400" b="1" dirty="0" err="1">
                <a:latin typeface="Times New Roman"/>
                <a:cs typeface="Times New Roman"/>
              </a:rPr>
              <a:t>levy</a:t>
            </a:r>
            <a:r>
              <a:rPr lang="fr-FR" sz="1400" b="1" dirty="0">
                <a:latin typeface="Times New Roman"/>
                <a:cs typeface="Times New Roman"/>
              </a:rPr>
              <a:t> (i.e. </a:t>
            </a:r>
            <a:r>
              <a:rPr lang="fr-FR" sz="1400" b="1" dirty="0" err="1">
                <a:latin typeface="Times New Roman"/>
                <a:cs typeface="Times New Roman"/>
              </a:rPr>
              <a:t>tax</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imposed</a:t>
            </a:r>
            <a:r>
              <a:rPr lang="fr-FR" sz="1400" b="1" dirty="0">
                <a:latin typeface="Times New Roman"/>
                <a:cs typeface="Times New Roman"/>
              </a:rPr>
              <a:t> on </a:t>
            </a:r>
            <a:r>
              <a:rPr lang="fr-FR" sz="1400" b="1" dirty="0" err="1">
                <a:latin typeface="Times New Roman"/>
                <a:cs typeface="Times New Roman"/>
              </a:rPr>
              <a:t>those</a:t>
            </a:r>
            <a:r>
              <a:rPr lang="fr-FR" sz="1400" b="1" dirty="0">
                <a:latin typeface="Times New Roman"/>
                <a:cs typeface="Times New Roman"/>
              </a:rPr>
              <a:t> local businesses and </a:t>
            </a:r>
            <a:r>
              <a:rPr lang="fr-FR" sz="1400" b="1" dirty="0" err="1">
                <a:latin typeface="Times New Roman"/>
                <a:cs typeface="Times New Roman"/>
              </a:rPr>
              <a:t>spent</a:t>
            </a:r>
            <a:r>
              <a:rPr lang="fr-FR" sz="1400" b="1" dirty="0">
                <a:latin typeface="Times New Roman"/>
                <a:cs typeface="Times New Roman"/>
              </a:rPr>
              <a:t> on local </a:t>
            </a:r>
            <a:r>
              <a:rPr lang="fr-FR" sz="1400" b="1" dirty="0" err="1">
                <a:latin typeface="Times New Roman"/>
                <a:cs typeface="Times New Roman"/>
              </a:rPr>
              <a:t>priorities</a:t>
            </a:r>
            <a:r>
              <a:rPr lang="fr-FR" sz="1400" b="1" dirty="0">
                <a:latin typeface="Times New Roman"/>
                <a:cs typeface="Times New Roman"/>
              </a:rPr>
              <a:t> </a:t>
            </a:r>
            <a:r>
              <a:rPr lang="fr-FR" sz="1400" b="1" dirty="0" err="1">
                <a:latin typeface="Times New Roman"/>
                <a:cs typeface="Times New Roman"/>
              </a:rPr>
              <a:t>identified</a:t>
            </a:r>
            <a:r>
              <a:rPr lang="fr-FR" sz="1400" b="1" dirty="0">
                <a:latin typeface="Times New Roman"/>
                <a:cs typeface="Times New Roman"/>
              </a:rPr>
              <a:t> by </a:t>
            </a:r>
            <a:r>
              <a:rPr lang="fr-FR" sz="1400" b="1" dirty="0" err="1">
                <a:latin typeface="Times New Roman"/>
                <a:cs typeface="Times New Roman"/>
              </a:rPr>
              <a:t>whichever</a:t>
            </a:r>
            <a:r>
              <a:rPr lang="fr-FR" sz="1400" b="1" dirty="0">
                <a:latin typeface="Times New Roman"/>
                <a:cs typeface="Times New Roman"/>
              </a:rPr>
              <a:t> </a:t>
            </a:r>
            <a:r>
              <a:rPr lang="fr-FR" sz="1400" b="1" dirty="0" err="1">
                <a:latin typeface="Times New Roman"/>
                <a:cs typeface="Times New Roman"/>
              </a:rPr>
              <a:t>consultancy</a:t>
            </a:r>
            <a:r>
              <a:rPr lang="fr-FR" sz="1400" b="1" dirty="0">
                <a:latin typeface="Times New Roman"/>
                <a:cs typeface="Times New Roman"/>
              </a:rPr>
              <a:t> </a:t>
            </a:r>
            <a:r>
              <a:rPr lang="fr-FR" sz="1400" b="1" dirty="0" err="1">
                <a:latin typeface="Times New Roman"/>
                <a:cs typeface="Times New Roman"/>
              </a:rPr>
              <a:t>firm</a:t>
            </a:r>
            <a:r>
              <a:rPr lang="fr-FR" sz="1400" b="1" dirty="0">
                <a:latin typeface="Times New Roman"/>
                <a:cs typeface="Times New Roman"/>
              </a:rPr>
              <a:t>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lucky</a:t>
            </a:r>
            <a:r>
              <a:rPr lang="fr-FR" sz="1400" b="1" dirty="0">
                <a:latin typeface="Times New Roman"/>
                <a:cs typeface="Times New Roman"/>
              </a:rPr>
              <a:t> </a:t>
            </a:r>
            <a:r>
              <a:rPr lang="fr-FR" sz="1400" b="1" dirty="0" err="1">
                <a:latin typeface="Times New Roman"/>
                <a:cs typeface="Times New Roman"/>
              </a:rPr>
              <a:t>enough</a:t>
            </a:r>
            <a:r>
              <a:rPr lang="fr-FR" sz="1400" b="1" dirty="0">
                <a:latin typeface="Times New Roman"/>
                <a:cs typeface="Times New Roman"/>
              </a:rPr>
              <a:t> to </a:t>
            </a:r>
            <a:r>
              <a:rPr lang="fr-FR" sz="1400" b="1" dirty="0" err="1">
                <a:latin typeface="Times New Roman"/>
                <a:cs typeface="Times New Roman"/>
              </a:rPr>
              <a:t>pick</a:t>
            </a:r>
            <a:r>
              <a:rPr lang="fr-FR" sz="1400" b="1" dirty="0">
                <a:latin typeface="Times New Roman"/>
                <a:cs typeface="Times New Roman"/>
              </a:rPr>
              <a:t> up the </a:t>
            </a:r>
            <a:r>
              <a:rPr lang="fr-FR" sz="1400" b="1" dirty="0" err="1">
                <a:latin typeface="Times New Roman"/>
                <a:cs typeface="Times New Roman"/>
              </a:rPr>
              <a:t>contract</a:t>
            </a:r>
            <a:r>
              <a:rPr lang="fr-FR" sz="1400" b="1" dirty="0">
                <a:latin typeface="Times New Roman"/>
                <a:cs typeface="Times New Roman"/>
              </a:rPr>
              <a:t>. The </a:t>
            </a:r>
            <a:r>
              <a:rPr lang="fr-FR" sz="1400" b="1" dirty="0" err="1">
                <a:latin typeface="Times New Roman"/>
                <a:cs typeface="Times New Roman"/>
              </a:rPr>
              <a:t>logic</a:t>
            </a:r>
            <a:r>
              <a:rPr lang="fr-FR" sz="1400" b="1" dirty="0">
                <a:latin typeface="Times New Roman"/>
                <a:cs typeface="Times New Roman"/>
              </a:rPr>
              <a:t> of the model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what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good for business in an area </a:t>
            </a:r>
            <a:r>
              <a:rPr lang="fr-FR" sz="1400" b="1" dirty="0" err="1">
                <a:latin typeface="Times New Roman"/>
                <a:cs typeface="Times New Roman"/>
              </a:rPr>
              <a:t>is</a:t>
            </a:r>
            <a:r>
              <a:rPr lang="fr-FR" sz="1400" b="1" dirty="0">
                <a:latin typeface="Times New Roman"/>
                <a:cs typeface="Times New Roman"/>
              </a:rPr>
              <a:t> good for the people of an area. </a:t>
            </a:r>
            <a:r>
              <a:rPr lang="fr-FR" sz="1400" b="1" dirty="0" err="1">
                <a:latin typeface="Times New Roman"/>
                <a:cs typeface="Times New Roman"/>
              </a:rPr>
              <a:t>Those</a:t>
            </a:r>
            <a:r>
              <a:rPr lang="fr-FR" sz="1400" b="1" dirty="0">
                <a:latin typeface="Times New Roman"/>
                <a:cs typeface="Times New Roman"/>
              </a:rPr>
              <a:t> of us </a:t>
            </a:r>
            <a:r>
              <a:rPr lang="fr-FR" sz="1400" b="1" dirty="0" err="1">
                <a:latin typeface="Times New Roman"/>
                <a:cs typeface="Times New Roman"/>
              </a:rPr>
              <a:t>who</a:t>
            </a:r>
            <a:r>
              <a:rPr lang="fr-FR" sz="1400" b="1" dirty="0">
                <a:latin typeface="Times New Roman"/>
                <a:cs typeface="Times New Roman"/>
              </a:rPr>
              <a:t> </a:t>
            </a:r>
            <a:r>
              <a:rPr lang="fr-FR" sz="1400" b="1" dirty="0" err="1">
                <a:latin typeface="Times New Roman"/>
                <a:cs typeface="Times New Roman"/>
              </a:rPr>
              <a:t>believe</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there</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more to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lives</a:t>
            </a:r>
            <a:r>
              <a:rPr lang="fr-FR" sz="1400" b="1" dirty="0">
                <a:latin typeface="Times New Roman"/>
                <a:cs typeface="Times New Roman"/>
              </a:rPr>
              <a:t> </a:t>
            </a:r>
            <a:r>
              <a:rPr lang="fr-FR" sz="1400" b="1" dirty="0" err="1">
                <a:latin typeface="Times New Roman"/>
                <a:cs typeface="Times New Roman"/>
              </a:rPr>
              <a:t>than</a:t>
            </a:r>
            <a:r>
              <a:rPr lang="fr-FR" sz="1400" b="1" dirty="0">
                <a:latin typeface="Times New Roman"/>
                <a:cs typeface="Times New Roman"/>
              </a:rPr>
              <a:t> </a:t>
            </a:r>
            <a:r>
              <a:rPr lang="fr-FR" sz="1400" b="1" dirty="0" err="1">
                <a:latin typeface="Times New Roman"/>
                <a:cs typeface="Times New Roman"/>
              </a:rPr>
              <a:t>just</a:t>
            </a:r>
            <a:r>
              <a:rPr lang="fr-FR" sz="1400" b="1" dirty="0">
                <a:latin typeface="Times New Roman"/>
                <a:cs typeface="Times New Roman"/>
              </a:rPr>
              <a:t> </a:t>
            </a:r>
            <a:r>
              <a:rPr lang="fr-FR" sz="1400" b="1" dirty="0" err="1">
                <a:latin typeface="Times New Roman"/>
                <a:cs typeface="Times New Roman"/>
              </a:rPr>
              <a:t>consuming</a:t>
            </a:r>
            <a:r>
              <a:rPr lang="fr-FR" sz="1400" b="1" dirty="0">
                <a:latin typeface="Times New Roman"/>
                <a:cs typeface="Times New Roman"/>
              </a:rPr>
              <a:t> </a:t>
            </a:r>
            <a:r>
              <a:rPr lang="fr-FR" sz="1400" b="1" dirty="0" err="1">
                <a:latin typeface="Times New Roman"/>
                <a:cs typeface="Times New Roman"/>
              </a:rPr>
              <a:t>find</a:t>
            </a:r>
            <a:r>
              <a:rPr lang="fr-FR" sz="1400" b="1" dirty="0">
                <a:latin typeface="Times New Roman"/>
                <a:cs typeface="Times New Roman"/>
              </a:rPr>
              <a:t> </a:t>
            </a:r>
            <a:r>
              <a:rPr lang="fr-FR" sz="1400" b="1" dirty="0" err="1">
                <a:latin typeface="Times New Roman"/>
                <a:cs typeface="Times New Roman"/>
              </a:rPr>
              <a:t>ourselves</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a:t>
            </a:r>
            <a:r>
              <a:rPr lang="fr-FR" sz="1400" b="1" dirty="0" err="1">
                <a:latin typeface="Times New Roman"/>
                <a:cs typeface="Times New Roman"/>
              </a:rPr>
              <a:t>odds</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national and local state </a:t>
            </a:r>
            <a:r>
              <a:rPr lang="fr-FR" sz="1400" b="1" dirty="0" err="1">
                <a:latin typeface="Times New Roman"/>
                <a:cs typeface="Times New Roman"/>
              </a:rPr>
              <a:t>policy</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backs</a:t>
            </a:r>
            <a:r>
              <a:rPr lang="fr-FR" sz="1400" b="1" dirty="0">
                <a:latin typeface="Times New Roman"/>
                <a:cs typeface="Times New Roman"/>
              </a:rPr>
              <a:t> </a:t>
            </a:r>
            <a:r>
              <a:rPr lang="fr-FR" sz="1400" b="1" dirty="0" err="1">
                <a:latin typeface="Times New Roman"/>
                <a:cs typeface="Times New Roman"/>
              </a:rPr>
              <a:t>BIDs</a:t>
            </a:r>
            <a:r>
              <a:rPr lang="fr-FR" sz="1400" b="1" dirty="0">
                <a:latin typeface="Times New Roman"/>
                <a:cs typeface="Times New Roman"/>
              </a:rPr>
              <a:t> </a:t>
            </a:r>
            <a:r>
              <a:rPr lang="fr-FR" sz="1400" b="1" dirty="0" err="1">
                <a:latin typeface="Times New Roman"/>
                <a:cs typeface="Times New Roman"/>
              </a:rPr>
              <a:t>regardless</a:t>
            </a:r>
            <a:r>
              <a:rPr lang="fr-FR" sz="1400" b="1" dirty="0">
                <a:latin typeface="Times New Roman"/>
                <a:cs typeface="Times New Roman"/>
              </a:rPr>
              <a:t> of the </a:t>
            </a:r>
            <a:r>
              <a:rPr lang="fr-FR" sz="1400" b="1" dirty="0" err="1">
                <a:latin typeface="Times New Roman"/>
                <a:cs typeface="Times New Roman"/>
              </a:rPr>
              <a:t>specific</a:t>
            </a:r>
            <a:r>
              <a:rPr lang="fr-FR" sz="1400" b="1" dirty="0">
                <a:latin typeface="Times New Roman"/>
                <a:cs typeface="Times New Roman"/>
              </a:rPr>
              <a:t> area, or the ‘</a:t>
            </a:r>
            <a:r>
              <a:rPr lang="fr-FR" sz="1400" b="1" dirty="0" err="1">
                <a:latin typeface="Times New Roman"/>
                <a:cs typeface="Times New Roman"/>
              </a:rPr>
              <a:t>priorities</a:t>
            </a:r>
            <a:r>
              <a:rPr lang="fr-FR" sz="1400" b="1" dirty="0">
                <a:latin typeface="Times New Roman"/>
                <a:cs typeface="Times New Roman"/>
              </a:rPr>
              <a:t>’ </a:t>
            </a:r>
            <a:r>
              <a:rPr lang="fr-FR" sz="1400" b="1" dirty="0" err="1">
                <a:latin typeface="Times New Roman"/>
                <a:cs typeface="Times New Roman"/>
              </a:rPr>
              <a:t>stated</a:t>
            </a:r>
            <a:r>
              <a:rPr lang="fr-FR" sz="1400" b="1" dirty="0">
                <a:latin typeface="Times New Roman"/>
                <a:cs typeface="Times New Roman"/>
              </a:rPr>
              <a:t>. The Lifford BID </a:t>
            </a:r>
            <a:r>
              <a:rPr lang="fr-FR" sz="1400" b="1" dirty="0" err="1">
                <a:latin typeface="Times New Roman"/>
                <a:cs typeface="Times New Roman"/>
              </a:rPr>
              <a:t>covers</a:t>
            </a:r>
            <a:r>
              <a:rPr lang="fr-FR" sz="1400" b="1" dirty="0">
                <a:latin typeface="Times New Roman"/>
                <a:cs typeface="Times New Roman"/>
              </a:rPr>
              <a:t> a lot of </a:t>
            </a:r>
            <a:r>
              <a:rPr lang="fr-FR" sz="1400" b="1" dirty="0" err="1">
                <a:latin typeface="Times New Roman"/>
                <a:cs typeface="Times New Roman"/>
              </a:rPr>
              <a:t>residential</a:t>
            </a:r>
            <a:r>
              <a:rPr lang="fr-FR" sz="1400" b="1" dirty="0">
                <a:latin typeface="Times New Roman"/>
                <a:cs typeface="Times New Roman"/>
              </a:rPr>
              <a:t> </a:t>
            </a:r>
            <a:r>
              <a:rPr lang="fr-FR" sz="1400" b="1" dirty="0" err="1">
                <a:latin typeface="Times New Roman"/>
                <a:cs typeface="Times New Roman"/>
              </a:rPr>
              <a:t>streets</a:t>
            </a:r>
            <a:r>
              <a:rPr lang="fr-FR" sz="1400" b="1" dirty="0">
                <a:latin typeface="Times New Roman"/>
                <a:cs typeface="Times New Roman"/>
              </a:rPr>
              <a:t> in </a:t>
            </a:r>
            <a:r>
              <a:rPr lang="fr-FR" sz="1400" b="1" dirty="0" err="1">
                <a:latin typeface="Times New Roman"/>
                <a:cs typeface="Times New Roman"/>
              </a:rPr>
              <a:t>contrast</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for </a:t>
            </a:r>
            <a:r>
              <a:rPr lang="fr-FR" sz="1400" b="1" dirty="0" err="1">
                <a:latin typeface="Times New Roman"/>
                <a:cs typeface="Times New Roman"/>
              </a:rPr>
              <a:t>example</a:t>
            </a:r>
            <a:r>
              <a:rPr lang="fr-FR" sz="1400" b="1" dirty="0">
                <a:latin typeface="Times New Roman"/>
                <a:cs typeface="Times New Roman"/>
              </a:rPr>
              <a:t> the </a:t>
            </a:r>
            <a:r>
              <a:rPr lang="fr-FR" sz="1400" b="1" dirty="0" err="1">
                <a:latin typeface="Times New Roman"/>
                <a:cs typeface="Times New Roman"/>
              </a:rPr>
              <a:t>Colmore</a:t>
            </a:r>
            <a:r>
              <a:rPr lang="fr-FR" sz="1400" b="1" dirty="0">
                <a:latin typeface="Times New Roman"/>
                <a:cs typeface="Times New Roman"/>
              </a:rPr>
              <a:t> BID in </a:t>
            </a:r>
            <a:r>
              <a:rPr lang="fr-FR" sz="1400" b="1" dirty="0" err="1">
                <a:latin typeface="Times New Roman"/>
                <a:cs typeface="Times New Roman"/>
              </a:rPr>
              <a:t>town</a:t>
            </a:r>
            <a:r>
              <a:rPr lang="fr-FR" sz="1400" b="1" dirty="0" smtClean="0">
                <a:latin typeface="Times New Roman"/>
                <a:cs typeface="Times New Roman"/>
              </a:rPr>
              <a:t>.(…) </a:t>
            </a:r>
            <a:r>
              <a:rPr lang="fr-FR" sz="1400" b="1" dirty="0" err="1" smtClean="0">
                <a:latin typeface="Times New Roman"/>
                <a:cs typeface="Times New Roman"/>
              </a:rPr>
              <a:t>BIDs</a:t>
            </a:r>
            <a:r>
              <a:rPr lang="fr-FR" sz="1400" b="1" dirty="0" smtClean="0">
                <a:latin typeface="Times New Roman"/>
                <a:cs typeface="Times New Roman"/>
              </a:rPr>
              <a:t> </a:t>
            </a:r>
            <a:r>
              <a:rPr lang="fr-FR" sz="1400" b="1" dirty="0" err="1">
                <a:latin typeface="Times New Roman"/>
                <a:cs typeface="Times New Roman"/>
              </a:rPr>
              <a:t>should</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seen</a:t>
            </a:r>
            <a:r>
              <a:rPr lang="fr-FR" sz="1400" b="1" dirty="0">
                <a:latin typeface="Times New Roman"/>
                <a:cs typeface="Times New Roman"/>
              </a:rPr>
              <a:t> in the </a:t>
            </a:r>
            <a:r>
              <a:rPr lang="fr-FR" sz="1400" b="1" dirty="0" err="1">
                <a:latin typeface="Times New Roman"/>
                <a:cs typeface="Times New Roman"/>
              </a:rPr>
              <a:t>context</a:t>
            </a:r>
            <a:r>
              <a:rPr lang="fr-FR" sz="1400" b="1" dirty="0">
                <a:latin typeface="Times New Roman"/>
                <a:cs typeface="Times New Roman"/>
              </a:rPr>
              <a:t> of </a:t>
            </a:r>
            <a:r>
              <a:rPr lang="fr-FR" sz="1400" b="1" dirty="0" err="1">
                <a:latin typeface="Times New Roman"/>
                <a:cs typeface="Times New Roman"/>
              </a:rPr>
              <a:t>both</a:t>
            </a:r>
            <a:r>
              <a:rPr lang="fr-FR" sz="1400" b="1" dirty="0">
                <a:latin typeface="Times New Roman"/>
                <a:cs typeface="Times New Roman"/>
              </a:rPr>
              <a:t> </a:t>
            </a:r>
            <a:r>
              <a:rPr lang="fr-FR" sz="1400" b="1" dirty="0" err="1">
                <a:latin typeface="Times New Roman"/>
                <a:cs typeface="Times New Roman"/>
              </a:rPr>
              <a:t>cuts</a:t>
            </a:r>
            <a:r>
              <a:rPr lang="fr-FR" sz="1400" b="1" dirty="0">
                <a:latin typeface="Times New Roman"/>
                <a:cs typeface="Times New Roman"/>
              </a:rPr>
              <a:t> to local services and the privatisation of public </a:t>
            </a:r>
            <a:r>
              <a:rPr lang="fr-FR" sz="1400" b="1" dirty="0" err="1">
                <a:latin typeface="Times New Roman"/>
                <a:cs typeface="Times New Roman"/>
              </a:rPr>
              <a:t>space</a:t>
            </a:r>
            <a:r>
              <a:rPr lang="fr-FR" sz="1400" b="1" dirty="0">
                <a:latin typeface="Times New Roman"/>
                <a:cs typeface="Times New Roman"/>
              </a:rPr>
              <a:t>. </a:t>
            </a:r>
            <a:r>
              <a:rPr lang="fr-FR" sz="1400" b="1" dirty="0" err="1">
                <a:latin typeface="Times New Roman"/>
                <a:cs typeface="Times New Roman"/>
              </a:rPr>
              <a:t>Both</a:t>
            </a:r>
            <a:r>
              <a:rPr lang="fr-FR" sz="1400" b="1" dirty="0">
                <a:latin typeface="Times New Roman"/>
                <a:cs typeface="Times New Roman"/>
              </a:rPr>
              <a:t> of </a:t>
            </a:r>
            <a:r>
              <a:rPr lang="fr-FR" sz="1400" b="1" dirty="0" err="1">
                <a:latin typeface="Times New Roman"/>
                <a:cs typeface="Times New Roman"/>
              </a:rPr>
              <a:t>these</a:t>
            </a:r>
            <a:r>
              <a:rPr lang="fr-FR" sz="1400" b="1" dirty="0">
                <a:latin typeface="Times New Roman"/>
                <a:cs typeface="Times New Roman"/>
              </a:rPr>
              <a:t> </a:t>
            </a:r>
            <a:r>
              <a:rPr lang="fr-FR" sz="1400" b="1" dirty="0" err="1">
                <a:latin typeface="Times New Roman"/>
                <a:cs typeface="Times New Roman"/>
              </a:rPr>
              <a:t>aims</a:t>
            </a:r>
            <a:r>
              <a:rPr lang="fr-FR" sz="1400" b="1" dirty="0">
                <a:latin typeface="Times New Roman"/>
                <a:cs typeface="Times New Roman"/>
              </a:rPr>
              <a:t> </a:t>
            </a:r>
            <a:r>
              <a:rPr lang="fr-FR" sz="1400" b="1" dirty="0" err="1">
                <a:latin typeface="Times New Roman"/>
                <a:cs typeface="Times New Roman"/>
              </a:rPr>
              <a:t>form</a:t>
            </a:r>
            <a:r>
              <a:rPr lang="fr-FR" sz="1400" b="1" dirty="0">
                <a:latin typeface="Times New Roman"/>
                <a:cs typeface="Times New Roman"/>
              </a:rPr>
              <a:t> a part of a </a:t>
            </a:r>
            <a:r>
              <a:rPr lang="fr-FR" sz="1400" b="1" dirty="0" err="1">
                <a:latin typeface="Times New Roman"/>
                <a:cs typeface="Times New Roman"/>
              </a:rPr>
              <a:t>neo-liberal</a:t>
            </a:r>
            <a:r>
              <a:rPr lang="fr-FR" sz="1400" b="1" dirty="0">
                <a:latin typeface="Times New Roman"/>
                <a:cs typeface="Times New Roman"/>
              </a:rPr>
              <a:t> agenda. </a:t>
            </a:r>
            <a:r>
              <a:rPr lang="fr-FR" sz="1400" b="1" dirty="0" err="1">
                <a:latin typeface="Times New Roman"/>
                <a:cs typeface="Times New Roman"/>
              </a:rPr>
              <a:t>Whilst</a:t>
            </a:r>
            <a:r>
              <a:rPr lang="fr-FR" sz="1400" b="1" dirty="0">
                <a:latin typeface="Times New Roman"/>
                <a:cs typeface="Times New Roman"/>
              </a:rPr>
              <a:t> a ‘</a:t>
            </a:r>
            <a:r>
              <a:rPr lang="fr-FR" sz="1400" b="1" dirty="0" err="1">
                <a:latin typeface="Times New Roman"/>
                <a:cs typeface="Times New Roman"/>
              </a:rPr>
              <a:t>partnership</a:t>
            </a:r>
            <a:r>
              <a:rPr lang="fr-FR" sz="1400" b="1" dirty="0">
                <a:latin typeface="Times New Roman"/>
                <a:cs typeface="Times New Roman"/>
              </a:rPr>
              <a:t> agreement’ </a:t>
            </a:r>
            <a:r>
              <a:rPr lang="fr-FR" sz="1400" b="1" dirty="0" err="1">
                <a:latin typeface="Times New Roman"/>
                <a:cs typeface="Times New Roman"/>
              </a:rPr>
              <a:t>between</a:t>
            </a:r>
            <a:r>
              <a:rPr lang="fr-FR" sz="1400" b="1" dirty="0">
                <a:latin typeface="Times New Roman"/>
                <a:cs typeface="Times New Roman"/>
              </a:rPr>
              <a:t> </a:t>
            </a:r>
            <a:r>
              <a:rPr lang="fr-FR" sz="1400" b="1" dirty="0" err="1">
                <a:latin typeface="Times New Roman"/>
                <a:cs typeface="Times New Roman"/>
              </a:rPr>
              <a:t>council</a:t>
            </a:r>
            <a:r>
              <a:rPr lang="fr-FR" sz="1400" b="1" dirty="0">
                <a:latin typeface="Times New Roman"/>
                <a:cs typeface="Times New Roman"/>
              </a:rPr>
              <a:t> </a:t>
            </a:r>
            <a:r>
              <a:rPr lang="fr-FR" sz="1400" b="1" dirty="0" err="1">
                <a:latin typeface="Times New Roman"/>
                <a:cs typeface="Times New Roman"/>
              </a:rPr>
              <a:t>sevice</a:t>
            </a:r>
            <a:r>
              <a:rPr lang="fr-FR" sz="1400" b="1" dirty="0">
                <a:latin typeface="Times New Roman"/>
                <a:cs typeface="Times New Roman"/>
              </a:rPr>
              <a:t> providers and the BID </a:t>
            </a:r>
            <a:r>
              <a:rPr lang="fr-FR" sz="1400" b="1" dirty="0" err="1">
                <a:latin typeface="Times New Roman"/>
                <a:cs typeface="Times New Roman"/>
              </a:rPr>
              <a:t>company</a:t>
            </a:r>
            <a:r>
              <a:rPr lang="fr-FR" sz="1400" b="1" dirty="0">
                <a:latin typeface="Times New Roman"/>
                <a:cs typeface="Times New Roman"/>
              </a:rPr>
              <a:t> ‘benchmarks’ the services </a:t>
            </a:r>
            <a:r>
              <a:rPr lang="fr-FR" sz="1400" b="1" dirty="0" err="1">
                <a:latin typeface="Times New Roman"/>
                <a:cs typeface="Times New Roman"/>
              </a:rPr>
              <a:t>provided</a:t>
            </a:r>
            <a:r>
              <a:rPr lang="fr-FR" sz="1400" b="1" dirty="0">
                <a:latin typeface="Times New Roman"/>
                <a:cs typeface="Times New Roman"/>
              </a:rPr>
              <a:t> </a:t>
            </a:r>
            <a:r>
              <a:rPr lang="fr-FR" sz="1400" b="1" dirty="0" err="1">
                <a:latin typeface="Times New Roman"/>
                <a:cs typeface="Times New Roman"/>
              </a:rPr>
              <a:t>guaranteeing</a:t>
            </a:r>
            <a:r>
              <a:rPr lang="fr-FR" sz="1400" b="1" dirty="0">
                <a:latin typeface="Times New Roman"/>
                <a:cs typeface="Times New Roman"/>
              </a:rPr>
              <a:t> ‘</a:t>
            </a:r>
            <a:r>
              <a:rPr lang="fr-FR" sz="1400" b="1" dirty="0" err="1">
                <a:latin typeface="Times New Roman"/>
                <a:cs typeface="Times New Roman"/>
              </a:rPr>
              <a:t>additionality</a:t>
            </a:r>
            <a:r>
              <a:rPr lang="fr-FR" sz="1400" b="1" dirty="0">
                <a:latin typeface="Times New Roman"/>
                <a:cs typeface="Times New Roman"/>
              </a:rPr>
              <a:t>’, in </a:t>
            </a:r>
            <a:r>
              <a:rPr lang="fr-FR" sz="1400" b="1" dirty="0" err="1">
                <a:latin typeface="Times New Roman"/>
                <a:cs typeface="Times New Roman"/>
              </a:rPr>
              <a:t>our</a:t>
            </a:r>
            <a:r>
              <a:rPr lang="fr-FR" sz="1400" b="1" dirty="0">
                <a:latin typeface="Times New Roman"/>
                <a:cs typeface="Times New Roman"/>
              </a:rPr>
              <a:t> times </a:t>
            </a:r>
            <a:r>
              <a:rPr lang="fr-FR" sz="1400" b="1" dirty="0" err="1">
                <a:latin typeface="Times New Roman"/>
                <a:cs typeface="Times New Roman"/>
              </a:rPr>
              <a:t>when</a:t>
            </a:r>
            <a:r>
              <a:rPr lang="fr-FR" sz="1400" b="1" dirty="0">
                <a:latin typeface="Times New Roman"/>
                <a:cs typeface="Times New Roman"/>
              </a:rPr>
              <a:t> local </a:t>
            </a:r>
            <a:r>
              <a:rPr lang="fr-FR" sz="1400" b="1" dirty="0" err="1">
                <a:latin typeface="Times New Roman"/>
                <a:cs typeface="Times New Roman"/>
              </a:rPr>
              <a:t>authorities</a:t>
            </a:r>
            <a:r>
              <a:rPr lang="fr-FR" sz="1400" b="1" dirty="0">
                <a:latin typeface="Times New Roman"/>
                <a:cs typeface="Times New Roman"/>
              </a:rPr>
              <a:t> are </a:t>
            </a:r>
            <a:r>
              <a:rPr lang="fr-FR" sz="1400" b="1" dirty="0" err="1">
                <a:latin typeface="Times New Roman"/>
                <a:cs typeface="Times New Roman"/>
              </a:rPr>
              <a:t>only</a:t>
            </a:r>
            <a:r>
              <a:rPr lang="fr-FR" sz="1400" b="1" dirty="0">
                <a:latin typeface="Times New Roman"/>
                <a:cs typeface="Times New Roman"/>
              </a:rPr>
              <a:t> </a:t>
            </a:r>
            <a:r>
              <a:rPr lang="fr-FR" sz="1400" b="1" dirty="0" err="1">
                <a:latin typeface="Times New Roman"/>
                <a:cs typeface="Times New Roman"/>
              </a:rPr>
              <a:t>too</a:t>
            </a:r>
            <a:r>
              <a:rPr lang="fr-FR" sz="1400" b="1" dirty="0">
                <a:latin typeface="Times New Roman"/>
                <a:cs typeface="Times New Roman"/>
              </a:rPr>
              <a:t> happy to roll back services </a:t>
            </a:r>
            <a:r>
              <a:rPr lang="fr-FR" sz="1400" b="1" dirty="0" err="1">
                <a:latin typeface="Times New Roman"/>
                <a:cs typeface="Times New Roman"/>
              </a:rPr>
              <a:t>these</a:t>
            </a:r>
            <a:r>
              <a:rPr lang="fr-FR" sz="1400" b="1" dirty="0">
                <a:latin typeface="Times New Roman"/>
                <a:cs typeface="Times New Roman"/>
              </a:rPr>
              <a:t> benchmarks are </a:t>
            </a:r>
            <a:r>
              <a:rPr lang="fr-FR" sz="1400" b="1" dirty="0" err="1">
                <a:latin typeface="Times New Roman"/>
                <a:cs typeface="Times New Roman"/>
              </a:rPr>
              <a:t>inevitably</a:t>
            </a:r>
            <a:r>
              <a:rPr lang="fr-FR" sz="1400" b="1" dirty="0">
                <a:latin typeface="Times New Roman"/>
                <a:cs typeface="Times New Roman"/>
              </a:rPr>
              <a:t> </a:t>
            </a:r>
            <a:r>
              <a:rPr lang="fr-FR" sz="1400" b="1" dirty="0" err="1">
                <a:latin typeface="Times New Roman"/>
                <a:cs typeface="Times New Roman"/>
              </a:rPr>
              <a:t>going</a:t>
            </a:r>
            <a:r>
              <a:rPr lang="fr-FR" sz="1400" b="1" dirty="0">
                <a:latin typeface="Times New Roman"/>
                <a:cs typeface="Times New Roman"/>
              </a:rPr>
              <a:t> to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low</a:t>
            </a:r>
            <a:r>
              <a:rPr lang="fr-FR" sz="1400" b="1" dirty="0">
                <a:latin typeface="Times New Roman"/>
                <a:cs typeface="Times New Roman"/>
              </a:rPr>
              <a:t>. </a:t>
            </a:r>
            <a:r>
              <a:rPr lang="fr-FR" sz="1400" b="1" dirty="0" err="1">
                <a:latin typeface="Times New Roman"/>
                <a:cs typeface="Times New Roman"/>
              </a:rPr>
              <a:t>Furthermore</a:t>
            </a:r>
            <a:r>
              <a:rPr lang="fr-FR" sz="1400" b="1" dirty="0">
                <a:latin typeface="Times New Roman"/>
                <a:cs typeface="Times New Roman"/>
              </a:rPr>
              <a:t>, </a:t>
            </a:r>
            <a:r>
              <a:rPr lang="fr-FR" sz="1400" b="1" dirty="0" err="1">
                <a:latin typeface="Times New Roman"/>
                <a:cs typeface="Times New Roman"/>
              </a:rPr>
              <a:t>regardless</a:t>
            </a:r>
            <a:r>
              <a:rPr lang="fr-FR" sz="1400" b="1" dirty="0">
                <a:latin typeface="Times New Roman"/>
                <a:cs typeface="Times New Roman"/>
              </a:rPr>
              <a:t> of the </a:t>
            </a:r>
            <a:r>
              <a:rPr lang="fr-FR" sz="1400" b="1" dirty="0" err="1">
                <a:latin typeface="Times New Roman"/>
                <a:cs typeface="Times New Roman"/>
              </a:rPr>
              <a:t>level</a:t>
            </a:r>
            <a:r>
              <a:rPr lang="fr-FR" sz="1400" b="1" dirty="0">
                <a:latin typeface="Times New Roman"/>
                <a:cs typeface="Times New Roman"/>
              </a:rPr>
              <a:t> of, for instance, </a:t>
            </a:r>
            <a:r>
              <a:rPr lang="fr-FR" sz="1400" b="1" dirty="0" err="1">
                <a:latin typeface="Times New Roman"/>
                <a:cs typeface="Times New Roman"/>
              </a:rPr>
              <a:t>policing</a:t>
            </a:r>
            <a:r>
              <a:rPr lang="fr-FR" sz="1400" b="1" dirty="0">
                <a:latin typeface="Times New Roman"/>
                <a:cs typeface="Times New Roman"/>
              </a:rPr>
              <a:t> </a:t>
            </a:r>
            <a:r>
              <a:rPr lang="fr-FR" sz="1400" b="1" dirty="0" err="1">
                <a:latin typeface="Times New Roman"/>
                <a:cs typeface="Times New Roman"/>
              </a:rPr>
              <a:t>provided</a:t>
            </a:r>
            <a:r>
              <a:rPr lang="fr-FR" sz="1400" b="1" dirty="0">
                <a:latin typeface="Times New Roman"/>
                <a:cs typeface="Times New Roman"/>
              </a:rPr>
              <a:t>, </a:t>
            </a:r>
            <a:r>
              <a:rPr lang="fr-FR" sz="1400" b="1" dirty="0" err="1">
                <a:latin typeface="Times New Roman"/>
                <a:cs typeface="Times New Roman"/>
              </a:rPr>
              <a:t>having</a:t>
            </a:r>
            <a:r>
              <a:rPr lang="fr-FR" sz="1400" b="1" dirty="0">
                <a:latin typeface="Times New Roman"/>
                <a:cs typeface="Times New Roman"/>
              </a:rPr>
              <a:t> a </a:t>
            </a:r>
            <a:r>
              <a:rPr lang="fr-FR" sz="1400" b="1" dirty="0" err="1">
                <a:latin typeface="Times New Roman"/>
                <a:cs typeface="Times New Roman"/>
              </a:rPr>
              <a:t>private</a:t>
            </a:r>
            <a:r>
              <a:rPr lang="fr-FR" sz="1400" b="1" dirty="0">
                <a:latin typeface="Times New Roman"/>
                <a:cs typeface="Times New Roman"/>
              </a:rPr>
              <a:t> </a:t>
            </a:r>
            <a:r>
              <a:rPr lang="fr-FR" sz="1400" b="1" dirty="0" err="1">
                <a:latin typeface="Times New Roman"/>
                <a:cs typeface="Times New Roman"/>
              </a:rPr>
              <a:t>security</a:t>
            </a:r>
            <a:r>
              <a:rPr lang="fr-FR" sz="1400" b="1" dirty="0">
                <a:latin typeface="Times New Roman"/>
                <a:cs typeface="Times New Roman"/>
              </a:rPr>
              <a:t> </a:t>
            </a:r>
            <a:r>
              <a:rPr lang="fr-FR" sz="1400" b="1" dirty="0" err="1">
                <a:latin typeface="Times New Roman"/>
                <a:cs typeface="Times New Roman"/>
              </a:rPr>
              <a:t>contractor</a:t>
            </a:r>
            <a:r>
              <a:rPr lang="fr-FR" sz="1400" b="1" dirty="0">
                <a:latin typeface="Times New Roman"/>
                <a:cs typeface="Times New Roman"/>
              </a:rPr>
              <a:t> </a:t>
            </a:r>
            <a:r>
              <a:rPr lang="fr-FR" sz="1400" b="1" dirty="0" err="1">
                <a:latin typeface="Times New Roman"/>
                <a:cs typeface="Times New Roman"/>
              </a:rPr>
              <a:t>hired</a:t>
            </a:r>
            <a:r>
              <a:rPr lang="fr-FR" sz="1400" b="1" dirty="0">
                <a:latin typeface="Times New Roman"/>
                <a:cs typeface="Times New Roman"/>
              </a:rPr>
              <a:t> on </a:t>
            </a:r>
            <a:r>
              <a:rPr lang="fr-FR" sz="1400" b="1" dirty="0" err="1">
                <a:latin typeface="Times New Roman"/>
                <a:cs typeface="Times New Roman"/>
              </a:rPr>
              <a:t>behalf</a:t>
            </a:r>
            <a:r>
              <a:rPr lang="fr-FR" sz="1400" b="1" dirty="0">
                <a:latin typeface="Times New Roman"/>
                <a:cs typeface="Times New Roman"/>
              </a:rPr>
              <a:t> of local businesses to </a:t>
            </a:r>
            <a:r>
              <a:rPr lang="fr-FR" sz="1400" b="1" dirty="0" err="1">
                <a:latin typeface="Times New Roman"/>
                <a:cs typeface="Times New Roman"/>
              </a:rPr>
              <a:t>patrol</a:t>
            </a:r>
            <a:r>
              <a:rPr lang="fr-FR" sz="1400" b="1" dirty="0">
                <a:latin typeface="Times New Roman"/>
                <a:cs typeface="Times New Roman"/>
              </a:rPr>
              <a:t> a </a:t>
            </a:r>
            <a:r>
              <a:rPr lang="fr-FR" sz="1400" b="1" dirty="0" err="1">
                <a:latin typeface="Times New Roman"/>
                <a:cs typeface="Times New Roman"/>
              </a:rPr>
              <a:t>high</a:t>
            </a:r>
            <a:r>
              <a:rPr lang="fr-FR" sz="1400" b="1" dirty="0">
                <a:latin typeface="Times New Roman"/>
                <a:cs typeface="Times New Roman"/>
              </a:rPr>
              <a:t> </a:t>
            </a:r>
            <a:r>
              <a:rPr lang="fr-FR" sz="1400" b="1" dirty="0" err="1">
                <a:latin typeface="Times New Roman"/>
                <a:cs typeface="Times New Roman"/>
              </a:rPr>
              <a:t>street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inarguably</a:t>
            </a:r>
            <a:r>
              <a:rPr lang="fr-FR" sz="1400" b="1" dirty="0">
                <a:latin typeface="Times New Roman"/>
                <a:cs typeface="Times New Roman"/>
              </a:rPr>
              <a:t> privatisation.</a:t>
            </a:r>
          </a:p>
          <a:p>
            <a:pPr algn="r"/>
            <a:r>
              <a:rPr lang="fr-FR" sz="1100" b="1" dirty="0">
                <a:latin typeface="Times New Roman"/>
                <a:cs typeface="Times New Roman"/>
              </a:rPr>
              <a:t>BAN THE BID</a:t>
            </a:r>
          </a:p>
          <a:p>
            <a:pPr algn="r"/>
            <a:r>
              <a:rPr lang="fr-FR" sz="1100" b="1" dirty="0">
                <a:latin typeface="Times New Roman"/>
                <a:cs typeface="Times New Roman"/>
              </a:rPr>
              <a:t>By Chris </a:t>
            </a:r>
            <a:r>
              <a:rPr lang="fr-FR" sz="1100" b="1" dirty="0" smtClean="0">
                <a:latin typeface="Times New Roman"/>
                <a:cs typeface="Times New Roman"/>
              </a:rPr>
              <a:t>Tomlinson, </a:t>
            </a:r>
            <a:r>
              <a:rPr lang="fr-FR" sz="1100" b="1" dirty="0" smtClean="0">
                <a:latin typeface="Times New Roman"/>
                <a:cs typeface="Times New Roman"/>
                <a:hlinkClick r:id="rId3"/>
              </a:rPr>
              <a:t>www.slaneystreet.com</a:t>
            </a:r>
            <a:r>
              <a:rPr lang="fr-FR" sz="1100" b="1" dirty="0" smtClean="0">
                <a:latin typeface="Times New Roman"/>
                <a:cs typeface="Times New Roman"/>
              </a:rPr>
              <a:t> </a:t>
            </a:r>
            <a:endParaRPr lang="fr-FR" sz="1100" b="1" dirty="0">
              <a:latin typeface="Times New Roman"/>
              <a:cs typeface="Times New Roman"/>
              <a:hlinkClick r:id="rId4"/>
            </a:endParaRPr>
          </a:p>
        </p:txBody>
      </p:sp>
      <p:pic>
        <p:nvPicPr>
          <p:cNvPr id="3" name="Image 2"/>
          <p:cNvPicPr>
            <a:picLocks noChangeAspect="1"/>
          </p:cNvPicPr>
          <p:nvPr/>
        </p:nvPicPr>
        <p:blipFill>
          <a:blip r:embed="rId5"/>
          <a:stretch>
            <a:fillRect/>
          </a:stretch>
        </p:blipFill>
        <p:spPr>
          <a:xfrm>
            <a:off x="2437717" y="3688236"/>
            <a:ext cx="4278268" cy="3024736"/>
          </a:xfrm>
          <a:prstGeom prst="rect">
            <a:avLst/>
          </a:prstGeom>
          <a:ln w="38100" cmpd="sng">
            <a:solidFill>
              <a:srgbClr val="800000"/>
            </a:solidFill>
          </a:ln>
        </p:spPr>
      </p:pic>
    </p:spTree>
    <p:extLst>
      <p:ext uri="{BB962C8B-B14F-4D97-AF65-F5344CB8AC3E}">
        <p14:creationId xmlns:p14="http://schemas.microsoft.com/office/powerpoint/2010/main" val="909965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380256" y="491129"/>
            <a:ext cx="5814579"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B</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Developping</a:t>
            </a:r>
            <a:r>
              <a:rPr lang="fr-FR" sz="2000" b="1" i="1" dirty="0" smtClean="0">
                <a:solidFill>
                  <a:schemeClr val="tx2">
                    <a:lumMod val="75000"/>
                  </a:schemeClr>
                </a:solidFill>
                <a:latin typeface="Times New Roman"/>
                <a:cs typeface="Times New Roman"/>
              </a:rPr>
              <a:t> and planning the UK </a:t>
            </a:r>
            <a:r>
              <a:rPr lang="fr-FR" sz="2000" b="1" i="1" dirty="0" err="1" smtClean="0">
                <a:solidFill>
                  <a:schemeClr val="tx2">
                    <a:lumMod val="75000"/>
                  </a:schemeClr>
                </a:solidFill>
                <a:latin typeface="Times New Roman"/>
                <a:cs typeface="Times New Roman"/>
              </a:rPr>
              <a:t>urban</a:t>
            </a:r>
            <a:r>
              <a:rPr lang="fr-FR" sz="2000" b="1" i="1" dirty="0" smtClean="0">
                <a:solidFill>
                  <a:schemeClr val="tx2">
                    <a:lumMod val="75000"/>
                  </a:schemeClr>
                </a:solidFill>
                <a:latin typeface="Times New Roman"/>
                <a:cs typeface="Times New Roman"/>
              </a:rPr>
              <a:t> network</a:t>
            </a:r>
            <a:endParaRPr lang="fr-FR" sz="2000" b="1" i="1" dirty="0">
              <a:solidFill>
                <a:schemeClr val="tx2">
                  <a:lumMod val="75000"/>
                </a:schemeClr>
              </a:solidFill>
              <a:latin typeface="Times New Roman"/>
              <a:cs typeface="Times New Roman"/>
            </a:endParaRPr>
          </a:p>
        </p:txBody>
      </p:sp>
      <p:pic>
        <p:nvPicPr>
          <p:cNvPr id="2" name="Image 1"/>
          <p:cNvPicPr>
            <a:picLocks noChangeAspect="1"/>
          </p:cNvPicPr>
          <p:nvPr/>
        </p:nvPicPr>
        <p:blipFill>
          <a:blip r:embed="rId3"/>
          <a:stretch>
            <a:fillRect/>
          </a:stretch>
        </p:blipFill>
        <p:spPr>
          <a:xfrm>
            <a:off x="380256" y="1244011"/>
            <a:ext cx="8202967" cy="5367480"/>
          </a:xfrm>
          <a:prstGeom prst="rect">
            <a:avLst/>
          </a:prstGeom>
          <a:ln w="38100" cmpd="sng">
            <a:solidFill>
              <a:srgbClr val="800000"/>
            </a:solidFill>
          </a:ln>
        </p:spPr>
      </p:pic>
    </p:spTree>
    <p:extLst>
      <p:ext uri="{BB962C8B-B14F-4D97-AF65-F5344CB8AC3E}">
        <p14:creationId xmlns:p14="http://schemas.microsoft.com/office/powerpoint/2010/main" val="233537741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975772" y="209453"/>
            <a:ext cx="4894355" cy="3157648"/>
          </a:xfrm>
          <a:prstGeom prst="rect">
            <a:avLst/>
          </a:prstGeom>
          <a:ln w="38100" cmpd="sng">
            <a:solidFill>
              <a:srgbClr val="800000"/>
            </a:solidFill>
          </a:ln>
        </p:spPr>
      </p:pic>
      <p:sp>
        <p:nvSpPr>
          <p:cNvPr id="4" name="Rectangle 3"/>
          <p:cNvSpPr/>
          <p:nvPr/>
        </p:nvSpPr>
        <p:spPr>
          <a:xfrm>
            <a:off x="6063004" y="1396741"/>
            <a:ext cx="2958296" cy="1015663"/>
          </a:xfrm>
          <a:prstGeom prst="rect">
            <a:avLst/>
          </a:prstGeom>
        </p:spPr>
        <p:txBody>
          <a:bodyPr wrap="square">
            <a:spAutoFit/>
          </a:bodyPr>
          <a:lstStyle/>
          <a:p>
            <a:pPr algn="just"/>
            <a:r>
              <a:rPr lang="fr-FR" sz="1200" b="1" i="1" dirty="0">
                <a:latin typeface="Times New Roman"/>
                <a:cs typeface="Times New Roman"/>
              </a:rPr>
              <a:t>Office </a:t>
            </a:r>
            <a:r>
              <a:rPr lang="fr-FR" sz="1200" b="1" i="1" dirty="0" err="1">
                <a:latin typeface="Times New Roman"/>
                <a:cs typeface="Times New Roman"/>
              </a:rPr>
              <a:t>tower</a:t>
            </a:r>
            <a:r>
              <a:rPr lang="fr-FR" sz="1200" b="1" i="1" dirty="0">
                <a:latin typeface="Times New Roman"/>
                <a:cs typeface="Times New Roman"/>
              </a:rPr>
              <a:t> blocks </a:t>
            </a:r>
            <a:r>
              <a:rPr lang="fr-FR" sz="1200" b="1" i="1" dirty="0" err="1">
                <a:latin typeface="Times New Roman"/>
                <a:cs typeface="Times New Roman"/>
              </a:rPr>
              <a:t>will</a:t>
            </a:r>
            <a:r>
              <a:rPr lang="fr-FR" sz="1200" b="1" i="1" dirty="0">
                <a:latin typeface="Times New Roman"/>
                <a:cs typeface="Times New Roman"/>
              </a:rPr>
              <a:t> </a:t>
            </a:r>
            <a:r>
              <a:rPr lang="fr-FR" sz="1200" b="1" i="1" dirty="0" err="1">
                <a:latin typeface="Times New Roman"/>
                <a:cs typeface="Times New Roman"/>
              </a:rPr>
              <a:t>disappear</a:t>
            </a:r>
            <a:r>
              <a:rPr lang="fr-FR" sz="1200" b="1" i="1" dirty="0">
                <a:latin typeface="Times New Roman"/>
                <a:cs typeface="Times New Roman"/>
              </a:rPr>
              <a:t> </a:t>
            </a:r>
            <a:r>
              <a:rPr lang="fr-FR" sz="1200" b="1" i="1" dirty="0" err="1">
                <a:latin typeface="Times New Roman"/>
                <a:cs typeface="Times New Roman"/>
              </a:rPr>
              <a:t>from</a:t>
            </a:r>
            <a:r>
              <a:rPr lang="fr-FR" sz="1200" b="1" i="1" dirty="0">
                <a:latin typeface="Times New Roman"/>
                <a:cs typeface="Times New Roman"/>
              </a:rPr>
              <a:t> city </a:t>
            </a:r>
            <a:r>
              <a:rPr lang="fr-FR" sz="1200" b="1" i="1" dirty="0" err="1">
                <a:latin typeface="Times New Roman"/>
                <a:cs typeface="Times New Roman"/>
              </a:rPr>
              <a:t>skylines</a:t>
            </a:r>
            <a:r>
              <a:rPr lang="fr-FR" sz="1200" b="1" i="1" dirty="0">
                <a:latin typeface="Times New Roman"/>
                <a:cs typeface="Times New Roman"/>
              </a:rPr>
              <a:t> as the </a:t>
            </a:r>
            <a:r>
              <a:rPr lang="fr-FR" sz="1200" b="1" i="1" dirty="0" err="1">
                <a:latin typeface="Times New Roman"/>
                <a:cs typeface="Times New Roman"/>
              </a:rPr>
              <a:t>traditional</a:t>
            </a:r>
            <a:r>
              <a:rPr lang="fr-FR" sz="1200" b="1" i="1" dirty="0">
                <a:latin typeface="Times New Roman"/>
                <a:cs typeface="Times New Roman"/>
              </a:rPr>
              <a:t> </a:t>
            </a:r>
            <a:r>
              <a:rPr lang="fr-FR" sz="1200" b="1" i="1" dirty="0" err="1">
                <a:latin typeface="Times New Roman"/>
                <a:cs typeface="Times New Roman"/>
              </a:rPr>
              <a:t>nine</a:t>
            </a:r>
            <a:r>
              <a:rPr lang="fr-FR" sz="1200" b="1" i="1" dirty="0">
                <a:latin typeface="Times New Roman"/>
                <a:cs typeface="Times New Roman"/>
              </a:rPr>
              <a:t>-to-five </a:t>
            </a:r>
            <a:r>
              <a:rPr lang="fr-FR" sz="1200" b="1" i="1" dirty="0" err="1">
                <a:latin typeface="Times New Roman"/>
                <a:cs typeface="Times New Roman"/>
              </a:rPr>
              <a:t>grind</a:t>
            </a:r>
            <a:r>
              <a:rPr lang="fr-FR" sz="1200" b="1" i="1" dirty="0">
                <a:latin typeface="Times New Roman"/>
                <a:cs typeface="Times New Roman"/>
              </a:rPr>
              <a:t> dies out</a:t>
            </a:r>
          </a:p>
          <a:p>
            <a:pPr algn="just"/>
            <a:r>
              <a:rPr lang="fr-FR" sz="1200" b="1" i="1" dirty="0">
                <a:latin typeface="Times New Roman"/>
                <a:cs typeface="Times New Roman"/>
              </a:rPr>
              <a:t>London as Microsoft </a:t>
            </a:r>
            <a:r>
              <a:rPr lang="fr-FR" sz="1200" b="1" i="1" dirty="0" err="1">
                <a:latin typeface="Times New Roman"/>
                <a:cs typeface="Times New Roman"/>
              </a:rPr>
              <a:t>researchers</a:t>
            </a:r>
            <a:r>
              <a:rPr lang="fr-FR" sz="1200" b="1" i="1" dirty="0">
                <a:latin typeface="Times New Roman"/>
                <a:cs typeface="Times New Roman"/>
              </a:rPr>
              <a:t> imagine </a:t>
            </a:r>
            <a:r>
              <a:rPr lang="fr-FR" sz="1200" b="1" i="1" dirty="0" err="1">
                <a:latin typeface="Times New Roman"/>
                <a:cs typeface="Times New Roman"/>
              </a:rPr>
              <a:t>it</a:t>
            </a:r>
            <a:r>
              <a:rPr lang="fr-FR" sz="1200" b="1" i="1" dirty="0">
                <a:latin typeface="Times New Roman"/>
                <a:cs typeface="Times New Roman"/>
              </a:rPr>
              <a:t> </a:t>
            </a:r>
            <a:r>
              <a:rPr lang="fr-FR" sz="1200" b="1" i="1" dirty="0" err="1">
                <a:latin typeface="Times New Roman"/>
                <a:cs typeface="Times New Roman"/>
              </a:rPr>
              <a:t>could</a:t>
            </a:r>
            <a:r>
              <a:rPr lang="fr-FR" sz="1200" b="1" i="1" dirty="0">
                <a:latin typeface="Times New Roman"/>
                <a:cs typeface="Times New Roman"/>
              </a:rPr>
              <a:t> look in </a:t>
            </a:r>
            <a:r>
              <a:rPr lang="fr-FR" sz="1200" b="1" i="1" dirty="0" smtClean="0">
                <a:latin typeface="Times New Roman"/>
                <a:cs typeface="Times New Roman"/>
              </a:rPr>
              <a:t>2033. </a:t>
            </a:r>
            <a:r>
              <a:rPr lang="fr-FR" sz="1200" b="1" i="1" dirty="0" smtClean="0">
                <a:latin typeface="Times New Roman"/>
                <a:cs typeface="Times New Roman"/>
                <a:hlinkClick r:id="rId4"/>
              </a:rPr>
              <a:t>www.telegraph.co.uk</a:t>
            </a:r>
            <a:r>
              <a:rPr lang="fr-FR" sz="1200" b="1" i="1" dirty="0" smtClean="0">
                <a:latin typeface="Times New Roman"/>
                <a:cs typeface="Times New Roman"/>
              </a:rPr>
              <a:t> </a:t>
            </a:r>
            <a:endParaRPr lang="fr-FR" sz="1200" b="1" i="1" dirty="0">
              <a:latin typeface="Times New Roman"/>
              <a:cs typeface="Times New Roman"/>
            </a:endParaRPr>
          </a:p>
        </p:txBody>
      </p:sp>
      <p:sp>
        <p:nvSpPr>
          <p:cNvPr id="6" name="Rectangle 5"/>
          <p:cNvSpPr/>
          <p:nvPr/>
        </p:nvSpPr>
        <p:spPr>
          <a:xfrm>
            <a:off x="201349" y="3534013"/>
            <a:ext cx="8819951" cy="3170099"/>
          </a:xfrm>
          <a:prstGeom prst="rect">
            <a:avLst/>
          </a:prstGeom>
          <a:ln w="38100" cmpd="sng">
            <a:solidFill>
              <a:srgbClr val="800000"/>
            </a:solidFill>
          </a:ln>
        </p:spPr>
        <p:txBody>
          <a:bodyPr wrap="square">
            <a:spAutoFit/>
          </a:bodyPr>
          <a:lstStyle/>
          <a:p>
            <a:pPr algn="just"/>
            <a:r>
              <a:rPr lang="fr-FR" sz="1300" b="1" dirty="0" err="1" smtClean="0">
                <a:latin typeface="Times New Roman"/>
                <a:cs typeface="Times New Roman"/>
              </a:rPr>
              <a:t>What</a:t>
            </a:r>
            <a:r>
              <a:rPr lang="fr-FR" sz="1300" b="1" dirty="0" smtClean="0">
                <a:latin typeface="Times New Roman"/>
                <a:cs typeface="Times New Roman"/>
              </a:rPr>
              <a:t> </a:t>
            </a:r>
            <a:r>
              <a:rPr lang="fr-FR" sz="1300" b="1" dirty="0" err="1" smtClean="0">
                <a:latin typeface="Times New Roman"/>
                <a:cs typeface="Times New Roman"/>
              </a:rPr>
              <a:t>is</a:t>
            </a:r>
            <a:r>
              <a:rPr lang="fr-FR" sz="1300" b="1" dirty="0" smtClean="0">
                <a:latin typeface="Times New Roman"/>
                <a:cs typeface="Times New Roman"/>
              </a:rPr>
              <a:t> </a:t>
            </a:r>
            <a:r>
              <a:rPr lang="fr-FR" sz="1300" b="1" dirty="0" err="1" smtClean="0">
                <a:latin typeface="Times New Roman"/>
                <a:cs typeface="Times New Roman"/>
              </a:rPr>
              <a:t>Britain’s</a:t>
            </a:r>
            <a:r>
              <a:rPr lang="fr-FR" sz="1300" b="1" dirty="0" smtClean="0">
                <a:latin typeface="Times New Roman"/>
                <a:cs typeface="Times New Roman"/>
              </a:rPr>
              <a:t> smart </a:t>
            </a:r>
            <a:r>
              <a:rPr lang="fr-FR" sz="1300" b="1" dirty="0" err="1" smtClean="0">
                <a:latin typeface="Times New Roman"/>
                <a:cs typeface="Times New Roman"/>
              </a:rPr>
              <a:t>cities</a:t>
            </a:r>
            <a:r>
              <a:rPr lang="fr-FR" sz="1300" b="1" dirty="0" smtClean="0">
                <a:latin typeface="Times New Roman"/>
                <a:cs typeface="Times New Roman"/>
              </a:rPr>
              <a:t> about?</a:t>
            </a:r>
          </a:p>
          <a:p>
            <a:pPr algn="just"/>
            <a:endParaRPr lang="fr-FR" sz="1300" b="1" dirty="0" smtClean="0">
              <a:latin typeface="Times New Roman"/>
              <a:cs typeface="Times New Roman"/>
            </a:endParaRPr>
          </a:p>
          <a:p>
            <a:pPr algn="just"/>
            <a:r>
              <a:rPr lang="fr-FR" sz="1300" b="1" dirty="0" err="1" smtClean="0">
                <a:latin typeface="Times New Roman"/>
                <a:cs typeface="Times New Roman"/>
              </a:rPr>
              <a:t>With</a:t>
            </a:r>
            <a:r>
              <a:rPr lang="fr-FR" sz="1300" b="1" dirty="0" smtClean="0">
                <a:latin typeface="Times New Roman"/>
                <a:cs typeface="Times New Roman"/>
              </a:rPr>
              <a:t> </a:t>
            </a:r>
            <a:r>
              <a:rPr lang="fr-FR" sz="1300" b="1" dirty="0">
                <a:latin typeface="Times New Roman"/>
                <a:cs typeface="Times New Roman"/>
              </a:rPr>
              <a:t>the population of London </a:t>
            </a:r>
            <a:r>
              <a:rPr lang="fr-FR" sz="1300" b="1" dirty="0" err="1">
                <a:latin typeface="Times New Roman"/>
                <a:cs typeface="Times New Roman"/>
              </a:rPr>
              <a:t>growing</a:t>
            </a:r>
            <a:r>
              <a:rPr lang="fr-FR" sz="1300" b="1" dirty="0">
                <a:latin typeface="Times New Roman"/>
                <a:cs typeface="Times New Roman"/>
              </a:rPr>
              <a:t> </a:t>
            </a:r>
            <a:r>
              <a:rPr lang="fr-FR" sz="1300" b="1" dirty="0" err="1">
                <a:latin typeface="Times New Roman"/>
                <a:cs typeface="Times New Roman"/>
              </a:rPr>
              <a:t>at</a:t>
            </a:r>
            <a:r>
              <a:rPr lang="fr-FR" sz="1300" b="1" dirty="0">
                <a:latin typeface="Times New Roman"/>
                <a:cs typeface="Times New Roman"/>
              </a:rPr>
              <a:t> the rate of one full tube train </a:t>
            </a:r>
            <a:r>
              <a:rPr lang="fr-FR" sz="1300" b="1" dirty="0" err="1">
                <a:latin typeface="Times New Roman"/>
                <a:cs typeface="Times New Roman"/>
              </a:rPr>
              <a:t>every</a:t>
            </a:r>
            <a:r>
              <a:rPr lang="fr-FR" sz="1300" b="1" dirty="0">
                <a:latin typeface="Times New Roman"/>
                <a:cs typeface="Times New Roman"/>
              </a:rPr>
              <a:t> </a:t>
            </a:r>
            <a:r>
              <a:rPr lang="fr-FR" sz="1300" b="1" dirty="0" err="1">
                <a:latin typeface="Times New Roman"/>
                <a:cs typeface="Times New Roman"/>
              </a:rPr>
              <a:t>three</a:t>
            </a:r>
            <a:r>
              <a:rPr lang="fr-FR" sz="1300" b="1" dirty="0">
                <a:latin typeface="Times New Roman"/>
                <a:cs typeface="Times New Roman"/>
              </a:rPr>
              <a:t> </a:t>
            </a:r>
            <a:r>
              <a:rPr lang="fr-FR" sz="1300" b="1" dirty="0" err="1">
                <a:latin typeface="Times New Roman"/>
                <a:cs typeface="Times New Roman"/>
              </a:rPr>
              <a:t>days</a:t>
            </a:r>
            <a:r>
              <a:rPr lang="fr-FR" sz="1300" b="1" dirty="0">
                <a:latin typeface="Times New Roman"/>
                <a:cs typeface="Times New Roman"/>
              </a:rPr>
              <a:t>, </a:t>
            </a:r>
            <a:r>
              <a:rPr lang="fr-FR" sz="1300" b="1" dirty="0" err="1">
                <a:latin typeface="Times New Roman"/>
                <a:cs typeface="Times New Roman"/>
              </a:rPr>
              <a:t>we</a:t>
            </a:r>
            <a:r>
              <a:rPr lang="fr-FR" sz="1300" b="1" dirty="0">
                <a:latin typeface="Times New Roman"/>
                <a:cs typeface="Times New Roman"/>
              </a:rPr>
              <a:t> must deal </a:t>
            </a:r>
            <a:r>
              <a:rPr lang="fr-FR" sz="1300" b="1" dirty="0" err="1">
                <a:latin typeface="Times New Roman"/>
                <a:cs typeface="Times New Roman"/>
              </a:rPr>
              <a:t>with</a:t>
            </a:r>
            <a:r>
              <a:rPr lang="fr-FR" sz="1300" b="1" dirty="0">
                <a:latin typeface="Times New Roman"/>
                <a:cs typeface="Times New Roman"/>
              </a:rPr>
              <a:t> the </a:t>
            </a:r>
            <a:r>
              <a:rPr lang="fr-FR" sz="1300" b="1" dirty="0" err="1">
                <a:latin typeface="Times New Roman"/>
                <a:cs typeface="Times New Roman"/>
              </a:rPr>
              <a:t>significant</a:t>
            </a:r>
            <a:r>
              <a:rPr lang="fr-FR" sz="1300" b="1" dirty="0">
                <a:latin typeface="Times New Roman"/>
                <a:cs typeface="Times New Roman"/>
              </a:rPr>
              <a:t> implications of </a:t>
            </a:r>
            <a:r>
              <a:rPr lang="fr-FR" sz="1300" b="1" dirty="0" err="1">
                <a:latin typeface="Times New Roman"/>
                <a:cs typeface="Times New Roman"/>
              </a:rPr>
              <a:t>these</a:t>
            </a:r>
            <a:r>
              <a:rPr lang="fr-FR" sz="1300" b="1" dirty="0">
                <a:latin typeface="Times New Roman"/>
                <a:cs typeface="Times New Roman"/>
              </a:rPr>
              <a:t> changes on the planning for future transport </a:t>
            </a:r>
            <a:r>
              <a:rPr lang="fr-FR" sz="1300" b="1" dirty="0" err="1">
                <a:latin typeface="Times New Roman"/>
                <a:cs typeface="Times New Roman"/>
              </a:rPr>
              <a:t>systems</a:t>
            </a:r>
            <a:r>
              <a:rPr lang="fr-FR" sz="1300" b="1" dirty="0">
                <a:latin typeface="Times New Roman"/>
                <a:cs typeface="Times New Roman"/>
              </a:rPr>
              <a:t>, </a:t>
            </a:r>
            <a:r>
              <a:rPr lang="fr-FR" sz="1300" b="1" dirty="0" err="1">
                <a:latin typeface="Times New Roman"/>
                <a:cs typeface="Times New Roman"/>
              </a:rPr>
              <a:t>housing</a:t>
            </a:r>
            <a:r>
              <a:rPr lang="fr-FR" sz="1300" b="1" dirty="0">
                <a:latin typeface="Times New Roman"/>
                <a:cs typeface="Times New Roman"/>
              </a:rPr>
              <a:t> and services </a:t>
            </a:r>
            <a:r>
              <a:rPr lang="fr-FR" sz="1300" b="1" dirty="0" err="1">
                <a:latin typeface="Times New Roman"/>
                <a:cs typeface="Times New Roman"/>
              </a:rPr>
              <a:t>such</a:t>
            </a:r>
            <a:r>
              <a:rPr lang="fr-FR" sz="1300" b="1" dirty="0">
                <a:latin typeface="Times New Roman"/>
                <a:cs typeface="Times New Roman"/>
              </a:rPr>
              <a:t> as </a:t>
            </a:r>
            <a:r>
              <a:rPr lang="fr-FR" sz="1300" b="1" dirty="0" err="1">
                <a:latin typeface="Times New Roman"/>
                <a:cs typeface="Times New Roman"/>
              </a:rPr>
              <a:t>education</a:t>
            </a:r>
            <a:r>
              <a:rPr lang="fr-FR" sz="1300" b="1" dirty="0">
                <a:latin typeface="Times New Roman"/>
                <a:cs typeface="Times New Roman"/>
              </a:rPr>
              <a:t> and </a:t>
            </a:r>
            <a:r>
              <a:rPr lang="fr-FR" sz="1300" b="1" dirty="0" err="1">
                <a:latin typeface="Times New Roman"/>
                <a:cs typeface="Times New Roman"/>
              </a:rPr>
              <a:t>healthcare</a:t>
            </a:r>
            <a:r>
              <a:rPr lang="fr-FR" sz="1300" b="1" dirty="0">
                <a:latin typeface="Times New Roman"/>
                <a:cs typeface="Times New Roman"/>
              </a:rPr>
              <a:t>. </a:t>
            </a:r>
            <a:r>
              <a:rPr lang="fr-FR" sz="1300" b="1" dirty="0" err="1">
                <a:latin typeface="Times New Roman"/>
                <a:cs typeface="Times New Roman"/>
              </a:rPr>
              <a:t>Something</a:t>
            </a:r>
            <a:r>
              <a:rPr lang="fr-FR" sz="1300" b="1" dirty="0">
                <a:latin typeface="Times New Roman"/>
                <a:cs typeface="Times New Roman"/>
              </a:rPr>
              <a:t> about </a:t>
            </a:r>
            <a:r>
              <a:rPr lang="fr-FR" sz="1300" b="1" dirty="0" err="1">
                <a:latin typeface="Times New Roman"/>
                <a:cs typeface="Times New Roman"/>
              </a:rPr>
              <a:t>our</a:t>
            </a:r>
            <a:r>
              <a:rPr lang="fr-FR" sz="1300" b="1" dirty="0">
                <a:latin typeface="Times New Roman"/>
                <a:cs typeface="Times New Roman"/>
              </a:rPr>
              <a:t> </a:t>
            </a:r>
            <a:r>
              <a:rPr lang="fr-FR" sz="1300" b="1" dirty="0" err="1">
                <a:latin typeface="Times New Roman"/>
                <a:cs typeface="Times New Roman"/>
              </a:rPr>
              <a:t>approach</a:t>
            </a:r>
            <a:r>
              <a:rPr lang="fr-FR" sz="1300" b="1" dirty="0">
                <a:latin typeface="Times New Roman"/>
                <a:cs typeface="Times New Roman"/>
              </a:rPr>
              <a:t> to </a:t>
            </a:r>
            <a:r>
              <a:rPr lang="fr-FR" sz="1300" b="1" dirty="0" err="1">
                <a:latin typeface="Times New Roman"/>
                <a:cs typeface="Times New Roman"/>
              </a:rPr>
              <a:t>these</a:t>
            </a:r>
            <a:r>
              <a:rPr lang="fr-FR" sz="1300" b="1" dirty="0">
                <a:latin typeface="Times New Roman"/>
                <a:cs typeface="Times New Roman"/>
              </a:rPr>
              <a:t> challenges has to change, and </a:t>
            </a:r>
            <a:r>
              <a:rPr lang="fr-FR" sz="1300" b="1" dirty="0" err="1">
                <a:latin typeface="Times New Roman"/>
                <a:cs typeface="Times New Roman"/>
              </a:rPr>
              <a:t>quickly</a:t>
            </a:r>
            <a:r>
              <a:rPr lang="fr-FR" sz="1300" b="1" dirty="0">
                <a:latin typeface="Times New Roman"/>
                <a:cs typeface="Times New Roman"/>
              </a:rPr>
              <a:t>.</a:t>
            </a:r>
          </a:p>
          <a:p>
            <a:pPr algn="just"/>
            <a:r>
              <a:rPr lang="fr-FR" sz="1300" b="1" dirty="0" err="1">
                <a:latin typeface="Times New Roman"/>
                <a:cs typeface="Times New Roman"/>
              </a:rPr>
              <a:t>Coupled</a:t>
            </a:r>
            <a:r>
              <a:rPr lang="fr-FR" sz="1300" b="1" dirty="0">
                <a:latin typeface="Times New Roman"/>
                <a:cs typeface="Times New Roman"/>
              </a:rPr>
              <a:t> </a:t>
            </a:r>
            <a:r>
              <a:rPr lang="fr-FR" sz="1300" b="1" dirty="0" err="1">
                <a:latin typeface="Times New Roman"/>
                <a:cs typeface="Times New Roman"/>
              </a:rPr>
              <a:t>with</a:t>
            </a:r>
            <a:r>
              <a:rPr lang="fr-FR" sz="1300" b="1" dirty="0">
                <a:latin typeface="Times New Roman"/>
                <a:cs typeface="Times New Roman"/>
              </a:rPr>
              <a:t> </a:t>
            </a:r>
            <a:r>
              <a:rPr lang="fr-FR" sz="1300" b="1" dirty="0" err="1">
                <a:latin typeface="Times New Roman"/>
                <a:cs typeface="Times New Roman"/>
              </a:rPr>
              <a:t>this</a:t>
            </a:r>
            <a:r>
              <a:rPr lang="fr-FR" sz="1300" b="1" dirty="0">
                <a:latin typeface="Times New Roman"/>
                <a:cs typeface="Times New Roman"/>
              </a:rPr>
              <a:t>, disruptive technologies are </a:t>
            </a:r>
            <a:r>
              <a:rPr lang="fr-FR" sz="1300" b="1" dirty="0" err="1">
                <a:latin typeface="Times New Roman"/>
                <a:cs typeface="Times New Roman"/>
              </a:rPr>
              <a:t>shaking</a:t>
            </a:r>
            <a:r>
              <a:rPr lang="fr-FR" sz="1300" b="1" dirty="0">
                <a:latin typeface="Times New Roman"/>
                <a:cs typeface="Times New Roman"/>
              </a:rPr>
              <a:t> up </a:t>
            </a:r>
            <a:r>
              <a:rPr lang="fr-FR" sz="1300" b="1" dirty="0" err="1">
                <a:latin typeface="Times New Roman"/>
                <a:cs typeface="Times New Roman"/>
              </a:rPr>
              <a:t>traditional</a:t>
            </a:r>
            <a:r>
              <a:rPr lang="fr-FR" sz="1300" b="1" dirty="0">
                <a:latin typeface="Times New Roman"/>
                <a:cs typeface="Times New Roman"/>
              </a:rPr>
              <a:t> business </a:t>
            </a:r>
            <a:r>
              <a:rPr lang="fr-FR" sz="1300" b="1" dirty="0" err="1">
                <a:latin typeface="Times New Roman"/>
                <a:cs typeface="Times New Roman"/>
              </a:rPr>
              <a:t>processes</a:t>
            </a:r>
            <a:r>
              <a:rPr lang="fr-FR" sz="1300" b="1" dirty="0">
                <a:latin typeface="Times New Roman"/>
                <a:cs typeface="Times New Roman"/>
              </a:rPr>
              <a:t> </a:t>
            </a:r>
            <a:r>
              <a:rPr lang="fr-FR" sz="1300" b="1" dirty="0" err="1">
                <a:latin typeface="Times New Roman"/>
                <a:cs typeface="Times New Roman"/>
              </a:rPr>
              <a:t>faster</a:t>
            </a:r>
            <a:r>
              <a:rPr lang="fr-FR" sz="1300" b="1" dirty="0">
                <a:latin typeface="Times New Roman"/>
                <a:cs typeface="Times New Roman"/>
              </a:rPr>
              <a:t> </a:t>
            </a:r>
            <a:r>
              <a:rPr lang="fr-FR" sz="1300" b="1" dirty="0" err="1">
                <a:latin typeface="Times New Roman"/>
                <a:cs typeface="Times New Roman"/>
              </a:rPr>
              <a:t>than</a:t>
            </a:r>
            <a:r>
              <a:rPr lang="fr-FR" sz="1300" b="1" dirty="0">
                <a:latin typeface="Times New Roman"/>
                <a:cs typeface="Times New Roman"/>
              </a:rPr>
              <a:t> </a:t>
            </a:r>
            <a:r>
              <a:rPr lang="fr-FR" sz="1300" b="1" dirty="0" err="1">
                <a:latin typeface="Times New Roman"/>
                <a:cs typeface="Times New Roman"/>
              </a:rPr>
              <a:t>ever</a:t>
            </a:r>
            <a:r>
              <a:rPr lang="fr-FR" sz="1300" b="1" dirty="0">
                <a:latin typeface="Times New Roman"/>
                <a:cs typeface="Times New Roman"/>
              </a:rPr>
              <a:t> </a:t>
            </a:r>
            <a:r>
              <a:rPr lang="fr-FR" sz="1300" b="1" dirty="0" err="1">
                <a:latin typeface="Times New Roman"/>
                <a:cs typeface="Times New Roman"/>
              </a:rPr>
              <a:t>before</a:t>
            </a:r>
            <a:r>
              <a:rPr lang="fr-FR" sz="1300" b="1" dirty="0">
                <a:latin typeface="Times New Roman"/>
                <a:cs typeface="Times New Roman"/>
              </a:rPr>
              <a:t>. This, </a:t>
            </a:r>
            <a:r>
              <a:rPr lang="fr-FR" sz="1300" b="1" dirty="0" err="1">
                <a:latin typeface="Times New Roman"/>
                <a:cs typeface="Times New Roman"/>
              </a:rPr>
              <a:t>though</a:t>
            </a:r>
            <a:r>
              <a:rPr lang="fr-FR" sz="1300" b="1" dirty="0">
                <a:latin typeface="Times New Roman"/>
                <a:cs typeface="Times New Roman"/>
              </a:rPr>
              <a:t>, </a:t>
            </a:r>
            <a:r>
              <a:rPr lang="fr-FR" sz="1300" b="1" dirty="0" err="1">
                <a:latin typeface="Times New Roman"/>
                <a:cs typeface="Times New Roman"/>
              </a:rPr>
              <a:t>represents</a:t>
            </a:r>
            <a:r>
              <a:rPr lang="fr-FR" sz="1300" b="1" dirty="0">
                <a:latin typeface="Times New Roman"/>
                <a:cs typeface="Times New Roman"/>
              </a:rPr>
              <a:t> </a:t>
            </a:r>
            <a:r>
              <a:rPr lang="fr-FR" sz="1300" b="1" dirty="0" err="1">
                <a:latin typeface="Times New Roman"/>
                <a:cs typeface="Times New Roman"/>
              </a:rPr>
              <a:t>both</a:t>
            </a:r>
            <a:r>
              <a:rPr lang="fr-FR" sz="1300" b="1" dirty="0">
                <a:latin typeface="Times New Roman"/>
                <a:cs typeface="Times New Roman"/>
              </a:rPr>
              <a:t> a challenge and an </a:t>
            </a:r>
            <a:r>
              <a:rPr lang="fr-FR" sz="1300" b="1" dirty="0" err="1">
                <a:latin typeface="Times New Roman"/>
                <a:cs typeface="Times New Roman"/>
              </a:rPr>
              <a:t>opportunity</a:t>
            </a:r>
            <a:r>
              <a:rPr lang="fr-FR" sz="1300" b="1" dirty="0">
                <a:latin typeface="Times New Roman"/>
                <a:cs typeface="Times New Roman"/>
              </a:rPr>
              <a:t>. </a:t>
            </a:r>
            <a:r>
              <a:rPr lang="fr-FR" sz="1300" b="1" dirty="0" err="1">
                <a:latin typeface="Times New Roman"/>
                <a:cs typeface="Times New Roman"/>
              </a:rPr>
              <a:t>Collectively</a:t>
            </a:r>
            <a:r>
              <a:rPr lang="fr-FR" sz="1300" b="1" dirty="0">
                <a:latin typeface="Times New Roman"/>
                <a:cs typeface="Times New Roman"/>
              </a:rPr>
              <a:t>, </a:t>
            </a:r>
            <a:r>
              <a:rPr lang="fr-FR" sz="1300" b="1" dirty="0" err="1">
                <a:latin typeface="Times New Roman"/>
                <a:cs typeface="Times New Roman"/>
              </a:rPr>
              <a:t>we</a:t>
            </a:r>
            <a:r>
              <a:rPr lang="fr-FR" sz="1300" b="1" dirty="0">
                <a:latin typeface="Times New Roman"/>
                <a:cs typeface="Times New Roman"/>
              </a:rPr>
              <a:t> </a:t>
            </a:r>
            <a:r>
              <a:rPr lang="fr-FR" sz="1300" b="1" dirty="0" err="1">
                <a:latin typeface="Times New Roman"/>
                <a:cs typeface="Times New Roman"/>
              </a:rPr>
              <a:t>need</a:t>
            </a:r>
            <a:r>
              <a:rPr lang="fr-FR" sz="1300" b="1" dirty="0">
                <a:latin typeface="Times New Roman"/>
                <a:cs typeface="Times New Roman"/>
              </a:rPr>
              <a:t> to manage the </a:t>
            </a:r>
            <a:r>
              <a:rPr lang="fr-FR" sz="1300" b="1" dirty="0" err="1">
                <a:latin typeface="Times New Roman"/>
                <a:cs typeface="Times New Roman"/>
              </a:rPr>
              <a:t>rising</a:t>
            </a:r>
            <a:r>
              <a:rPr lang="fr-FR" sz="1300" b="1" dirty="0">
                <a:latin typeface="Times New Roman"/>
                <a:cs typeface="Times New Roman"/>
              </a:rPr>
              <a:t> </a:t>
            </a:r>
            <a:r>
              <a:rPr lang="fr-FR" sz="1300" b="1" dirty="0" err="1">
                <a:latin typeface="Times New Roman"/>
                <a:cs typeface="Times New Roman"/>
              </a:rPr>
              <a:t>tide</a:t>
            </a:r>
            <a:r>
              <a:rPr lang="fr-FR" sz="1300" b="1" dirty="0">
                <a:latin typeface="Times New Roman"/>
                <a:cs typeface="Times New Roman"/>
              </a:rPr>
              <a:t> of urbanisation and </a:t>
            </a:r>
            <a:r>
              <a:rPr lang="fr-FR" sz="1300" b="1" dirty="0" err="1">
                <a:latin typeface="Times New Roman"/>
                <a:cs typeface="Times New Roman"/>
              </a:rPr>
              <a:t>ensure</a:t>
            </a:r>
            <a:r>
              <a:rPr lang="fr-FR" sz="1300" b="1" dirty="0">
                <a:latin typeface="Times New Roman"/>
                <a:cs typeface="Times New Roman"/>
              </a:rPr>
              <a:t> </a:t>
            </a:r>
            <a:r>
              <a:rPr lang="fr-FR" sz="1300" b="1" dirty="0" err="1">
                <a:latin typeface="Times New Roman"/>
                <a:cs typeface="Times New Roman"/>
              </a:rPr>
              <a:t>that</a:t>
            </a:r>
            <a:r>
              <a:rPr lang="fr-FR" sz="1300" b="1" dirty="0">
                <a:latin typeface="Times New Roman"/>
                <a:cs typeface="Times New Roman"/>
              </a:rPr>
              <a:t> new and </a:t>
            </a:r>
            <a:r>
              <a:rPr lang="fr-FR" sz="1300" b="1" dirty="0" err="1">
                <a:latin typeface="Times New Roman"/>
                <a:cs typeface="Times New Roman"/>
              </a:rPr>
              <a:t>existing</a:t>
            </a:r>
            <a:r>
              <a:rPr lang="fr-FR" sz="1300" b="1" dirty="0">
                <a:latin typeface="Times New Roman"/>
                <a:cs typeface="Times New Roman"/>
              </a:rPr>
              <a:t> </a:t>
            </a:r>
            <a:r>
              <a:rPr lang="fr-FR" sz="1300" b="1" dirty="0" err="1">
                <a:latin typeface="Times New Roman"/>
                <a:cs typeface="Times New Roman"/>
              </a:rPr>
              <a:t>cities</a:t>
            </a:r>
            <a:r>
              <a:rPr lang="fr-FR" sz="1300" b="1" dirty="0">
                <a:latin typeface="Times New Roman"/>
                <a:cs typeface="Times New Roman"/>
              </a:rPr>
              <a:t> </a:t>
            </a:r>
            <a:r>
              <a:rPr lang="fr-FR" sz="1300" b="1" dirty="0" err="1">
                <a:latin typeface="Times New Roman"/>
                <a:cs typeface="Times New Roman"/>
              </a:rPr>
              <a:t>remain</a:t>
            </a:r>
            <a:r>
              <a:rPr lang="fr-FR" sz="1300" b="1" dirty="0">
                <a:latin typeface="Times New Roman"/>
                <a:cs typeface="Times New Roman"/>
              </a:rPr>
              <a:t> </a:t>
            </a:r>
            <a:r>
              <a:rPr lang="fr-FR" sz="1300" b="1" dirty="0" err="1">
                <a:latin typeface="Times New Roman"/>
                <a:cs typeface="Times New Roman"/>
              </a:rPr>
              <a:t>liveable</a:t>
            </a:r>
            <a:r>
              <a:rPr lang="fr-FR" sz="1300" b="1" dirty="0">
                <a:latin typeface="Times New Roman"/>
                <a:cs typeface="Times New Roman"/>
              </a:rPr>
              <a:t> </a:t>
            </a:r>
            <a:r>
              <a:rPr lang="fr-FR" sz="1300" b="1" dirty="0" err="1">
                <a:latin typeface="Times New Roman"/>
                <a:cs typeface="Times New Roman"/>
              </a:rPr>
              <a:t>while</a:t>
            </a:r>
            <a:r>
              <a:rPr lang="fr-FR" sz="1300" b="1" dirty="0">
                <a:latin typeface="Times New Roman"/>
                <a:cs typeface="Times New Roman"/>
              </a:rPr>
              <a:t> </a:t>
            </a:r>
            <a:r>
              <a:rPr lang="fr-FR" sz="1300" b="1" dirty="0" err="1">
                <a:latin typeface="Times New Roman"/>
                <a:cs typeface="Times New Roman"/>
              </a:rPr>
              <a:t>becoming</a:t>
            </a:r>
            <a:r>
              <a:rPr lang="fr-FR" sz="1300" b="1" dirty="0">
                <a:latin typeface="Times New Roman"/>
                <a:cs typeface="Times New Roman"/>
              </a:rPr>
              <a:t> more </a:t>
            </a:r>
            <a:r>
              <a:rPr lang="fr-FR" sz="1300" b="1" dirty="0" err="1">
                <a:latin typeface="Times New Roman"/>
                <a:cs typeface="Times New Roman"/>
              </a:rPr>
              <a:t>resilient</a:t>
            </a:r>
            <a:r>
              <a:rPr lang="fr-FR" sz="1300" b="1" dirty="0">
                <a:latin typeface="Times New Roman"/>
                <a:cs typeface="Times New Roman"/>
              </a:rPr>
              <a:t> and more </a:t>
            </a:r>
            <a:r>
              <a:rPr lang="fr-FR" sz="1300" b="1" dirty="0" err="1">
                <a:latin typeface="Times New Roman"/>
                <a:cs typeface="Times New Roman"/>
              </a:rPr>
              <a:t>sustainable</a:t>
            </a:r>
            <a:r>
              <a:rPr lang="fr-FR" sz="1300" b="1" dirty="0">
                <a:latin typeface="Times New Roman"/>
                <a:cs typeface="Times New Roman"/>
              </a:rPr>
              <a:t>. The </a:t>
            </a:r>
            <a:r>
              <a:rPr lang="fr-FR" sz="1300" b="1" dirty="0" err="1">
                <a:latin typeface="Times New Roman"/>
                <a:cs typeface="Times New Roman"/>
              </a:rPr>
              <a:t>only</a:t>
            </a:r>
            <a:r>
              <a:rPr lang="fr-FR" sz="1300" b="1" dirty="0">
                <a:latin typeface="Times New Roman"/>
                <a:cs typeface="Times New Roman"/>
              </a:rPr>
              <a:t> </a:t>
            </a:r>
            <a:r>
              <a:rPr lang="fr-FR" sz="1300" b="1" dirty="0" err="1">
                <a:latin typeface="Times New Roman"/>
                <a:cs typeface="Times New Roman"/>
              </a:rPr>
              <a:t>way</a:t>
            </a:r>
            <a:r>
              <a:rPr lang="fr-FR" sz="1300" b="1" dirty="0">
                <a:latin typeface="Times New Roman"/>
                <a:cs typeface="Times New Roman"/>
              </a:rPr>
              <a:t> </a:t>
            </a:r>
            <a:r>
              <a:rPr lang="fr-FR" sz="1300" b="1" dirty="0" err="1">
                <a:latin typeface="Times New Roman"/>
                <a:cs typeface="Times New Roman"/>
              </a:rPr>
              <a:t>we</a:t>
            </a:r>
            <a:r>
              <a:rPr lang="fr-FR" sz="1300" b="1" dirty="0">
                <a:latin typeface="Times New Roman"/>
                <a:cs typeface="Times New Roman"/>
              </a:rPr>
              <a:t> </a:t>
            </a:r>
            <a:r>
              <a:rPr lang="fr-FR" sz="1300" b="1" dirty="0" err="1">
                <a:latin typeface="Times New Roman"/>
                <a:cs typeface="Times New Roman"/>
              </a:rPr>
              <a:t>can</a:t>
            </a:r>
            <a:r>
              <a:rPr lang="fr-FR" sz="1300" b="1" dirty="0">
                <a:latin typeface="Times New Roman"/>
                <a:cs typeface="Times New Roman"/>
              </a:rPr>
              <a:t> </a:t>
            </a:r>
            <a:r>
              <a:rPr lang="fr-FR" sz="1300" b="1" dirty="0" err="1">
                <a:latin typeface="Times New Roman"/>
                <a:cs typeface="Times New Roman"/>
              </a:rPr>
              <a:t>make</a:t>
            </a:r>
            <a:r>
              <a:rPr lang="fr-FR" sz="1300" b="1" dirty="0">
                <a:latin typeface="Times New Roman"/>
                <a:cs typeface="Times New Roman"/>
              </a:rPr>
              <a:t> </a:t>
            </a:r>
            <a:r>
              <a:rPr lang="fr-FR" sz="1300" b="1" dirty="0" err="1">
                <a:latin typeface="Times New Roman"/>
                <a:cs typeface="Times New Roman"/>
              </a:rPr>
              <a:t>cities</a:t>
            </a:r>
            <a:r>
              <a:rPr lang="fr-FR" sz="1300" b="1" dirty="0">
                <a:latin typeface="Times New Roman"/>
                <a:cs typeface="Times New Roman"/>
              </a:rPr>
              <a:t> </a:t>
            </a:r>
            <a:r>
              <a:rPr lang="fr-FR" sz="1300" b="1" dirty="0" err="1">
                <a:latin typeface="Times New Roman"/>
                <a:cs typeface="Times New Roman"/>
              </a:rPr>
              <a:t>smarter</a:t>
            </a:r>
            <a:r>
              <a:rPr lang="fr-FR" sz="1300" b="1" dirty="0">
                <a:latin typeface="Times New Roman"/>
                <a:cs typeface="Times New Roman"/>
              </a:rPr>
              <a:t> </a:t>
            </a:r>
            <a:r>
              <a:rPr lang="fr-FR" sz="1300" b="1" dirty="0" err="1">
                <a:latin typeface="Times New Roman"/>
                <a:cs typeface="Times New Roman"/>
              </a:rPr>
              <a:t>is</a:t>
            </a:r>
            <a:r>
              <a:rPr lang="fr-FR" sz="1300" b="1" dirty="0">
                <a:latin typeface="Times New Roman"/>
                <a:cs typeface="Times New Roman"/>
              </a:rPr>
              <a:t> by </a:t>
            </a:r>
            <a:r>
              <a:rPr lang="fr-FR" sz="1300" b="1" dirty="0" err="1">
                <a:latin typeface="Times New Roman"/>
                <a:cs typeface="Times New Roman"/>
              </a:rPr>
              <a:t>harnessing</a:t>
            </a:r>
            <a:r>
              <a:rPr lang="fr-FR" sz="1300" b="1" dirty="0">
                <a:latin typeface="Times New Roman"/>
                <a:cs typeface="Times New Roman"/>
              </a:rPr>
              <a:t> disruptive technologies and business </a:t>
            </a:r>
            <a:r>
              <a:rPr lang="fr-FR" sz="1300" b="1" dirty="0" err="1">
                <a:latin typeface="Times New Roman"/>
                <a:cs typeface="Times New Roman"/>
              </a:rPr>
              <a:t>processes</a:t>
            </a:r>
            <a:r>
              <a:rPr lang="fr-FR" sz="1300" b="1" dirty="0">
                <a:latin typeface="Times New Roman"/>
                <a:cs typeface="Times New Roman"/>
              </a:rPr>
              <a:t>, </a:t>
            </a:r>
            <a:r>
              <a:rPr lang="fr-FR" sz="1300" b="1" dirty="0" err="1">
                <a:latin typeface="Times New Roman"/>
                <a:cs typeface="Times New Roman"/>
              </a:rPr>
              <a:t>unlocking</a:t>
            </a:r>
            <a:r>
              <a:rPr lang="fr-FR" sz="1300" b="1" dirty="0">
                <a:latin typeface="Times New Roman"/>
                <a:cs typeface="Times New Roman"/>
              </a:rPr>
              <a:t> new </a:t>
            </a:r>
            <a:r>
              <a:rPr lang="fr-FR" sz="1300" b="1" dirty="0" err="1">
                <a:latin typeface="Times New Roman"/>
                <a:cs typeface="Times New Roman"/>
              </a:rPr>
              <a:t>ways</a:t>
            </a:r>
            <a:r>
              <a:rPr lang="fr-FR" sz="1300" b="1" dirty="0">
                <a:latin typeface="Times New Roman"/>
                <a:cs typeface="Times New Roman"/>
              </a:rPr>
              <a:t> to </a:t>
            </a:r>
            <a:r>
              <a:rPr lang="fr-FR" sz="1300" b="1" dirty="0" err="1">
                <a:latin typeface="Times New Roman"/>
                <a:cs typeface="Times New Roman"/>
              </a:rPr>
              <a:t>fundamentally</a:t>
            </a:r>
            <a:r>
              <a:rPr lang="fr-FR" sz="1300" b="1" dirty="0">
                <a:latin typeface="Times New Roman"/>
                <a:cs typeface="Times New Roman"/>
              </a:rPr>
              <a:t> change how </a:t>
            </a:r>
            <a:r>
              <a:rPr lang="fr-FR" sz="1300" b="1" dirty="0" err="1">
                <a:latin typeface="Times New Roman"/>
                <a:cs typeface="Times New Roman"/>
              </a:rPr>
              <a:t>we</a:t>
            </a:r>
            <a:r>
              <a:rPr lang="fr-FR" sz="1300" b="1" dirty="0">
                <a:latin typeface="Times New Roman"/>
                <a:cs typeface="Times New Roman"/>
              </a:rPr>
              <a:t> </a:t>
            </a:r>
            <a:r>
              <a:rPr lang="fr-FR" sz="1300" b="1" dirty="0" err="1">
                <a:latin typeface="Times New Roman"/>
                <a:cs typeface="Times New Roman"/>
              </a:rPr>
              <a:t>deliver</a:t>
            </a:r>
            <a:r>
              <a:rPr lang="fr-FR" sz="1300" b="1" dirty="0">
                <a:latin typeface="Times New Roman"/>
                <a:cs typeface="Times New Roman"/>
              </a:rPr>
              <a:t> </a:t>
            </a:r>
            <a:r>
              <a:rPr lang="fr-FR" sz="1300" b="1" dirty="0" err="1">
                <a:latin typeface="Times New Roman"/>
                <a:cs typeface="Times New Roman"/>
              </a:rPr>
              <a:t>civic</a:t>
            </a:r>
            <a:r>
              <a:rPr lang="fr-FR" sz="1300" b="1" dirty="0">
                <a:latin typeface="Times New Roman"/>
                <a:cs typeface="Times New Roman"/>
              </a:rPr>
              <a:t> services and </a:t>
            </a:r>
            <a:r>
              <a:rPr lang="fr-FR" sz="1300" b="1" dirty="0" err="1">
                <a:latin typeface="Times New Roman"/>
                <a:cs typeface="Times New Roman"/>
              </a:rPr>
              <a:t>develop</a:t>
            </a:r>
            <a:r>
              <a:rPr lang="fr-FR" sz="1300" b="1" dirty="0">
                <a:latin typeface="Times New Roman"/>
                <a:cs typeface="Times New Roman"/>
              </a:rPr>
              <a:t> more efficient </a:t>
            </a:r>
            <a:r>
              <a:rPr lang="fr-FR" sz="1300" b="1" dirty="0" err="1">
                <a:latin typeface="Times New Roman"/>
                <a:cs typeface="Times New Roman"/>
              </a:rPr>
              <a:t>ways</a:t>
            </a:r>
            <a:r>
              <a:rPr lang="fr-FR" sz="1300" b="1" dirty="0">
                <a:latin typeface="Times New Roman"/>
                <a:cs typeface="Times New Roman"/>
              </a:rPr>
              <a:t> to design, </a:t>
            </a:r>
            <a:r>
              <a:rPr lang="fr-FR" sz="1300" b="1" dirty="0" err="1">
                <a:latin typeface="Times New Roman"/>
                <a:cs typeface="Times New Roman"/>
              </a:rPr>
              <a:t>build</a:t>
            </a:r>
            <a:r>
              <a:rPr lang="fr-FR" sz="1300" b="1" dirty="0">
                <a:latin typeface="Times New Roman"/>
                <a:cs typeface="Times New Roman"/>
              </a:rPr>
              <a:t> and </a:t>
            </a:r>
            <a:r>
              <a:rPr lang="fr-FR" sz="1300" b="1" dirty="0" err="1">
                <a:latin typeface="Times New Roman"/>
                <a:cs typeface="Times New Roman"/>
              </a:rPr>
              <a:t>run</a:t>
            </a:r>
            <a:r>
              <a:rPr lang="fr-FR" sz="1300" b="1" dirty="0">
                <a:latin typeface="Times New Roman"/>
                <a:cs typeface="Times New Roman"/>
              </a:rPr>
              <a:t> </a:t>
            </a:r>
            <a:r>
              <a:rPr lang="fr-FR" sz="1300" b="1" dirty="0" err="1">
                <a:latin typeface="Times New Roman"/>
                <a:cs typeface="Times New Roman"/>
              </a:rPr>
              <a:t>urban</a:t>
            </a:r>
            <a:r>
              <a:rPr lang="fr-FR" sz="1300" b="1" dirty="0">
                <a:latin typeface="Times New Roman"/>
                <a:cs typeface="Times New Roman"/>
              </a:rPr>
              <a:t> infrastructure.</a:t>
            </a:r>
          </a:p>
          <a:p>
            <a:pPr algn="just"/>
            <a:r>
              <a:rPr lang="fr-FR" sz="1300" b="1" dirty="0">
                <a:latin typeface="Times New Roman"/>
                <a:cs typeface="Times New Roman"/>
              </a:rPr>
              <a:t>So, the time has </a:t>
            </a:r>
            <a:r>
              <a:rPr lang="fr-FR" sz="1300" b="1" dirty="0" err="1">
                <a:latin typeface="Times New Roman"/>
                <a:cs typeface="Times New Roman"/>
              </a:rPr>
              <a:t>never</a:t>
            </a:r>
            <a:r>
              <a:rPr lang="fr-FR" sz="1300" b="1" dirty="0">
                <a:latin typeface="Times New Roman"/>
                <a:cs typeface="Times New Roman"/>
              </a:rPr>
              <a:t> been </a:t>
            </a:r>
            <a:r>
              <a:rPr lang="fr-FR" sz="1300" b="1" dirty="0" err="1">
                <a:latin typeface="Times New Roman"/>
                <a:cs typeface="Times New Roman"/>
              </a:rPr>
              <a:t>better</a:t>
            </a:r>
            <a:r>
              <a:rPr lang="fr-FR" sz="1300" b="1" dirty="0">
                <a:latin typeface="Times New Roman"/>
                <a:cs typeface="Times New Roman"/>
              </a:rPr>
              <a:t> for Telegraph Business Events to organise </a:t>
            </a:r>
            <a:r>
              <a:rPr lang="fr-FR" sz="1300" b="1" i="1" dirty="0" err="1">
                <a:latin typeface="Times New Roman"/>
                <a:cs typeface="Times New Roman"/>
              </a:rPr>
              <a:t>Britain's</a:t>
            </a:r>
            <a:r>
              <a:rPr lang="fr-FR" sz="1300" b="1" i="1" dirty="0">
                <a:latin typeface="Times New Roman"/>
                <a:cs typeface="Times New Roman"/>
              </a:rPr>
              <a:t> Smart </a:t>
            </a:r>
            <a:r>
              <a:rPr lang="fr-FR" sz="1300" b="1" i="1" dirty="0" err="1">
                <a:latin typeface="Times New Roman"/>
                <a:cs typeface="Times New Roman"/>
              </a:rPr>
              <a:t>Cities</a:t>
            </a:r>
            <a:r>
              <a:rPr lang="fr-FR" sz="1300" b="1" dirty="0">
                <a:latin typeface="Times New Roman"/>
                <a:cs typeface="Times New Roman"/>
              </a:rPr>
              <a:t>, a dive </a:t>
            </a:r>
            <a:r>
              <a:rPr lang="fr-FR" sz="1300" b="1" dirty="0" err="1">
                <a:latin typeface="Times New Roman"/>
                <a:cs typeface="Times New Roman"/>
              </a:rPr>
              <a:t>into</a:t>
            </a:r>
            <a:r>
              <a:rPr lang="fr-FR" sz="1300" b="1" dirty="0">
                <a:latin typeface="Times New Roman"/>
                <a:cs typeface="Times New Roman"/>
              </a:rPr>
              <a:t> the </a:t>
            </a:r>
            <a:r>
              <a:rPr lang="fr-FR" sz="1300" b="1" dirty="0" err="1">
                <a:latin typeface="Times New Roman"/>
                <a:cs typeface="Times New Roman"/>
              </a:rPr>
              <a:t>overarching</a:t>
            </a:r>
            <a:r>
              <a:rPr lang="fr-FR" sz="1300" b="1" dirty="0">
                <a:latin typeface="Times New Roman"/>
                <a:cs typeface="Times New Roman"/>
              </a:rPr>
              <a:t> challenges UK </a:t>
            </a:r>
            <a:r>
              <a:rPr lang="fr-FR" sz="1300" b="1" dirty="0" err="1">
                <a:latin typeface="Times New Roman"/>
                <a:cs typeface="Times New Roman"/>
              </a:rPr>
              <a:t>cities</a:t>
            </a:r>
            <a:r>
              <a:rPr lang="fr-FR" sz="1300" b="1" dirty="0">
                <a:latin typeface="Times New Roman"/>
                <a:cs typeface="Times New Roman"/>
              </a:rPr>
              <a:t> are </a:t>
            </a:r>
            <a:r>
              <a:rPr lang="fr-FR" sz="1300" b="1" dirty="0" err="1">
                <a:latin typeface="Times New Roman"/>
                <a:cs typeface="Times New Roman"/>
              </a:rPr>
              <a:t>facing</a:t>
            </a:r>
            <a:r>
              <a:rPr lang="fr-FR" sz="1300" b="1" dirty="0">
                <a:latin typeface="Times New Roman"/>
                <a:cs typeface="Times New Roman"/>
              </a:rPr>
              <a:t>; and how </a:t>
            </a:r>
            <a:r>
              <a:rPr lang="fr-FR" sz="1300" b="1" dirty="0" err="1">
                <a:latin typeface="Times New Roman"/>
                <a:cs typeface="Times New Roman"/>
              </a:rPr>
              <a:t>pioneering</a:t>
            </a:r>
            <a:r>
              <a:rPr lang="fr-FR" sz="1300" b="1" dirty="0">
                <a:latin typeface="Times New Roman"/>
                <a:cs typeface="Times New Roman"/>
              </a:rPr>
              <a:t> city leaders </a:t>
            </a:r>
            <a:r>
              <a:rPr lang="fr-FR" sz="1300" b="1" dirty="0" err="1">
                <a:latin typeface="Times New Roman"/>
                <a:cs typeface="Times New Roman"/>
              </a:rPr>
              <a:t>at</a:t>
            </a:r>
            <a:r>
              <a:rPr lang="fr-FR" sz="1300" b="1" dirty="0">
                <a:latin typeface="Times New Roman"/>
                <a:cs typeface="Times New Roman"/>
              </a:rPr>
              <a:t> home and </a:t>
            </a:r>
            <a:r>
              <a:rPr lang="fr-FR" sz="1300" b="1" dirty="0" err="1">
                <a:latin typeface="Times New Roman"/>
                <a:cs typeface="Times New Roman"/>
              </a:rPr>
              <a:t>abroad</a:t>
            </a:r>
            <a:r>
              <a:rPr lang="fr-FR" sz="1300" b="1" dirty="0">
                <a:latin typeface="Times New Roman"/>
                <a:cs typeface="Times New Roman"/>
              </a:rPr>
              <a:t> are </a:t>
            </a:r>
            <a:r>
              <a:rPr lang="fr-FR" sz="1300" b="1" dirty="0" err="1">
                <a:latin typeface="Times New Roman"/>
                <a:cs typeface="Times New Roman"/>
              </a:rPr>
              <a:t>embracing</a:t>
            </a:r>
            <a:r>
              <a:rPr lang="fr-FR" sz="1300" b="1" dirty="0">
                <a:latin typeface="Times New Roman"/>
                <a:cs typeface="Times New Roman"/>
              </a:rPr>
              <a:t> “smart city” concepts to drive </a:t>
            </a:r>
            <a:r>
              <a:rPr lang="fr-FR" sz="1300" b="1" dirty="0" err="1">
                <a:latin typeface="Times New Roman"/>
                <a:cs typeface="Times New Roman"/>
              </a:rPr>
              <a:t>economic</a:t>
            </a:r>
            <a:r>
              <a:rPr lang="fr-FR" sz="1300" b="1" dirty="0">
                <a:latin typeface="Times New Roman"/>
                <a:cs typeface="Times New Roman"/>
              </a:rPr>
              <a:t> </a:t>
            </a:r>
            <a:r>
              <a:rPr lang="fr-FR" sz="1300" b="1" dirty="0" err="1">
                <a:latin typeface="Times New Roman"/>
                <a:cs typeface="Times New Roman"/>
              </a:rPr>
              <a:t>development</a:t>
            </a:r>
            <a:r>
              <a:rPr lang="fr-FR" sz="1300" b="1" dirty="0">
                <a:latin typeface="Times New Roman"/>
                <a:cs typeface="Times New Roman"/>
              </a:rPr>
              <a:t>, </a:t>
            </a:r>
            <a:r>
              <a:rPr lang="fr-FR" sz="1300" b="1" dirty="0" err="1">
                <a:latin typeface="Times New Roman"/>
                <a:cs typeface="Times New Roman"/>
              </a:rPr>
              <a:t>better</a:t>
            </a:r>
            <a:r>
              <a:rPr lang="fr-FR" sz="1300" b="1" dirty="0">
                <a:latin typeface="Times New Roman"/>
                <a:cs typeface="Times New Roman"/>
              </a:rPr>
              <a:t> </a:t>
            </a:r>
            <a:r>
              <a:rPr lang="fr-FR" sz="1300" b="1" dirty="0" err="1">
                <a:latin typeface="Times New Roman"/>
                <a:cs typeface="Times New Roman"/>
              </a:rPr>
              <a:t>environmental</a:t>
            </a:r>
            <a:r>
              <a:rPr lang="fr-FR" sz="1300" b="1" dirty="0">
                <a:latin typeface="Times New Roman"/>
                <a:cs typeface="Times New Roman"/>
              </a:rPr>
              <a:t> </a:t>
            </a:r>
            <a:r>
              <a:rPr lang="fr-FR" sz="1300" b="1" dirty="0" err="1">
                <a:latin typeface="Times New Roman"/>
                <a:cs typeface="Times New Roman"/>
              </a:rPr>
              <a:t>outcomes</a:t>
            </a:r>
            <a:r>
              <a:rPr lang="fr-FR" sz="1300" b="1" dirty="0">
                <a:latin typeface="Times New Roman"/>
                <a:cs typeface="Times New Roman"/>
              </a:rPr>
              <a:t> and </a:t>
            </a:r>
            <a:r>
              <a:rPr lang="fr-FR" sz="1300" b="1" dirty="0" err="1">
                <a:latin typeface="Times New Roman"/>
                <a:cs typeface="Times New Roman"/>
              </a:rPr>
              <a:t>improved</a:t>
            </a:r>
            <a:r>
              <a:rPr lang="fr-FR" sz="1300" b="1" dirty="0">
                <a:latin typeface="Times New Roman"/>
                <a:cs typeface="Times New Roman"/>
              </a:rPr>
              <a:t> </a:t>
            </a:r>
            <a:r>
              <a:rPr lang="fr-FR" sz="1300" b="1" dirty="0" err="1">
                <a:latin typeface="Times New Roman"/>
                <a:cs typeface="Times New Roman"/>
              </a:rPr>
              <a:t>quality</a:t>
            </a:r>
            <a:r>
              <a:rPr lang="fr-FR" sz="1300" b="1" dirty="0">
                <a:latin typeface="Times New Roman"/>
                <a:cs typeface="Times New Roman"/>
              </a:rPr>
              <a:t> of life for </a:t>
            </a:r>
            <a:r>
              <a:rPr lang="fr-FR" sz="1300" b="1" dirty="0" err="1">
                <a:latin typeface="Times New Roman"/>
                <a:cs typeface="Times New Roman"/>
              </a:rPr>
              <a:t>citizens</a:t>
            </a:r>
            <a:r>
              <a:rPr lang="fr-FR" sz="1300" b="1" dirty="0" smtClean="0">
                <a:latin typeface="Times New Roman"/>
                <a:cs typeface="Times New Roman"/>
              </a:rPr>
              <a:t>.</a:t>
            </a:r>
          </a:p>
          <a:p>
            <a:pPr algn="r"/>
            <a:endParaRPr lang="fr-FR" sz="800" b="1" dirty="0" smtClean="0">
              <a:latin typeface="Times New Roman"/>
              <a:cs typeface="Times New Roman"/>
            </a:endParaRPr>
          </a:p>
          <a:p>
            <a:pPr algn="r"/>
            <a:r>
              <a:rPr lang="fr-FR" sz="1200" b="1" dirty="0" smtClean="0">
                <a:latin typeface="Times New Roman"/>
                <a:cs typeface="Times New Roman"/>
              </a:rPr>
              <a:t>Dan </a:t>
            </a:r>
            <a:r>
              <a:rPr lang="fr-FR" sz="1200" b="1" dirty="0" err="1" smtClean="0">
                <a:latin typeface="Times New Roman"/>
                <a:cs typeface="Times New Roman"/>
              </a:rPr>
              <a:t>Byles</a:t>
            </a:r>
            <a:r>
              <a:rPr lang="fr-FR" sz="1200" b="1" dirty="0" smtClean="0">
                <a:latin typeface="Times New Roman"/>
                <a:cs typeface="Times New Roman"/>
              </a:rPr>
              <a:t>, 30 July 2015, </a:t>
            </a:r>
            <a:r>
              <a:rPr lang="fr-FR" sz="1200" b="1" dirty="0" smtClean="0">
                <a:latin typeface="Times New Roman"/>
                <a:cs typeface="Times New Roman"/>
                <a:hlinkClick r:id="rId4"/>
              </a:rPr>
              <a:t>www.telegraph.co.uk</a:t>
            </a:r>
            <a:r>
              <a:rPr lang="fr-FR" sz="1200" b="1" dirty="0">
                <a:latin typeface="Times New Roman"/>
                <a:cs typeface="Times New Roman"/>
              </a:rPr>
              <a:t> </a:t>
            </a:r>
          </a:p>
        </p:txBody>
      </p:sp>
    </p:spTree>
    <p:extLst>
      <p:ext uri="{BB962C8B-B14F-4D97-AF65-F5344CB8AC3E}">
        <p14:creationId xmlns:p14="http://schemas.microsoft.com/office/powerpoint/2010/main" val="26771326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554453" y="207793"/>
            <a:ext cx="4025352"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C</a:t>
            </a:r>
            <a:r>
              <a:rPr lang="fr-FR" sz="2000" b="1" i="1" dirty="0" smtClean="0">
                <a:solidFill>
                  <a:schemeClr val="tx2">
                    <a:lumMod val="75000"/>
                  </a:schemeClr>
                </a:solidFill>
                <a:latin typeface="Times New Roman"/>
                <a:cs typeface="Times New Roman"/>
              </a:rPr>
              <a:t>. Future </a:t>
            </a:r>
            <a:r>
              <a:rPr lang="fr-FR" sz="2000" b="1" i="1" dirty="0" err="1" smtClean="0">
                <a:solidFill>
                  <a:schemeClr val="tx2">
                    <a:lumMod val="75000"/>
                  </a:schemeClr>
                </a:solidFill>
                <a:latin typeface="Times New Roman"/>
                <a:cs typeface="Times New Roman"/>
              </a:rPr>
              <a:t>cities</a:t>
            </a:r>
            <a:r>
              <a:rPr lang="fr-FR" sz="2000" b="1" i="1" dirty="0" smtClean="0">
                <a:solidFill>
                  <a:schemeClr val="tx2">
                    <a:lumMod val="75000"/>
                  </a:schemeClr>
                </a:solidFill>
                <a:latin typeface="Times New Roman"/>
                <a:cs typeface="Times New Roman"/>
              </a:rPr>
              <a:t>: Glasgow prototype</a:t>
            </a:r>
            <a:endParaRPr lang="fr-FR" sz="2000" b="1" i="1" dirty="0">
              <a:solidFill>
                <a:schemeClr val="tx2">
                  <a:lumMod val="75000"/>
                </a:schemeClr>
              </a:solidFill>
              <a:latin typeface="Times New Roman"/>
              <a:cs typeface="Times New Roman"/>
            </a:endParaRPr>
          </a:p>
        </p:txBody>
      </p:sp>
      <p:sp>
        <p:nvSpPr>
          <p:cNvPr id="4" name="Rectangle 3"/>
          <p:cNvSpPr/>
          <p:nvPr/>
        </p:nvSpPr>
        <p:spPr>
          <a:xfrm>
            <a:off x="160970" y="629226"/>
            <a:ext cx="8817587" cy="1723549"/>
          </a:xfrm>
          <a:prstGeom prst="rect">
            <a:avLst/>
          </a:prstGeom>
        </p:spPr>
        <p:txBody>
          <a:bodyPr wrap="square">
            <a:spAutoFit/>
          </a:bodyPr>
          <a:lstStyle/>
          <a:p>
            <a:pPr algn="just"/>
            <a:r>
              <a:rPr lang="fr-FR" sz="1400" b="1" dirty="0">
                <a:latin typeface="Times New Roman"/>
                <a:cs typeface="Times New Roman"/>
              </a:rPr>
              <a:t>An </a:t>
            </a:r>
            <a:r>
              <a:rPr lang="fr-FR" sz="1400" b="1" dirty="0" err="1">
                <a:latin typeface="Times New Roman"/>
                <a:cs typeface="Times New Roman"/>
              </a:rPr>
              <a:t>ambitious</a:t>
            </a:r>
            <a:r>
              <a:rPr lang="fr-FR" sz="1400" b="1" dirty="0">
                <a:latin typeface="Times New Roman"/>
                <a:cs typeface="Times New Roman"/>
              </a:rPr>
              <a:t> programme to open up Glasgow </a:t>
            </a:r>
            <a:r>
              <a:rPr lang="fr-FR" sz="1400" b="1" dirty="0" err="1">
                <a:latin typeface="Times New Roman"/>
                <a:cs typeface="Times New Roman"/>
              </a:rPr>
              <a:t>like</a:t>
            </a:r>
            <a:r>
              <a:rPr lang="fr-FR" sz="1400" b="1" dirty="0">
                <a:latin typeface="Times New Roman"/>
                <a:cs typeface="Times New Roman"/>
              </a:rPr>
              <a:t> </a:t>
            </a:r>
            <a:r>
              <a:rPr lang="fr-FR" sz="1400" b="1" dirty="0" err="1">
                <a:latin typeface="Times New Roman"/>
                <a:cs typeface="Times New Roman"/>
              </a:rPr>
              <a:t>never</a:t>
            </a:r>
            <a:r>
              <a:rPr lang="fr-FR" sz="1400" b="1" dirty="0">
                <a:latin typeface="Times New Roman"/>
                <a:cs typeface="Times New Roman"/>
              </a:rPr>
              <a:t> </a:t>
            </a:r>
            <a:r>
              <a:rPr lang="fr-FR" sz="1400" b="1" dirty="0" err="1">
                <a:latin typeface="Times New Roman"/>
                <a:cs typeface="Times New Roman"/>
              </a:rPr>
              <a:t>before</a:t>
            </a:r>
            <a:endParaRPr lang="fr-FR" sz="1400" b="1" dirty="0">
              <a:latin typeface="Times New Roman"/>
              <a:cs typeface="Times New Roman"/>
            </a:endParaRPr>
          </a:p>
          <a:p>
            <a:pPr algn="just"/>
            <a:endParaRPr lang="fr-FR" sz="800" dirty="0" smtClean="0">
              <a:latin typeface="Times New Roman"/>
              <a:cs typeface="Times New Roman"/>
            </a:endParaRPr>
          </a:p>
          <a:p>
            <a:pPr algn="just"/>
            <a:r>
              <a:rPr lang="fr-FR" sz="1400" b="1" dirty="0" smtClean="0">
                <a:latin typeface="Times New Roman"/>
                <a:cs typeface="Times New Roman"/>
              </a:rPr>
              <a:t>In </a:t>
            </a:r>
            <a:r>
              <a:rPr lang="fr-FR" sz="1400" b="1" dirty="0">
                <a:latin typeface="Times New Roman"/>
                <a:cs typeface="Times New Roman"/>
              </a:rPr>
              <a:t>2013, Glasgow beat a host of </a:t>
            </a:r>
            <a:r>
              <a:rPr lang="fr-FR" sz="1400" b="1" dirty="0" err="1">
                <a:latin typeface="Times New Roman"/>
                <a:cs typeface="Times New Roman"/>
              </a:rPr>
              <a:t>other</a:t>
            </a:r>
            <a:r>
              <a:rPr lang="fr-FR" sz="1400" b="1" dirty="0">
                <a:latin typeface="Times New Roman"/>
                <a:cs typeface="Times New Roman"/>
              </a:rPr>
              <a:t> UK </a:t>
            </a:r>
            <a:r>
              <a:rPr lang="fr-FR" sz="1400" b="1" dirty="0" err="1">
                <a:latin typeface="Times New Roman"/>
                <a:cs typeface="Times New Roman"/>
              </a:rPr>
              <a:t>cities</a:t>
            </a:r>
            <a:r>
              <a:rPr lang="fr-FR" sz="1400" b="1" dirty="0">
                <a:latin typeface="Times New Roman"/>
                <a:cs typeface="Times New Roman"/>
              </a:rPr>
              <a:t> to </a:t>
            </a:r>
            <a:r>
              <a:rPr lang="fr-FR" sz="1400" b="1" dirty="0" err="1">
                <a:latin typeface="Times New Roman"/>
                <a:cs typeface="Times New Roman"/>
              </a:rPr>
              <a:t>win</a:t>
            </a:r>
            <a:r>
              <a:rPr lang="fr-FR" sz="1400" b="1" dirty="0">
                <a:latin typeface="Times New Roman"/>
                <a:cs typeface="Times New Roman"/>
              </a:rPr>
              <a:t> </a:t>
            </a:r>
            <a:r>
              <a:rPr lang="fr-FR" sz="1400" b="1" dirty="0" err="1">
                <a:latin typeface="Times New Roman"/>
                <a:cs typeface="Times New Roman"/>
              </a:rPr>
              <a:t>funding</a:t>
            </a:r>
            <a:r>
              <a:rPr lang="fr-FR" sz="1400" b="1" dirty="0">
                <a:latin typeface="Times New Roman"/>
                <a:cs typeface="Times New Roman"/>
              </a:rPr>
              <a:t> </a:t>
            </a:r>
            <a:r>
              <a:rPr lang="fr-FR" sz="1400" b="1" dirty="0" err="1">
                <a:latin typeface="Times New Roman"/>
                <a:cs typeface="Times New Roman"/>
              </a:rPr>
              <a:t>worth</a:t>
            </a:r>
            <a:r>
              <a:rPr lang="fr-FR" sz="1400" b="1" dirty="0">
                <a:latin typeface="Times New Roman"/>
                <a:cs typeface="Times New Roman"/>
              </a:rPr>
              <a:t> £24m </a:t>
            </a:r>
            <a:r>
              <a:rPr lang="fr-FR" sz="1400" b="1" dirty="0" err="1">
                <a:latin typeface="Times New Roman"/>
                <a:cs typeface="Times New Roman"/>
              </a:rPr>
              <a:t>from</a:t>
            </a:r>
            <a:r>
              <a:rPr lang="fr-FR" sz="1400" b="1" dirty="0">
                <a:latin typeface="Times New Roman"/>
                <a:cs typeface="Times New Roman"/>
              </a:rPr>
              <a:t> the </a:t>
            </a:r>
            <a:r>
              <a:rPr lang="fr-FR" sz="1400" b="1" dirty="0" err="1">
                <a:latin typeface="Times New Roman"/>
                <a:cs typeface="Times New Roman"/>
              </a:rPr>
              <a:t>Technology</a:t>
            </a:r>
            <a:r>
              <a:rPr lang="fr-FR" sz="1400" b="1" dirty="0">
                <a:latin typeface="Times New Roman"/>
                <a:cs typeface="Times New Roman"/>
              </a:rPr>
              <a:t> </a:t>
            </a:r>
            <a:r>
              <a:rPr lang="fr-FR" sz="1400" b="1" dirty="0" err="1">
                <a:latin typeface="Times New Roman"/>
                <a:cs typeface="Times New Roman"/>
              </a:rPr>
              <a:t>Strategy</a:t>
            </a:r>
            <a:r>
              <a:rPr lang="fr-FR" sz="1400" b="1" dirty="0">
                <a:latin typeface="Times New Roman"/>
                <a:cs typeface="Times New Roman"/>
              </a:rPr>
              <a:t> </a:t>
            </a:r>
            <a:r>
              <a:rPr lang="fr-FR" sz="1400" b="1" dirty="0" err="1">
                <a:latin typeface="Times New Roman"/>
                <a:cs typeface="Times New Roman"/>
              </a:rPr>
              <a:t>Board</a:t>
            </a:r>
            <a:r>
              <a:rPr lang="fr-FR" sz="1400" b="1" dirty="0">
                <a:latin typeface="Times New Roman"/>
                <a:cs typeface="Times New Roman"/>
              </a:rPr>
              <a:t> (</a:t>
            </a:r>
            <a:r>
              <a:rPr lang="fr-FR" sz="1400" b="1" dirty="0" err="1">
                <a:latin typeface="Times New Roman"/>
                <a:cs typeface="Times New Roman"/>
              </a:rPr>
              <a:t>now</a:t>
            </a:r>
            <a:r>
              <a:rPr lang="fr-FR" sz="1400" b="1" dirty="0">
                <a:latin typeface="Times New Roman"/>
                <a:cs typeface="Times New Roman"/>
              </a:rPr>
              <a:t> </a:t>
            </a:r>
            <a:r>
              <a:rPr lang="fr-FR" sz="1400" b="1" dirty="0" err="1">
                <a:latin typeface="Times New Roman"/>
                <a:cs typeface="Times New Roman"/>
              </a:rPr>
              <a:t>known</a:t>
            </a:r>
            <a:r>
              <a:rPr lang="fr-FR" sz="1400" b="1" dirty="0">
                <a:latin typeface="Times New Roman"/>
                <a:cs typeface="Times New Roman"/>
              </a:rPr>
              <a:t> as </a:t>
            </a:r>
            <a:r>
              <a:rPr lang="fr-FR" sz="1400" b="1" dirty="0" err="1">
                <a:latin typeface="Times New Roman"/>
                <a:cs typeface="Times New Roman"/>
              </a:rPr>
              <a:t>Innovate</a:t>
            </a:r>
            <a:r>
              <a:rPr lang="fr-FR" sz="1400" b="1" dirty="0">
                <a:latin typeface="Times New Roman"/>
                <a:cs typeface="Times New Roman"/>
              </a:rPr>
              <a:t> UK) to explore </a:t>
            </a:r>
            <a:r>
              <a:rPr lang="fr-FR" sz="1400" b="1" dirty="0" err="1">
                <a:latin typeface="Times New Roman"/>
                <a:cs typeface="Times New Roman"/>
              </a:rPr>
              <a:t>innovative</a:t>
            </a:r>
            <a:r>
              <a:rPr lang="fr-FR" sz="1400" b="1" dirty="0">
                <a:latin typeface="Times New Roman"/>
                <a:cs typeface="Times New Roman"/>
              </a:rPr>
              <a:t> </a:t>
            </a:r>
            <a:r>
              <a:rPr lang="fr-FR" sz="1400" b="1" dirty="0" err="1">
                <a:latin typeface="Times New Roman"/>
                <a:cs typeface="Times New Roman"/>
              </a:rPr>
              <a:t>ways</a:t>
            </a:r>
            <a:r>
              <a:rPr lang="fr-FR" sz="1400" b="1" dirty="0">
                <a:latin typeface="Times New Roman"/>
                <a:cs typeface="Times New Roman"/>
              </a:rPr>
              <a:t> to use </a:t>
            </a:r>
            <a:r>
              <a:rPr lang="fr-FR" sz="1400" b="1" dirty="0" err="1">
                <a:latin typeface="Times New Roman"/>
                <a:cs typeface="Times New Roman"/>
              </a:rPr>
              <a:t>technology</a:t>
            </a:r>
            <a:r>
              <a:rPr lang="fr-FR" sz="1400" b="1" dirty="0">
                <a:latin typeface="Times New Roman"/>
                <a:cs typeface="Times New Roman"/>
              </a:rPr>
              <a:t> and data to </a:t>
            </a:r>
            <a:r>
              <a:rPr lang="fr-FR" sz="1400" b="1" dirty="0" err="1">
                <a:latin typeface="Times New Roman"/>
                <a:cs typeface="Times New Roman"/>
              </a:rPr>
              <a:t>make</a:t>
            </a:r>
            <a:r>
              <a:rPr lang="fr-FR" sz="1400" b="1" dirty="0">
                <a:latin typeface="Times New Roman"/>
                <a:cs typeface="Times New Roman"/>
              </a:rPr>
              <a:t> life in the city </a:t>
            </a:r>
            <a:r>
              <a:rPr lang="fr-FR" sz="1400" b="1" dirty="0" err="1">
                <a:latin typeface="Times New Roman"/>
                <a:cs typeface="Times New Roman"/>
              </a:rPr>
              <a:t>safer</a:t>
            </a:r>
            <a:r>
              <a:rPr lang="fr-FR" sz="1400" b="1" dirty="0">
                <a:latin typeface="Times New Roman"/>
                <a:cs typeface="Times New Roman"/>
              </a:rPr>
              <a:t>, </a:t>
            </a:r>
            <a:r>
              <a:rPr lang="fr-FR" sz="1400" b="1" dirty="0" err="1">
                <a:latin typeface="Times New Roman"/>
                <a:cs typeface="Times New Roman"/>
              </a:rPr>
              <a:t>smarter</a:t>
            </a:r>
            <a:r>
              <a:rPr lang="fr-FR" sz="1400" b="1" dirty="0">
                <a:latin typeface="Times New Roman"/>
                <a:cs typeface="Times New Roman"/>
              </a:rPr>
              <a:t> and more </a:t>
            </a:r>
            <a:r>
              <a:rPr lang="fr-FR" sz="1400" b="1" dirty="0" err="1" smtClean="0">
                <a:latin typeface="Times New Roman"/>
                <a:cs typeface="Times New Roman"/>
              </a:rPr>
              <a:t>sustainable</a:t>
            </a:r>
            <a:r>
              <a:rPr lang="fr-FR" sz="1400" b="1" dirty="0" smtClean="0">
                <a:latin typeface="Times New Roman"/>
                <a:cs typeface="Times New Roman"/>
              </a:rPr>
              <a:t>. </a:t>
            </a:r>
            <a:r>
              <a:rPr lang="fr-FR" sz="1400" b="1" dirty="0" err="1" smtClean="0">
                <a:latin typeface="Times New Roman"/>
                <a:cs typeface="Times New Roman"/>
              </a:rPr>
              <a:t>From</a:t>
            </a:r>
            <a:r>
              <a:rPr lang="fr-FR" sz="1400" b="1" dirty="0" smtClean="0">
                <a:latin typeface="Times New Roman"/>
                <a:cs typeface="Times New Roman"/>
              </a:rPr>
              <a:t> </a:t>
            </a:r>
            <a:r>
              <a:rPr lang="fr-FR" sz="1400" b="1" dirty="0" err="1">
                <a:latin typeface="Times New Roman"/>
                <a:cs typeface="Times New Roman"/>
              </a:rPr>
              <a:t>our</a:t>
            </a:r>
            <a:r>
              <a:rPr lang="fr-FR" sz="1400" b="1" dirty="0">
                <a:latin typeface="Times New Roman"/>
                <a:cs typeface="Times New Roman"/>
              </a:rPr>
              <a:t> state-of-the-art city </a:t>
            </a:r>
            <a:r>
              <a:rPr lang="fr-FR" sz="1400" b="1" dirty="0" err="1">
                <a:latin typeface="Times New Roman"/>
                <a:cs typeface="Times New Roman"/>
              </a:rPr>
              <a:t>operations</a:t>
            </a:r>
            <a:r>
              <a:rPr lang="fr-FR" sz="1400" b="1" dirty="0">
                <a:latin typeface="Times New Roman"/>
                <a:cs typeface="Times New Roman"/>
              </a:rPr>
              <a:t> centre to the </a:t>
            </a:r>
            <a:r>
              <a:rPr lang="fr-FR" sz="1400" b="1" dirty="0" err="1">
                <a:latin typeface="Times New Roman"/>
                <a:cs typeface="Times New Roman"/>
              </a:rPr>
              <a:t>creation</a:t>
            </a:r>
            <a:r>
              <a:rPr lang="fr-FR" sz="1400" b="1" dirty="0">
                <a:latin typeface="Times New Roman"/>
                <a:cs typeface="Times New Roman"/>
              </a:rPr>
              <a:t> of an </a:t>
            </a:r>
            <a:r>
              <a:rPr lang="fr-FR" sz="1400" b="1" dirty="0" err="1">
                <a:latin typeface="Times New Roman"/>
                <a:cs typeface="Times New Roman"/>
              </a:rPr>
              <a:t>innovative</a:t>
            </a:r>
            <a:r>
              <a:rPr lang="fr-FR" sz="1400" b="1" dirty="0">
                <a:latin typeface="Times New Roman"/>
                <a:cs typeface="Times New Roman"/>
              </a:rPr>
              <a:t> city data hub, Glasgow </a:t>
            </a:r>
            <a:r>
              <a:rPr lang="fr-FR" sz="1400" b="1" dirty="0" err="1">
                <a:latin typeface="Times New Roman"/>
                <a:cs typeface="Times New Roman"/>
              </a:rPr>
              <a:t>is</a:t>
            </a:r>
            <a:r>
              <a:rPr lang="fr-FR" sz="1400" b="1" dirty="0">
                <a:latin typeface="Times New Roman"/>
                <a:cs typeface="Times New Roman"/>
              </a:rPr>
              <a:t> putting people </a:t>
            </a:r>
            <a:r>
              <a:rPr lang="fr-FR" sz="1400" b="1" dirty="0" err="1">
                <a:latin typeface="Times New Roman"/>
                <a:cs typeface="Times New Roman"/>
              </a:rPr>
              <a:t>at</a:t>
            </a:r>
            <a:r>
              <a:rPr lang="fr-FR" sz="1400" b="1" dirty="0">
                <a:latin typeface="Times New Roman"/>
                <a:cs typeface="Times New Roman"/>
              </a:rPr>
              <a:t> the </a:t>
            </a:r>
            <a:r>
              <a:rPr lang="fr-FR" sz="1400" b="1" dirty="0" err="1">
                <a:latin typeface="Times New Roman"/>
                <a:cs typeface="Times New Roman"/>
              </a:rPr>
              <a:t>heart</a:t>
            </a:r>
            <a:r>
              <a:rPr lang="fr-FR" sz="1400" b="1" dirty="0">
                <a:latin typeface="Times New Roman"/>
                <a:cs typeface="Times New Roman"/>
              </a:rPr>
              <a:t> of </a:t>
            </a:r>
            <a:r>
              <a:rPr lang="fr-FR" sz="1400" b="1" dirty="0" err="1">
                <a:latin typeface="Times New Roman"/>
                <a:cs typeface="Times New Roman"/>
              </a:rPr>
              <a:t>its</a:t>
            </a:r>
            <a:r>
              <a:rPr lang="fr-FR" sz="1400" b="1" dirty="0">
                <a:latin typeface="Times New Roman"/>
                <a:cs typeface="Times New Roman"/>
              </a:rPr>
              <a:t> future. Over the last 18 </a:t>
            </a:r>
            <a:r>
              <a:rPr lang="fr-FR" sz="1400" b="1" dirty="0" err="1">
                <a:latin typeface="Times New Roman"/>
                <a:cs typeface="Times New Roman"/>
              </a:rPr>
              <a:t>months</a:t>
            </a:r>
            <a:r>
              <a:rPr lang="fr-FR" sz="1400" b="1" dirty="0">
                <a:latin typeface="Times New Roman"/>
                <a:cs typeface="Times New Roman"/>
              </a:rPr>
              <a:t>, Glasgow has been </a:t>
            </a:r>
            <a:r>
              <a:rPr lang="fr-FR" sz="1400" b="1" dirty="0" err="1">
                <a:latin typeface="Times New Roman"/>
                <a:cs typeface="Times New Roman"/>
              </a:rPr>
              <a:t>developing</a:t>
            </a:r>
            <a:r>
              <a:rPr lang="fr-FR" sz="1400" b="1" dirty="0">
                <a:latin typeface="Times New Roman"/>
                <a:cs typeface="Times New Roman"/>
              </a:rPr>
              <a:t> a </a:t>
            </a:r>
            <a:r>
              <a:rPr lang="fr-FR" sz="1400" b="1" dirty="0" err="1">
                <a:latin typeface="Times New Roman"/>
                <a:cs typeface="Times New Roman"/>
              </a:rPr>
              <a:t>series</a:t>
            </a:r>
            <a:r>
              <a:rPr lang="fr-FR" sz="1400" b="1" dirty="0">
                <a:latin typeface="Times New Roman"/>
                <a:cs typeface="Times New Roman"/>
              </a:rPr>
              <a:t> of initiatives to </a:t>
            </a:r>
            <a:r>
              <a:rPr lang="fr-FR" sz="1400" b="1" dirty="0" err="1">
                <a:latin typeface="Times New Roman"/>
                <a:cs typeface="Times New Roman"/>
              </a:rPr>
              <a:t>showcase</a:t>
            </a:r>
            <a:r>
              <a:rPr lang="fr-FR" sz="1400" b="1" dirty="0">
                <a:latin typeface="Times New Roman"/>
                <a:cs typeface="Times New Roman"/>
              </a:rPr>
              <a:t> the </a:t>
            </a:r>
            <a:r>
              <a:rPr lang="fr-FR" sz="1400" b="1" dirty="0" err="1">
                <a:latin typeface="Times New Roman"/>
                <a:cs typeface="Times New Roman"/>
              </a:rPr>
              <a:t>exciting</a:t>
            </a:r>
            <a:r>
              <a:rPr lang="fr-FR" sz="1400" b="1" dirty="0">
                <a:latin typeface="Times New Roman"/>
                <a:cs typeface="Times New Roman"/>
              </a:rPr>
              <a:t> </a:t>
            </a:r>
            <a:r>
              <a:rPr lang="fr-FR" sz="1400" b="1" dirty="0" err="1">
                <a:latin typeface="Times New Roman"/>
                <a:cs typeface="Times New Roman"/>
              </a:rPr>
              <a:t>potential</a:t>
            </a:r>
            <a:r>
              <a:rPr lang="fr-FR" sz="1400" b="1" dirty="0">
                <a:latin typeface="Times New Roman"/>
                <a:cs typeface="Times New Roman"/>
              </a:rPr>
              <a:t> </a:t>
            </a:r>
            <a:r>
              <a:rPr lang="fr-FR" sz="1400" b="1" dirty="0" err="1">
                <a:latin typeface="Times New Roman"/>
                <a:cs typeface="Times New Roman"/>
              </a:rPr>
              <a:t>offered</a:t>
            </a:r>
            <a:r>
              <a:rPr lang="fr-FR" sz="1400" b="1" dirty="0">
                <a:latin typeface="Times New Roman"/>
                <a:cs typeface="Times New Roman"/>
              </a:rPr>
              <a:t> by smart city </a:t>
            </a:r>
            <a:r>
              <a:rPr lang="fr-FR" sz="1400" b="1" dirty="0" err="1">
                <a:latin typeface="Times New Roman"/>
                <a:cs typeface="Times New Roman"/>
              </a:rPr>
              <a:t>technology</a:t>
            </a:r>
            <a:r>
              <a:rPr lang="fr-FR" sz="1400" b="1" dirty="0" smtClean="0">
                <a:latin typeface="Times New Roman"/>
                <a:cs typeface="Times New Roman"/>
              </a:rPr>
              <a:t>.</a:t>
            </a:r>
          </a:p>
          <a:p>
            <a:pPr algn="r"/>
            <a:r>
              <a:rPr lang="fr-FR" sz="1400" dirty="0" smtClean="0">
                <a:latin typeface="Times New Roman"/>
                <a:cs typeface="Times New Roman"/>
                <a:hlinkClick r:id="rId3"/>
              </a:rPr>
              <a:t>www.futurecity.glasgow.gov.uk</a:t>
            </a:r>
            <a:r>
              <a:rPr lang="fr-FR" sz="1400" dirty="0">
                <a:latin typeface="Times New Roman"/>
                <a:cs typeface="Times New Roman"/>
              </a:rPr>
              <a:t> </a:t>
            </a:r>
          </a:p>
        </p:txBody>
      </p:sp>
    </p:spTree>
    <p:extLst>
      <p:ext uri="{BB962C8B-B14F-4D97-AF65-F5344CB8AC3E}">
        <p14:creationId xmlns:p14="http://schemas.microsoft.com/office/powerpoint/2010/main" val="6891006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2710774" y="1142512"/>
            <a:ext cx="6279524" cy="2364591"/>
          </a:xfrm>
          <a:prstGeom prst="rect">
            <a:avLst/>
          </a:prstGeom>
          <a:ln w="38100" cmpd="sng">
            <a:solidFill>
              <a:srgbClr val="800000"/>
            </a:solidFill>
          </a:ln>
        </p:spPr>
      </p:pic>
      <p:sp>
        <p:nvSpPr>
          <p:cNvPr id="2" name="Titre 1"/>
          <p:cNvSpPr>
            <a:spLocks noGrp="1"/>
          </p:cNvSpPr>
          <p:nvPr>
            <p:ph type="title"/>
          </p:nvPr>
        </p:nvSpPr>
        <p:spPr>
          <a:xfrm>
            <a:off x="967566" y="0"/>
            <a:ext cx="8022732" cy="957778"/>
          </a:xfrm>
        </p:spPr>
        <p:txBody>
          <a:bodyPr>
            <a:noAutofit/>
          </a:bodyPr>
          <a:lstStyle/>
          <a:p>
            <a:r>
              <a:rPr lang="fr-FR" sz="3000" b="1" dirty="0" smtClean="0">
                <a:solidFill>
                  <a:srgbClr val="800000"/>
                </a:solidFill>
                <a:latin typeface="Times New Roman"/>
                <a:cs typeface="Times New Roman"/>
              </a:rPr>
              <a:t>II. DEVELOPPING AND PROMOTING PERIPHERAL REGIONS</a:t>
            </a:r>
            <a:endParaRPr lang="fr-FR" sz="3000" b="1" dirty="0">
              <a:solidFill>
                <a:srgbClr val="800000"/>
              </a:solidFill>
              <a:latin typeface="Times New Roman"/>
              <a:cs typeface="Times New Roman"/>
            </a:endParaRPr>
          </a:p>
        </p:txBody>
      </p:sp>
      <p:sp>
        <p:nvSpPr>
          <p:cNvPr id="3" name="ZoneTexte 2"/>
          <p:cNvSpPr txBox="1"/>
          <p:nvPr/>
        </p:nvSpPr>
        <p:spPr>
          <a:xfrm>
            <a:off x="221734" y="1142513"/>
            <a:ext cx="5177569"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Promoting</a:t>
            </a:r>
            <a:r>
              <a:rPr lang="fr-FR" sz="2000" b="1" i="1" dirty="0" smtClean="0">
                <a:solidFill>
                  <a:schemeClr val="tx2">
                    <a:lumMod val="75000"/>
                  </a:schemeClr>
                </a:solidFill>
                <a:latin typeface="Times New Roman"/>
                <a:cs typeface="Times New Roman"/>
              </a:rPr>
              <a:t> World </a:t>
            </a:r>
            <a:r>
              <a:rPr lang="fr-FR" sz="2000" b="1" i="1" dirty="0" err="1" smtClean="0">
                <a:solidFill>
                  <a:schemeClr val="tx2">
                    <a:lumMod val="75000"/>
                  </a:schemeClr>
                </a:solidFill>
                <a:latin typeface="Times New Roman"/>
                <a:cs typeface="Times New Roman"/>
              </a:rPr>
              <a:t>Heritage</a:t>
            </a:r>
            <a:r>
              <a:rPr lang="fr-FR" sz="2000" b="1" i="1" dirty="0" smtClean="0">
                <a:solidFill>
                  <a:schemeClr val="tx2">
                    <a:lumMod val="75000"/>
                  </a:schemeClr>
                </a:solidFill>
                <a:latin typeface="Times New Roman"/>
                <a:cs typeface="Times New Roman"/>
              </a:rPr>
              <a:t> sites in Scotland</a:t>
            </a:r>
            <a:endParaRPr lang="fr-FR" sz="2000" b="1" i="1" dirty="0">
              <a:solidFill>
                <a:schemeClr val="tx2">
                  <a:lumMod val="75000"/>
                </a:schemeClr>
              </a:solidFill>
              <a:latin typeface="Times New Roman"/>
              <a:cs typeface="Times New Roman"/>
            </a:endParaRPr>
          </a:p>
        </p:txBody>
      </p:sp>
      <p:sp>
        <p:nvSpPr>
          <p:cNvPr id="4" name="Rectangle 3"/>
          <p:cNvSpPr/>
          <p:nvPr/>
        </p:nvSpPr>
        <p:spPr>
          <a:xfrm>
            <a:off x="153702" y="3701299"/>
            <a:ext cx="8836596" cy="2939266"/>
          </a:xfrm>
          <a:prstGeom prst="rect">
            <a:avLst/>
          </a:prstGeom>
          <a:ln w="38100" cmpd="sng">
            <a:solidFill>
              <a:srgbClr val="800000"/>
            </a:solidFill>
          </a:ln>
        </p:spPr>
        <p:txBody>
          <a:bodyPr wrap="square">
            <a:spAutoFit/>
          </a:bodyPr>
          <a:lstStyle/>
          <a:p>
            <a:pPr algn="just"/>
            <a:r>
              <a:rPr lang="en-US" sz="1400" b="1" dirty="0" smtClean="0">
                <a:latin typeface="Times New Roman"/>
                <a:cs typeface="Times New Roman"/>
              </a:rPr>
              <a:t>Originally </a:t>
            </a:r>
            <a:r>
              <a:rPr lang="en-US" sz="1400" b="1" dirty="0">
                <a:latin typeface="Times New Roman"/>
                <a:cs typeface="Times New Roman"/>
              </a:rPr>
              <a:t>inscribed on the World Heritage List in 1987 as “Hadrian’s Wall”, the property was expanded in 2005 and 2008 to include the other ‘Roman Limes’ in Europe and now represents the outermost boundary of the Roman Empire at its zenith in the 2nd century AD. The focus of the restoration project is the 188-km-long Hadrian’s Wall (UK), built on the orders of Emperor Hadrian c. AD 122. The Wall, the greatest Roman defense line ever built, is a striking example of military organization and illustrates the geopolitical strategies of ancient Rome.</a:t>
            </a:r>
            <a:endParaRPr lang="fr-FR" sz="1400" b="1" dirty="0">
              <a:latin typeface="Times New Roman"/>
              <a:cs typeface="Times New Roman"/>
            </a:endParaRPr>
          </a:p>
          <a:p>
            <a:pPr algn="just"/>
            <a:r>
              <a:rPr lang="en-US" sz="1400" b="1" dirty="0">
                <a:latin typeface="Times New Roman"/>
                <a:cs typeface="Times New Roman"/>
              </a:rPr>
              <a:t>After taking detailed surveys in May, expert stone masons will begin the conservation work on the Wall in early summer, and the project is expected to be completed in August 2013.  </a:t>
            </a:r>
            <a:r>
              <a:rPr lang="en-US" sz="1400" b="1" dirty="0" smtClean="0">
                <a:latin typeface="Times New Roman"/>
                <a:cs typeface="Times New Roman"/>
              </a:rPr>
              <a:t>(…)</a:t>
            </a:r>
            <a:endParaRPr lang="fr-FR" sz="1400" b="1" dirty="0" smtClean="0">
              <a:latin typeface="Times New Roman"/>
              <a:cs typeface="Times New Roman"/>
            </a:endParaRPr>
          </a:p>
          <a:p>
            <a:pPr algn="just"/>
            <a:r>
              <a:rPr lang="en-US" sz="1400" b="1" dirty="0" smtClean="0">
                <a:latin typeface="Times New Roman"/>
                <a:cs typeface="Times New Roman"/>
              </a:rPr>
              <a:t>SITA Trust, an independent body established in 1997 by the Landfill Communities Fund, serves as a funding conduit for environmental and community building projects in the UK by allocating funds contributed by SITA UK, a large recycling and resource management company. To date SITA Trust has supported more than 3,000 projects for a combined total of over £87 million (US$ 137 million).</a:t>
            </a:r>
            <a:endParaRPr lang="fr-FR" sz="1400" b="1" dirty="0" smtClean="0">
              <a:latin typeface="Times New Roman"/>
              <a:cs typeface="Times New Roman"/>
            </a:endParaRPr>
          </a:p>
          <a:p>
            <a:pPr algn="r"/>
            <a:endParaRPr lang="en-US" sz="600" b="1" dirty="0" smtClean="0">
              <a:latin typeface="Times New Roman"/>
              <a:cs typeface="Times New Roman"/>
            </a:endParaRPr>
          </a:p>
          <a:p>
            <a:pPr algn="r"/>
            <a:r>
              <a:rPr lang="en-US" sz="1100" b="1" dirty="0" smtClean="0">
                <a:latin typeface="Times New Roman"/>
                <a:cs typeface="Times New Roman"/>
              </a:rPr>
              <a:t>Frontiers </a:t>
            </a:r>
            <a:r>
              <a:rPr lang="en-US" sz="1100" b="1" dirty="0">
                <a:latin typeface="Times New Roman"/>
                <a:cs typeface="Times New Roman"/>
              </a:rPr>
              <a:t>of the Roman Empire World Heritage site receives funding to restore portions of Hadrian’s </a:t>
            </a:r>
            <a:r>
              <a:rPr lang="en-US" sz="1100" b="1" dirty="0" smtClean="0">
                <a:latin typeface="Times New Roman"/>
                <a:cs typeface="Times New Roman"/>
              </a:rPr>
              <a:t>Wall</a:t>
            </a:r>
            <a:r>
              <a:rPr lang="fr-FR" sz="1100" b="1" dirty="0" smtClean="0">
                <a:latin typeface="Times New Roman"/>
                <a:cs typeface="Times New Roman"/>
              </a:rPr>
              <a:t>, </a:t>
            </a:r>
            <a:r>
              <a:rPr lang="en-US" sz="1100" b="1" u="sng" dirty="0" smtClean="0">
                <a:latin typeface="Times New Roman"/>
                <a:cs typeface="Times New Roman"/>
                <a:hlinkClick r:id="rId4"/>
              </a:rPr>
              <a:t>www.whc.unesco.org</a:t>
            </a:r>
            <a:r>
              <a:rPr lang="en-US" sz="1100" b="1" dirty="0" smtClean="0">
                <a:latin typeface="Times New Roman"/>
                <a:cs typeface="Times New Roman"/>
              </a:rPr>
              <a:t> </a:t>
            </a:r>
            <a:r>
              <a:rPr lang="en-US" sz="1100" b="1" dirty="0">
                <a:latin typeface="Times New Roman"/>
                <a:cs typeface="Times New Roman"/>
              </a:rPr>
              <a:t>(20 </a:t>
            </a:r>
            <a:r>
              <a:rPr lang="en-US" sz="1100" b="1" dirty="0" err="1">
                <a:latin typeface="Times New Roman"/>
                <a:cs typeface="Times New Roman"/>
              </a:rPr>
              <a:t>april</a:t>
            </a:r>
            <a:r>
              <a:rPr lang="en-US" sz="1100" b="1" dirty="0">
                <a:latin typeface="Times New Roman"/>
                <a:cs typeface="Times New Roman"/>
              </a:rPr>
              <a:t> 2012)</a:t>
            </a:r>
            <a:endParaRPr lang="fr-FR" sz="1100" b="1" dirty="0">
              <a:latin typeface="Times New Roman"/>
              <a:cs typeface="Times New Roman"/>
            </a:endParaRPr>
          </a:p>
        </p:txBody>
      </p:sp>
    </p:spTree>
    <p:extLst>
      <p:ext uri="{BB962C8B-B14F-4D97-AF65-F5344CB8AC3E}">
        <p14:creationId xmlns:p14="http://schemas.microsoft.com/office/powerpoint/2010/main" val="74008805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4" name="Image 3" descr="Coal Miner, South Wales"/>
          <p:cNvPicPr/>
          <p:nvPr/>
        </p:nvPicPr>
        <p:blipFill>
          <a:blip r:embed="rId3">
            <a:extLst>
              <a:ext uri="{28A0092B-C50C-407E-A947-70E740481C1C}">
                <a14:useLocalDpi xmlns:a14="http://schemas.microsoft.com/office/drawing/2010/main" val="0"/>
              </a:ext>
            </a:extLst>
          </a:blip>
          <a:srcRect/>
          <a:stretch>
            <a:fillRect/>
          </a:stretch>
        </p:blipFill>
        <p:spPr bwMode="auto">
          <a:xfrm>
            <a:off x="4538172" y="210552"/>
            <a:ext cx="4470733" cy="2579496"/>
          </a:xfrm>
          <a:prstGeom prst="rect">
            <a:avLst/>
          </a:prstGeom>
          <a:noFill/>
          <a:ln w="38100" cmpd="sng">
            <a:solidFill>
              <a:srgbClr val="800000"/>
            </a:solidFill>
          </a:ln>
        </p:spPr>
      </p:pic>
      <p:sp>
        <p:nvSpPr>
          <p:cNvPr id="3" name="ZoneTexte 2"/>
          <p:cNvSpPr txBox="1"/>
          <p:nvPr/>
        </p:nvSpPr>
        <p:spPr>
          <a:xfrm>
            <a:off x="189864" y="256169"/>
            <a:ext cx="4957222"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B</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Managing</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tourism</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heritage</a:t>
            </a:r>
            <a:r>
              <a:rPr lang="fr-FR" sz="2000" b="1" i="1" dirty="0" smtClean="0">
                <a:solidFill>
                  <a:schemeClr val="tx2">
                    <a:lumMod val="75000"/>
                  </a:schemeClr>
                </a:solidFill>
                <a:latin typeface="Times New Roman"/>
                <a:cs typeface="Times New Roman"/>
              </a:rPr>
              <a:t> sites in Wales</a:t>
            </a:r>
            <a:endParaRPr lang="fr-FR" sz="2000" b="1" i="1" dirty="0">
              <a:solidFill>
                <a:schemeClr val="tx2">
                  <a:lumMod val="75000"/>
                </a:schemeClr>
              </a:solidFill>
              <a:latin typeface="Times New Roman"/>
              <a:cs typeface="Times New Roman"/>
            </a:endParaRPr>
          </a:p>
        </p:txBody>
      </p:sp>
      <p:sp>
        <p:nvSpPr>
          <p:cNvPr id="2" name="Rectangle 1"/>
          <p:cNvSpPr/>
          <p:nvPr/>
        </p:nvSpPr>
        <p:spPr>
          <a:xfrm>
            <a:off x="189864" y="1389510"/>
            <a:ext cx="4202587" cy="646331"/>
          </a:xfrm>
          <a:prstGeom prst="rect">
            <a:avLst/>
          </a:prstGeom>
        </p:spPr>
        <p:txBody>
          <a:bodyPr wrap="square">
            <a:spAutoFit/>
          </a:bodyPr>
          <a:lstStyle/>
          <a:p>
            <a:pPr algn="just"/>
            <a:r>
              <a:rPr lang="fr-FR" sz="1200" b="1" i="1" dirty="0">
                <a:latin typeface="Times New Roman"/>
                <a:cs typeface="Times New Roman"/>
              </a:rPr>
              <a:t>As the 25th </a:t>
            </a:r>
            <a:r>
              <a:rPr lang="fr-FR" sz="1200" b="1" i="1" dirty="0" err="1">
                <a:latin typeface="Times New Roman"/>
                <a:cs typeface="Times New Roman"/>
              </a:rPr>
              <a:t>anniversary</a:t>
            </a:r>
            <a:r>
              <a:rPr lang="fr-FR" sz="1200" b="1" i="1" dirty="0">
                <a:latin typeface="Times New Roman"/>
                <a:cs typeface="Times New Roman"/>
              </a:rPr>
              <a:t> of the </a:t>
            </a:r>
            <a:r>
              <a:rPr lang="fr-FR" sz="1200" b="1" i="1" dirty="0" err="1">
                <a:latin typeface="Times New Roman"/>
                <a:cs typeface="Times New Roman"/>
              </a:rPr>
              <a:t>strike</a:t>
            </a:r>
            <a:r>
              <a:rPr lang="fr-FR" sz="1200" b="1" i="1" dirty="0">
                <a:latin typeface="Times New Roman"/>
                <a:cs typeface="Times New Roman"/>
              </a:rPr>
              <a:t> </a:t>
            </a:r>
            <a:r>
              <a:rPr lang="fr-FR" sz="1200" b="1" i="1" dirty="0" err="1">
                <a:latin typeface="Times New Roman"/>
                <a:cs typeface="Times New Roman"/>
              </a:rPr>
              <a:t>was</a:t>
            </a:r>
            <a:r>
              <a:rPr lang="fr-FR" sz="1200" b="1" i="1" dirty="0">
                <a:latin typeface="Times New Roman"/>
                <a:cs typeface="Times New Roman"/>
              </a:rPr>
              <a:t> </a:t>
            </a:r>
            <a:r>
              <a:rPr lang="fr-FR" sz="1200" b="1" i="1" dirty="0" err="1">
                <a:latin typeface="Times New Roman"/>
                <a:cs typeface="Times New Roman"/>
              </a:rPr>
              <a:t>marked</a:t>
            </a:r>
            <a:r>
              <a:rPr lang="fr-FR" sz="1200" b="1" i="1" dirty="0">
                <a:latin typeface="Times New Roman"/>
                <a:cs typeface="Times New Roman"/>
              </a:rPr>
              <a:t> in 2009, the NUM </a:t>
            </a:r>
            <a:r>
              <a:rPr lang="fr-FR" sz="1200" b="1" i="1" dirty="0" err="1">
                <a:latin typeface="Times New Roman"/>
                <a:cs typeface="Times New Roman"/>
              </a:rPr>
              <a:t>had</a:t>
            </a:r>
            <a:r>
              <a:rPr lang="fr-FR" sz="1200" b="1" i="1" dirty="0">
                <a:latin typeface="Times New Roman"/>
                <a:cs typeface="Times New Roman"/>
              </a:rPr>
              <a:t> </a:t>
            </a:r>
            <a:r>
              <a:rPr lang="fr-FR" sz="1200" b="1" i="1" dirty="0" err="1">
                <a:latin typeface="Times New Roman"/>
                <a:cs typeface="Times New Roman"/>
              </a:rPr>
              <a:t>just</a:t>
            </a:r>
            <a:r>
              <a:rPr lang="fr-FR" sz="1200" b="1" i="1" dirty="0">
                <a:latin typeface="Times New Roman"/>
                <a:cs typeface="Times New Roman"/>
              </a:rPr>
              <a:t> 4,000 </a:t>
            </a:r>
            <a:r>
              <a:rPr lang="fr-FR" sz="1200" b="1" i="1" dirty="0" err="1">
                <a:latin typeface="Times New Roman"/>
                <a:cs typeface="Times New Roman"/>
              </a:rPr>
              <a:t>members</a:t>
            </a:r>
            <a:r>
              <a:rPr lang="fr-FR" sz="1200" b="1" i="1" dirty="0">
                <a:latin typeface="Times New Roman"/>
                <a:cs typeface="Times New Roman"/>
              </a:rPr>
              <a:t>. </a:t>
            </a:r>
            <a:r>
              <a:rPr lang="fr-FR" sz="1200" b="1" i="1" dirty="0" err="1">
                <a:latin typeface="Times New Roman"/>
                <a:cs typeface="Times New Roman"/>
              </a:rPr>
              <a:t>Photograph</a:t>
            </a:r>
            <a:r>
              <a:rPr lang="fr-FR" sz="1200" b="1" i="1" dirty="0">
                <a:latin typeface="Times New Roman"/>
                <a:cs typeface="Times New Roman"/>
              </a:rPr>
              <a:t>: Zen </a:t>
            </a:r>
            <a:r>
              <a:rPr lang="fr-FR" sz="1200" b="1" i="1" dirty="0" err="1">
                <a:latin typeface="Times New Roman"/>
                <a:cs typeface="Times New Roman"/>
              </a:rPr>
              <a:t>Icknow</a:t>
            </a:r>
            <a:r>
              <a:rPr lang="fr-FR" sz="1200" b="1" i="1" dirty="0">
                <a:latin typeface="Times New Roman"/>
                <a:cs typeface="Times New Roman"/>
              </a:rPr>
              <a:t>/</a:t>
            </a:r>
            <a:r>
              <a:rPr lang="fr-FR" sz="1200" b="1" i="1" dirty="0" err="1">
                <a:latin typeface="Times New Roman"/>
                <a:cs typeface="Times New Roman"/>
              </a:rPr>
              <a:t>Corbis</a:t>
            </a:r>
            <a:r>
              <a:rPr lang="fr-FR" sz="1200" b="1" i="1" dirty="0">
                <a:latin typeface="Times New Roman"/>
                <a:cs typeface="Times New Roman"/>
              </a:rPr>
              <a:t> (</a:t>
            </a:r>
            <a:r>
              <a:rPr lang="fr-FR" sz="1200" b="1" i="1" u="sng" dirty="0">
                <a:latin typeface="Times New Roman"/>
                <a:cs typeface="Times New Roman"/>
                <a:hlinkClick r:id="rId4"/>
              </a:rPr>
              <a:t>The Guardian</a:t>
            </a:r>
            <a:r>
              <a:rPr lang="fr-FR" sz="1200" b="1" i="1" dirty="0">
                <a:latin typeface="Times New Roman"/>
                <a:cs typeface="Times New Roman"/>
              </a:rPr>
              <a:t>, Friday 16 </a:t>
            </a:r>
            <a:r>
              <a:rPr lang="fr-FR" sz="1200" b="1" i="1" dirty="0" err="1">
                <a:latin typeface="Times New Roman"/>
                <a:cs typeface="Times New Roman"/>
              </a:rPr>
              <a:t>September</a:t>
            </a:r>
            <a:r>
              <a:rPr lang="fr-FR" sz="1200" b="1" i="1" dirty="0">
                <a:latin typeface="Times New Roman"/>
                <a:cs typeface="Times New Roman"/>
              </a:rPr>
              <a:t> 2011)</a:t>
            </a:r>
          </a:p>
        </p:txBody>
      </p:sp>
      <p:sp>
        <p:nvSpPr>
          <p:cNvPr id="5" name="Rectangle 4"/>
          <p:cNvSpPr/>
          <p:nvPr/>
        </p:nvSpPr>
        <p:spPr>
          <a:xfrm>
            <a:off x="189864" y="2941903"/>
            <a:ext cx="8819040" cy="3754874"/>
          </a:xfrm>
          <a:prstGeom prst="rect">
            <a:avLst/>
          </a:prstGeom>
          <a:ln w="38100" cmpd="sng">
            <a:solidFill>
              <a:srgbClr val="800000"/>
            </a:solidFill>
          </a:ln>
        </p:spPr>
        <p:txBody>
          <a:bodyPr wrap="square">
            <a:spAutoFit/>
          </a:bodyPr>
          <a:lstStyle/>
          <a:p>
            <a:pPr algn="just"/>
            <a:r>
              <a:rPr lang="fr-FR" sz="1400" b="1" i="1" dirty="0" err="1">
                <a:latin typeface="Times New Roman"/>
                <a:cs typeface="Times New Roman"/>
              </a:rPr>
              <a:t>What</a:t>
            </a:r>
            <a:r>
              <a:rPr lang="fr-FR" sz="1400" b="1" i="1" dirty="0">
                <a:latin typeface="Times New Roman"/>
                <a:cs typeface="Times New Roman"/>
              </a:rPr>
              <a:t> </a:t>
            </a:r>
            <a:r>
              <a:rPr lang="fr-FR" sz="1400" b="1" i="1" dirty="0" err="1">
                <a:latin typeface="Times New Roman"/>
                <a:cs typeface="Times New Roman"/>
              </a:rPr>
              <a:t>is</a:t>
            </a:r>
            <a:r>
              <a:rPr lang="fr-FR" sz="1400" b="1" i="1" dirty="0">
                <a:latin typeface="Times New Roman"/>
                <a:cs typeface="Times New Roman"/>
              </a:rPr>
              <a:t> a national </a:t>
            </a:r>
            <a:r>
              <a:rPr lang="fr-FR" sz="1400" b="1" i="1" dirty="0" err="1">
                <a:latin typeface="Times New Roman"/>
                <a:cs typeface="Times New Roman"/>
              </a:rPr>
              <a:t>park</a:t>
            </a:r>
            <a:r>
              <a:rPr lang="fr-FR" sz="1400" b="1" i="1" dirty="0">
                <a:latin typeface="Times New Roman"/>
                <a:cs typeface="Times New Roman"/>
              </a:rPr>
              <a:t>?</a:t>
            </a:r>
          </a:p>
          <a:p>
            <a:pPr algn="just"/>
            <a:r>
              <a:rPr lang="fr-FR" sz="1400" b="1" dirty="0">
                <a:latin typeface="Times New Roman"/>
                <a:cs typeface="Times New Roman"/>
              </a:rPr>
              <a:t>In the UK, national </a:t>
            </a:r>
            <a:r>
              <a:rPr lang="fr-FR" sz="1400" b="1" dirty="0" err="1">
                <a:latin typeface="Times New Roman"/>
                <a:cs typeface="Times New Roman"/>
              </a:rPr>
              <a:t>parks</a:t>
            </a:r>
            <a:r>
              <a:rPr lang="fr-FR" sz="1400" b="1" dirty="0">
                <a:latin typeface="Times New Roman"/>
                <a:cs typeface="Times New Roman"/>
              </a:rPr>
              <a:t> are areas of </a:t>
            </a:r>
            <a:r>
              <a:rPr lang="fr-FR" sz="1400" b="1" dirty="0" err="1">
                <a:latin typeface="Times New Roman"/>
                <a:cs typeface="Times New Roman"/>
              </a:rPr>
              <a:t>exceptional</a:t>
            </a:r>
            <a:r>
              <a:rPr lang="fr-FR" sz="1400" b="1" dirty="0">
                <a:latin typeface="Times New Roman"/>
                <a:cs typeface="Times New Roman"/>
              </a:rPr>
              <a:t> </a:t>
            </a:r>
            <a:r>
              <a:rPr lang="fr-FR" sz="1400" b="1" dirty="0" err="1">
                <a:latin typeface="Times New Roman"/>
                <a:cs typeface="Times New Roman"/>
              </a:rPr>
              <a:t>natural</a:t>
            </a:r>
            <a:r>
              <a:rPr lang="fr-FR" sz="1400" b="1" dirty="0">
                <a:latin typeface="Times New Roman"/>
                <a:cs typeface="Times New Roman"/>
              </a:rPr>
              <a:t> beauty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benefit</a:t>
            </a:r>
            <a:r>
              <a:rPr lang="fr-FR" sz="1400" b="1" dirty="0">
                <a:latin typeface="Times New Roman"/>
                <a:cs typeface="Times New Roman"/>
              </a:rPr>
              <a:t> </a:t>
            </a:r>
            <a:r>
              <a:rPr lang="fr-FR" sz="1400" b="1" dirty="0" err="1">
                <a:latin typeface="Times New Roman"/>
                <a:cs typeface="Times New Roman"/>
              </a:rPr>
              <a:t>from</a:t>
            </a:r>
            <a:r>
              <a:rPr lang="fr-FR" sz="1400" b="1" dirty="0">
                <a:latin typeface="Times New Roman"/>
                <a:cs typeface="Times New Roman"/>
              </a:rPr>
              <a:t> </a:t>
            </a:r>
            <a:r>
              <a:rPr lang="fr-FR" sz="1400" b="1" dirty="0" err="1">
                <a:latin typeface="Times New Roman"/>
                <a:cs typeface="Times New Roman"/>
              </a:rPr>
              <a:t>special</a:t>
            </a:r>
            <a:r>
              <a:rPr lang="fr-FR" sz="1400" b="1" dirty="0">
                <a:latin typeface="Times New Roman"/>
                <a:cs typeface="Times New Roman"/>
              </a:rPr>
              <a:t> protection and management,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great</a:t>
            </a:r>
            <a:r>
              <a:rPr lang="fr-FR" sz="1400" b="1" dirty="0">
                <a:latin typeface="Times New Roman"/>
                <a:cs typeface="Times New Roman"/>
              </a:rPr>
              <a:t> </a:t>
            </a:r>
            <a:r>
              <a:rPr lang="fr-FR" sz="1400" b="1" dirty="0" err="1">
                <a:latin typeface="Times New Roman"/>
                <a:cs typeface="Times New Roman"/>
              </a:rPr>
              <a:t>opportunities</a:t>
            </a:r>
            <a:r>
              <a:rPr lang="fr-FR" sz="1400" b="1" dirty="0">
                <a:latin typeface="Times New Roman"/>
                <a:cs typeface="Times New Roman"/>
              </a:rPr>
              <a:t> for </a:t>
            </a:r>
            <a:r>
              <a:rPr lang="fr-FR" sz="1400" b="1" dirty="0" err="1">
                <a:latin typeface="Times New Roman"/>
                <a:cs typeface="Times New Roman"/>
              </a:rPr>
              <a:t>everyone</a:t>
            </a:r>
            <a:r>
              <a:rPr lang="fr-FR" sz="1400" b="1" dirty="0">
                <a:latin typeface="Times New Roman"/>
                <a:cs typeface="Times New Roman"/>
              </a:rPr>
              <a:t> to </a:t>
            </a:r>
            <a:r>
              <a:rPr lang="fr-FR" sz="1400" b="1" dirty="0" err="1">
                <a:latin typeface="Times New Roman"/>
                <a:cs typeface="Times New Roman"/>
              </a:rPr>
              <a:t>enjoy</a:t>
            </a:r>
            <a:r>
              <a:rPr lang="fr-FR" sz="1400" b="1" dirty="0">
                <a:latin typeface="Times New Roman"/>
                <a:cs typeface="Times New Roman"/>
              </a:rPr>
              <a:t> the </a:t>
            </a:r>
            <a:r>
              <a:rPr lang="fr-FR" sz="1400" b="1" dirty="0" err="1">
                <a:latin typeface="Times New Roman"/>
                <a:cs typeface="Times New Roman"/>
              </a:rPr>
              <a:t>outdoors</a:t>
            </a:r>
            <a:r>
              <a:rPr lang="fr-FR" sz="1400" b="1" dirty="0">
                <a:latin typeface="Times New Roman"/>
                <a:cs typeface="Times New Roman"/>
              </a:rPr>
              <a:t>.</a:t>
            </a:r>
          </a:p>
          <a:p>
            <a:pPr algn="just"/>
            <a:r>
              <a:rPr lang="fr-FR" sz="1400" b="1" dirty="0">
                <a:latin typeface="Times New Roman"/>
                <a:cs typeface="Times New Roman"/>
              </a:rPr>
              <a:t>There are 14 national </a:t>
            </a:r>
            <a:r>
              <a:rPr lang="fr-FR" sz="1400" b="1" dirty="0" err="1">
                <a:latin typeface="Times New Roman"/>
                <a:cs typeface="Times New Roman"/>
              </a:rPr>
              <a:t>parks</a:t>
            </a:r>
            <a:r>
              <a:rPr lang="fr-FR" sz="1400" b="1" dirty="0">
                <a:latin typeface="Times New Roman"/>
                <a:cs typeface="Times New Roman"/>
              </a:rPr>
              <a:t> in the UK, </a:t>
            </a:r>
            <a:r>
              <a:rPr lang="fr-FR" sz="1400" b="1" dirty="0" err="1">
                <a:latin typeface="Times New Roman"/>
                <a:cs typeface="Times New Roman"/>
              </a:rPr>
              <a:t>three</a:t>
            </a:r>
            <a:r>
              <a:rPr lang="fr-FR" sz="1400" b="1" dirty="0">
                <a:latin typeface="Times New Roman"/>
                <a:cs typeface="Times New Roman"/>
              </a:rPr>
              <a:t> of </a:t>
            </a:r>
            <a:r>
              <a:rPr lang="fr-FR" sz="1400" b="1" dirty="0" err="1">
                <a:latin typeface="Times New Roman"/>
                <a:cs typeface="Times New Roman"/>
              </a:rPr>
              <a:t>which</a:t>
            </a:r>
            <a:r>
              <a:rPr lang="fr-FR" sz="1400" b="1" dirty="0">
                <a:latin typeface="Times New Roman"/>
                <a:cs typeface="Times New Roman"/>
              </a:rPr>
              <a:t> are in Wales: the </a:t>
            </a:r>
            <a:r>
              <a:rPr lang="fr-FR" sz="1400" b="1" dirty="0" err="1">
                <a:latin typeface="Times New Roman"/>
                <a:cs typeface="Times New Roman"/>
              </a:rPr>
              <a:t>Brecon</a:t>
            </a:r>
            <a:r>
              <a:rPr lang="fr-FR" sz="1400" b="1" dirty="0">
                <a:latin typeface="Times New Roman"/>
                <a:cs typeface="Times New Roman"/>
              </a:rPr>
              <a:t> </a:t>
            </a:r>
            <a:r>
              <a:rPr lang="fr-FR" sz="1400" b="1" dirty="0" err="1">
                <a:latin typeface="Times New Roman"/>
                <a:cs typeface="Times New Roman"/>
              </a:rPr>
              <a:t>Beacons</a:t>
            </a:r>
            <a:r>
              <a:rPr lang="fr-FR" sz="1400" b="1" dirty="0">
                <a:latin typeface="Times New Roman"/>
                <a:cs typeface="Times New Roman"/>
              </a:rPr>
              <a:t>, </a:t>
            </a:r>
            <a:r>
              <a:rPr lang="fr-FR" sz="1400" b="1" dirty="0" err="1">
                <a:latin typeface="Times New Roman"/>
                <a:cs typeface="Times New Roman"/>
              </a:rPr>
              <a:t>Snowdonia</a:t>
            </a:r>
            <a:r>
              <a:rPr lang="fr-FR" sz="1400" b="1" dirty="0">
                <a:latin typeface="Times New Roman"/>
                <a:cs typeface="Times New Roman"/>
              </a:rPr>
              <a:t> and the Pembrokeshire </a:t>
            </a:r>
            <a:r>
              <a:rPr lang="fr-FR" sz="1400" b="1" dirty="0" err="1">
                <a:latin typeface="Times New Roman"/>
                <a:cs typeface="Times New Roman"/>
              </a:rPr>
              <a:t>Coast</a:t>
            </a:r>
            <a:r>
              <a:rPr lang="fr-FR" sz="1400" b="1" dirty="0">
                <a:latin typeface="Times New Roman"/>
                <a:cs typeface="Times New Roman"/>
              </a:rPr>
              <a:t>.</a:t>
            </a:r>
          </a:p>
          <a:p>
            <a:pPr algn="just"/>
            <a:r>
              <a:rPr lang="fr-FR" sz="1400" b="1" dirty="0">
                <a:latin typeface="Times New Roman"/>
                <a:cs typeface="Times New Roman"/>
              </a:rPr>
              <a:t>The national </a:t>
            </a:r>
            <a:r>
              <a:rPr lang="fr-FR" sz="1400" b="1" dirty="0" err="1">
                <a:latin typeface="Times New Roman"/>
                <a:cs typeface="Times New Roman"/>
              </a:rPr>
              <a:t>park</a:t>
            </a:r>
            <a:r>
              <a:rPr lang="fr-FR" sz="1400" b="1" dirty="0">
                <a:latin typeface="Times New Roman"/>
                <a:cs typeface="Times New Roman"/>
              </a:rPr>
              <a:t> </a:t>
            </a:r>
            <a:r>
              <a:rPr lang="fr-FR" sz="1400" b="1" dirty="0" err="1">
                <a:latin typeface="Times New Roman"/>
                <a:cs typeface="Times New Roman"/>
              </a:rPr>
              <a:t>authorities</a:t>
            </a:r>
            <a:r>
              <a:rPr lang="fr-FR" sz="1400" b="1" dirty="0">
                <a:latin typeface="Times New Roman"/>
                <a:cs typeface="Times New Roman"/>
              </a:rPr>
              <a:t> are </a:t>
            </a:r>
            <a:r>
              <a:rPr lang="fr-FR" sz="1400" b="1" dirty="0" err="1">
                <a:latin typeface="Times New Roman"/>
                <a:cs typeface="Times New Roman"/>
              </a:rPr>
              <a:t>here</a:t>
            </a:r>
            <a:r>
              <a:rPr lang="fr-FR" sz="1400" b="1" dirty="0">
                <a:latin typeface="Times New Roman"/>
                <a:cs typeface="Times New Roman"/>
              </a:rPr>
              <a:t> to:</a:t>
            </a:r>
          </a:p>
          <a:p>
            <a:pPr algn="just"/>
            <a:r>
              <a:rPr lang="fr-FR" sz="1400" b="1" dirty="0">
                <a:latin typeface="Times New Roman"/>
                <a:cs typeface="Times New Roman"/>
              </a:rPr>
              <a:t>- Conserve and </a:t>
            </a:r>
            <a:r>
              <a:rPr lang="fr-FR" sz="1400" b="1" dirty="0" err="1">
                <a:latin typeface="Times New Roman"/>
                <a:cs typeface="Times New Roman"/>
              </a:rPr>
              <a:t>enhance</a:t>
            </a:r>
            <a:r>
              <a:rPr lang="fr-FR" sz="1400" b="1" dirty="0">
                <a:latin typeface="Times New Roman"/>
                <a:cs typeface="Times New Roman"/>
              </a:rPr>
              <a:t> the </a:t>
            </a:r>
            <a:r>
              <a:rPr lang="fr-FR" sz="1400" b="1" dirty="0" err="1">
                <a:latin typeface="Times New Roman"/>
                <a:cs typeface="Times New Roman"/>
              </a:rPr>
              <a:t>natural</a:t>
            </a:r>
            <a:r>
              <a:rPr lang="fr-FR" sz="1400" b="1" dirty="0">
                <a:latin typeface="Times New Roman"/>
                <a:cs typeface="Times New Roman"/>
              </a:rPr>
              <a:t> beauty, </a:t>
            </a:r>
            <a:r>
              <a:rPr lang="fr-FR" sz="1400" b="1" dirty="0" err="1">
                <a:latin typeface="Times New Roman"/>
                <a:cs typeface="Times New Roman"/>
              </a:rPr>
              <a:t>willdife</a:t>
            </a:r>
            <a:r>
              <a:rPr lang="fr-FR" sz="1400" b="1" dirty="0">
                <a:latin typeface="Times New Roman"/>
                <a:cs typeface="Times New Roman"/>
              </a:rPr>
              <a:t> and cultural </a:t>
            </a:r>
            <a:r>
              <a:rPr lang="fr-FR" sz="1400" b="1" dirty="0" err="1">
                <a:latin typeface="Times New Roman"/>
                <a:cs typeface="Times New Roman"/>
              </a:rPr>
              <a:t>heritage</a:t>
            </a:r>
            <a:r>
              <a:rPr lang="fr-FR" sz="1400" b="1" dirty="0">
                <a:latin typeface="Times New Roman"/>
                <a:cs typeface="Times New Roman"/>
              </a:rPr>
              <a:t> of the </a:t>
            </a:r>
            <a:r>
              <a:rPr lang="fr-FR" sz="1400" b="1" dirty="0" err="1">
                <a:latin typeface="Times New Roman"/>
                <a:cs typeface="Times New Roman"/>
              </a:rPr>
              <a:t>parks</a:t>
            </a:r>
            <a:endParaRPr lang="fr-FR" sz="1400" b="1" dirty="0">
              <a:latin typeface="Times New Roman"/>
              <a:cs typeface="Times New Roman"/>
            </a:endParaRPr>
          </a:p>
          <a:p>
            <a:pPr algn="just"/>
            <a:r>
              <a:rPr lang="fr-FR" sz="1400" b="1" dirty="0">
                <a:latin typeface="Times New Roman"/>
                <a:cs typeface="Times New Roman"/>
              </a:rPr>
              <a:t>- </a:t>
            </a:r>
            <a:r>
              <a:rPr lang="fr-FR" sz="1400" b="1" dirty="0" err="1">
                <a:latin typeface="Times New Roman"/>
                <a:cs typeface="Times New Roman"/>
              </a:rPr>
              <a:t>Promote</a:t>
            </a:r>
            <a:r>
              <a:rPr lang="fr-FR" sz="1400" b="1" dirty="0">
                <a:latin typeface="Times New Roman"/>
                <a:cs typeface="Times New Roman"/>
              </a:rPr>
              <a:t> </a:t>
            </a:r>
            <a:r>
              <a:rPr lang="fr-FR" sz="1400" b="1" dirty="0" err="1">
                <a:latin typeface="Times New Roman"/>
                <a:cs typeface="Times New Roman"/>
              </a:rPr>
              <a:t>understanding</a:t>
            </a:r>
            <a:r>
              <a:rPr lang="fr-FR" sz="1400" b="1" dirty="0">
                <a:latin typeface="Times New Roman"/>
                <a:cs typeface="Times New Roman"/>
              </a:rPr>
              <a:t> and </a:t>
            </a:r>
            <a:r>
              <a:rPr lang="fr-FR" sz="1400" b="1" dirty="0" err="1">
                <a:latin typeface="Times New Roman"/>
                <a:cs typeface="Times New Roman"/>
              </a:rPr>
              <a:t>enjoyment</a:t>
            </a:r>
            <a:r>
              <a:rPr lang="fr-FR" sz="1400" b="1" dirty="0">
                <a:latin typeface="Times New Roman"/>
                <a:cs typeface="Times New Roman"/>
              </a:rPr>
              <a:t> of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special</a:t>
            </a:r>
            <a:r>
              <a:rPr lang="fr-FR" sz="1400" b="1" dirty="0">
                <a:latin typeface="Times New Roman"/>
                <a:cs typeface="Times New Roman"/>
              </a:rPr>
              <a:t> </a:t>
            </a:r>
            <a:r>
              <a:rPr lang="fr-FR" sz="1400" b="1" dirty="0" err="1">
                <a:latin typeface="Times New Roman"/>
                <a:cs typeface="Times New Roman"/>
              </a:rPr>
              <a:t>qualities</a:t>
            </a:r>
            <a:endParaRPr lang="fr-FR" sz="1400" b="1" dirty="0">
              <a:latin typeface="Times New Roman"/>
              <a:cs typeface="Times New Roman"/>
            </a:endParaRPr>
          </a:p>
          <a:p>
            <a:pPr algn="just"/>
            <a:r>
              <a:rPr lang="fr-FR" sz="1400" b="1" dirty="0">
                <a:latin typeface="Times New Roman"/>
                <a:cs typeface="Times New Roman"/>
              </a:rPr>
              <a:t>- Foster the social and </a:t>
            </a:r>
            <a:r>
              <a:rPr lang="fr-FR" sz="1400" b="1" dirty="0" err="1">
                <a:latin typeface="Times New Roman"/>
                <a:cs typeface="Times New Roman"/>
              </a:rPr>
              <a:t>economic</a:t>
            </a:r>
            <a:r>
              <a:rPr lang="fr-FR" sz="1400" b="1" dirty="0">
                <a:latin typeface="Times New Roman"/>
                <a:cs typeface="Times New Roman"/>
              </a:rPr>
              <a:t> </a:t>
            </a:r>
            <a:r>
              <a:rPr lang="fr-FR" sz="1400" b="1" dirty="0" err="1">
                <a:latin typeface="Times New Roman"/>
                <a:cs typeface="Times New Roman"/>
              </a:rPr>
              <a:t>wellbeing</a:t>
            </a:r>
            <a:r>
              <a:rPr lang="fr-FR" sz="1400" b="1" dirty="0">
                <a:latin typeface="Times New Roman"/>
                <a:cs typeface="Times New Roman"/>
              </a:rPr>
              <a:t> of the </a:t>
            </a:r>
            <a:r>
              <a:rPr lang="fr-FR" sz="1400" b="1" dirty="0" err="1">
                <a:latin typeface="Times New Roman"/>
                <a:cs typeface="Times New Roman"/>
              </a:rPr>
              <a:t>communities</a:t>
            </a:r>
            <a:r>
              <a:rPr lang="fr-FR" sz="1400" b="1" dirty="0">
                <a:latin typeface="Times New Roman"/>
                <a:cs typeface="Times New Roman"/>
              </a:rPr>
              <a:t> </a:t>
            </a:r>
            <a:r>
              <a:rPr lang="fr-FR" sz="1400" b="1" dirty="0" err="1">
                <a:latin typeface="Times New Roman"/>
                <a:cs typeface="Times New Roman"/>
              </a:rPr>
              <a:t>within</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boundaries</a:t>
            </a:r>
            <a:endParaRPr lang="fr-FR" sz="1400" b="1" dirty="0">
              <a:latin typeface="Times New Roman"/>
              <a:cs typeface="Times New Roman"/>
            </a:endParaRPr>
          </a:p>
          <a:p>
            <a:pPr algn="just"/>
            <a:r>
              <a:rPr lang="fr-FR" sz="1400" b="1" dirty="0" err="1">
                <a:latin typeface="Times New Roman"/>
                <a:cs typeface="Times New Roman"/>
              </a:rPr>
              <a:t>Dedicated</a:t>
            </a:r>
            <a:r>
              <a:rPr lang="fr-FR" sz="1400" b="1" dirty="0">
                <a:latin typeface="Times New Roman"/>
                <a:cs typeface="Times New Roman"/>
              </a:rPr>
              <a:t> teams look </a:t>
            </a:r>
            <a:r>
              <a:rPr lang="fr-FR" sz="1400" b="1" dirty="0" err="1">
                <a:latin typeface="Times New Roman"/>
                <a:cs typeface="Times New Roman"/>
              </a:rPr>
              <a:t>after</a:t>
            </a:r>
            <a:r>
              <a:rPr lang="fr-FR" sz="1400" b="1" dirty="0">
                <a:latin typeface="Times New Roman"/>
                <a:cs typeface="Times New Roman"/>
              </a:rPr>
              <a:t> the </a:t>
            </a:r>
            <a:r>
              <a:rPr lang="fr-FR" sz="1400" b="1" dirty="0" err="1">
                <a:latin typeface="Times New Roman"/>
                <a:cs typeface="Times New Roman"/>
              </a:rPr>
              <a:t>countryside</a:t>
            </a:r>
            <a:r>
              <a:rPr lang="fr-FR" sz="1400" b="1" dirty="0">
                <a:latin typeface="Times New Roman"/>
                <a:cs typeface="Times New Roman"/>
              </a:rPr>
              <a:t> and </a:t>
            </a:r>
            <a:r>
              <a:rPr lang="fr-FR" sz="1400" b="1" dirty="0" err="1">
                <a:latin typeface="Times New Roman"/>
                <a:cs typeface="Times New Roman"/>
              </a:rPr>
              <a:t>built</a:t>
            </a:r>
            <a:r>
              <a:rPr lang="fr-FR" sz="1400" b="1" dirty="0">
                <a:latin typeface="Times New Roman"/>
                <a:cs typeface="Times New Roman"/>
              </a:rPr>
              <a:t> </a:t>
            </a:r>
            <a:r>
              <a:rPr lang="fr-FR" sz="1400" b="1" dirty="0" err="1">
                <a:latin typeface="Times New Roman"/>
                <a:cs typeface="Times New Roman"/>
              </a:rPr>
              <a:t>environment</a:t>
            </a:r>
            <a:r>
              <a:rPr lang="fr-FR" sz="1400" b="1" dirty="0">
                <a:latin typeface="Times New Roman"/>
                <a:cs typeface="Times New Roman"/>
              </a:rPr>
              <a:t> in </a:t>
            </a:r>
            <a:r>
              <a:rPr lang="fr-FR" sz="1400" b="1" dirty="0" err="1">
                <a:latin typeface="Times New Roman"/>
                <a:cs typeface="Times New Roman"/>
              </a:rPr>
              <a:t>partnership</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many</a:t>
            </a:r>
            <a:r>
              <a:rPr lang="fr-FR" sz="1400" b="1" dirty="0">
                <a:latin typeface="Times New Roman"/>
                <a:cs typeface="Times New Roman"/>
              </a:rPr>
              <a:t> </a:t>
            </a:r>
            <a:r>
              <a:rPr lang="fr-FR" sz="1400" b="1" dirty="0" err="1">
                <a:latin typeface="Times New Roman"/>
                <a:cs typeface="Times New Roman"/>
              </a:rPr>
              <a:t>others</a:t>
            </a:r>
            <a:r>
              <a:rPr lang="fr-FR" sz="1400" b="1" dirty="0">
                <a:latin typeface="Times New Roman"/>
                <a:cs typeface="Times New Roman"/>
              </a:rPr>
              <a:t>. But </a:t>
            </a:r>
            <a:r>
              <a:rPr lang="fr-FR" sz="1400" b="1" dirty="0" err="1">
                <a:latin typeface="Times New Roman"/>
                <a:cs typeface="Times New Roman"/>
              </a:rPr>
              <a:t>we</a:t>
            </a:r>
            <a:r>
              <a:rPr lang="fr-FR" sz="1400" b="1" dirty="0">
                <a:latin typeface="Times New Roman"/>
                <a:cs typeface="Times New Roman"/>
              </a:rPr>
              <a:t> all have a part to </a:t>
            </a:r>
            <a:r>
              <a:rPr lang="fr-FR" sz="1400" b="1" dirty="0" err="1">
                <a:latin typeface="Times New Roman"/>
                <a:cs typeface="Times New Roman"/>
              </a:rPr>
              <a:t>play</a:t>
            </a:r>
            <a:r>
              <a:rPr lang="fr-FR" sz="1400" b="1" dirty="0">
                <a:latin typeface="Times New Roman"/>
                <a:cs typeface="Times New Roman"/>
              </a:rPr>
              <a:t> in </a:t>
            </a:r>
            <a:r>
              <a:rPr lang="fr-FR" sz="1400" b="1" dirty="0" err="1">
                <a:latin typeface="Times New Roman"/>
                <a:cs typeface="Times New Roman"/>
              </a:rPr>
              <a:t>shaping</a:t>
            </a:r>
            <a:r>
              <a:rPr lang="fr-FR" sz="1400" b="1" dirty="0">
                <a:latin typeface="Times New Roman"/>
                <a:cs typeface="Times New Roman"/>
              </a:rPr>
              <a:t> the </a:t>
            </a:r>
            <a:r>
              <a:rPr lang="fr-FR" sz="1400" b="1" dirty="0" err="1">
                <a:latin typeface="Times New Roman"/>
                <a:cs typeface="Times New Roman"/>
              </a:rPr>
              <a:t>landscape</a:t>
            </a:r>
            <a:r>
              <a:rPr lang="fr-FR" sz="1400" b="1" dirty="0">
                <a:latin typeface="Times New Roman"/>
                <a:cs typeface="Times New Roman"/>
              </a:rPr>
              <a:t> by </a:t>
            </a:r>
            <a:r>
              <a:rPr lang="fr-FR" sz="1400" b="1" dirty="0" err="1">
                <a:latin typeface="Times New Roman"/>
                <a:cs typeface="Times New Roman"/>
              </a:rPr>
              <a:t>getting</a:t>
            </a:r>
            <a:r>
              <a:rPr lang="fr-FR" sz="1400" b="1" dirty="0">
                <a:latin typeface="Times New Roman"/>
                <a:cs typeface="Times New Roman"/>
              </a:rPr>
              <a:t> </a:t>
            </a:r>
            <a:r>
              <a:rPr lang="fr-FR" sz="1400" b="1" dirty="0" err="1">
                <a:latin typeface="Times New Roman"/>
                <a:cs typeface="Times New Roman"/>
              </a:rPr>
              <a:t>actively</a:t>
            </a:r>
            <a:r>
              <a:rPr lang="fr-FR" sz="1400" b="1" dirty="0">
                <a:latin typeface="Times New Roman"/>
                <a:cs typeface="Times New Roman"/>
              </a:rPr>
              <a:t> </a:t>
            </a:r>
            <a:r>
              <a:rPr lang="fr-FR" sz="1400" b="1" dirty="0" err="1">
                <a:latin typeface="Times New Roman"/>
                <a:cs typeface="Times New Roman"/>
              </a:rPr>
              <a:t>involved</a:t>
            </a:r>
            <a:r>
              <a:rPr lang="fr-FR" sz="1400" b="1" dirty="0">
                <a:latin typeface="Times New Roman"/>
                <a:cs typeface="Times New Roman"/>
              </a:rPr>
              <a:t> in </a:t>
            </a:r>
            <a:r>
              <a:rPr lang="fr-FR" sz="1400" b="1" dirty="0" err="1">
                <a:latin typeface="Times New Roman"/>
                <a:cs typeface="Times New Roman"/>
              </a:rPr>
              <a:t>protecting</a:t>
            </a:r>
            <a:r>
              <a:rPr lang="fr-FR" sz="1400" b="1" dirty="0">
                <a:latin typeface="Times New Roman"/>
                <a:cs typeface="Times New Roman"/>
              </a:rPr>
              <a:t>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special</a:t>
            </a:r>
            <a:r>
              <a:rPr lang="fr-FR" sz="1400" b="1" dirty="0">
                <a:latin typeface="Times New Roman"/>
                <a:cs typeface="Times New Roman"/>
              </a:rPr>
              <a:t> </a:t>
            </a:r>
            <a:r>
              <a:rPr lang="fr-FR" sz="1400" b="1" dirty="0" err="1">
                <a:latin typeface="Times New Roman"/>
                <a:cs typeface="Times New Roman"/>
              </a:rPr>
              <a:t>qualities</a:t>
            </a:r>
            <a:r>
              <a:rPr lang="fr-FR" sz="1400" b="1" dirty="0">
                <a:latin typeface="Times New Roman"/>
                <a:cs typeface="Times New Roman"/>
              </a:rPr>
              <a:t> and planning </a:t>
            </a:r>
            <a:r>
              <a:rPr lang="fr-FR" sz="1400" b="1" dirty="0" err="1">
                <a:latin typeface="Times New Roman"/>
                <a:cs typeface="Times New Roman"/>
              </a:rPr>
              <a:t>its</a:t>
            </a:r>
            <a:r>
              <a:rPr lang="fr-FR" sz="1400" b="1" dirty="0">
                <a:latin typeface="Times New Roman"/>
                <a:cs typeface="Times New Roman"/>
              </a:rPr>
              <a:t> future.</a:t>
            </a:r>
          </a:p>
          <a:p>
            <a:pPr algn="just"/>
            <a:r>
              <a:rPr lang="fr-FR" sz="1400" b="1" i="1" dirty="0">
                <a:latin typeface="Times New Roman"/>
                <a:cs typeface="Times New Roman"/>
              </a:rPr>
              <a:t>About the </a:t>
            </a:r>
            <a:r>
              <a:rPr lang="fr-FR" sz="1400" b="1" i="1" dirty="0" err="1">
                <a:latin typeface="Times New Roman"/>
                <a:cs typeface="Times New Roman"/>
              </a:rPr>
              <a:t>Brecon</a:t>
            </a:r>
            <a:r>
              <a:rPr lang="fr-FR" sz="1400" b="1" i="1" dirty="0">
                <a:latin typeface="Times New Roman"/>
                <a:cs typeface="Times New Roman"/>
              </a:rPr>
              <a:t> </a:t>
            </a:r>
            <a:r>
              <a:rPr lang="fr-FR" sz="1400" b="1" i="1" dirty="0" err="1">
                <a:latin typeface="Times New Roman"/>
                <a:cs typeface="Times New Roman"/>
              </a:rPr>
              <a:t>Beacons</a:t>
            </a:r>
            <a:r>
              <a:rPr lang="fr-FR" sz="1400" b="1" i="1" dirty="0">
                <a:latin typeface="Times New Roman"/>
                <a:cs typeface="Times New Roman"/>
              </a:rPr>
              <a:t> National Park </a:t>
            </a:r>
            <a:r>
              <a:rPr lang="fr-FR" sz="1400" b="1" i="1" dirty="0" err="1">
                <a:latin typeface="Times New Roman"/>
                <a:cs typeface="Times New Roman"/>
              </a:rPr>
              <a:t>Authority</a:t>
            </a:r>
            <a:endParaRPr lang="fr-FR" sz="1400" b="1" i="1" dirty="0">
              <a:latin typeface="Times New Roman"/>
              <a:cs typeface="Times New Roman"/>
            </a:endParaRPr>
          </a:p>
          <a:p>
            <a:pPr algn="just"/>
            <a:r>
              <a:rPr lang="fr-FR" sz="1400" b="1" dirty="0">
                <a:latin typeface="Times New Roman"/>
                <a:cs typeface="Times New Roman"/>
              </a:rPr>
              <a:t>The </a:t>
            </a:r>
            <a:r>
              <a:rPr lang="fr-FR" sz="1400" b="1" dirty="0" err="1">
                <a:latin typeface="Times New Roman"/>
                <a:cs typeface="Times New Roman"/>
              </a:rPr>
              <a:t>Brecon</a:t>
            </a:r>
            <a:r>
              <a:rPr lang="fr-FR" sz="1400" b="1" dirty="0">
                <a:latin typeface="Times New Roman"/>
                <a:cs typeface="Times New Roman"/>
              </a:rPr>
              <a:t> </a:t>
            </a:r>
            <a:r>
              <a:rPr lang="fr-FR" sz="1400" b="1" dirty="0" err="1">
                <a:latin typeface="Times New Roman"/>
                <a:cs typeface="Times New Roman"/>
              </a:rPr>
              <a:t>Beacons</a:t>
            </a:r>
            <a:r>
              <a:rPr lang="fr-FR" sz="1400" b="1" dirty="0">
                <a:latin typeface="Times New Roman"/>
                <a:cs typeface="Times New Roman"/>
              </a:rPr>
              <a:t> National Park </a:t>
            </a:r>
            <a:r>
              <a:rPr lang="fr-FR" sz="1400" b="1" dirty="0" err="1">
                <a:latin typeface="Times New Roman"/>
                <a:cs typeface="Times New Roman"/>
              </a:rPr>
              <a:t>Authority</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 </a:t>
            </a:r>
            <a:r>
              <a:rPr lang="fr-FR" sz="1400" b="1" dirty="0" err="1">
                <a:latin typeface="Times New Roman"/>
                <a:cs typeface="Times New Roman"/>
              </a:rPr>
              <a:t>special</a:t>
            </a:r>
            <a:r>
              <a:rPr lang="fr-FR" sz="1400" b="1" dirty="0">
                <a:latin typeface="Times New Roman"/>
                <a:cs typeface="Times New Roman"/>
              </a:rPr>
              <a:t> </a:t>
            </a:r>
            <a:r>
              <a:rPr lang="fr-FR" sz="1400" b="1" dirty="0" err="1">
                <a:latin typeface="Times New Roman"/>
                <a:cs typeface="Times New Roman"/>
              </a:rPr>
              <a:t>purpose</a:t>
            </a:r>
            <a:r>
              <a:rPr lang="fr-FR" sz="1400" b="1" dirty="0">
                <a:latin typeface="Times New Roman"/>
                <a:cs typeface="Times New Roman"/>
              </a:rPr>
              <a:t> local </a:t>
            </a:r>
            <a:r>
              <a:rPr lang="fr-FR" sz="1400" b="1" dirty="0" err="1">
                <a:latin typeface="Times New Roman"/>
                <a:cs typeface="Times New Roman"/>
              </a:rPr>
              <a:t>authority</a:t>
            </a:r>
            <a:r>
              <a:rPr lang="fr-FR" sz="1400" b="1" dirty="0">
                <a:latin typeface="Times New Roman"/>
                <a:cs typeface="Times New Roman"/>
              </a:rPr>
              <a:t> operating </a:t>
            </a:r>
            <a:r>
              <a:rPr lang="fr-FR" sz="1400" b="1" dirty="0" err="1">
                <a:latin typeface="Times New Roman"/>
                <a:cs typeface="Times New Roman"/>
              </a:rPr>
              <a:t>within</a:t>
            </a:r>
            <a:r>
              <a:rPr lang="fr-FR" sz="1400" b="1" dirty="0">
                <a:latin typeface="Times New Roman"/>
                <a:cs typeface="Times New Roman"/>
              </a:rPr>
              <a:t> local </a:t>
            </a:r>
            <a:r>
              <a:rPr lang="fr-FR" sz="1400" b="1" dirty="0" err="1">
                <a:latin typeface="Times New Roman"/>
                <a:cs typeface="Times New Roman"/>
              </a:rPr>
              <a:t>government</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support </a:t>
            </a:r>
            <a:r>
              <a:rPr lang="fr-FR" sz="1400" b="1" dirty="0" err="1">
                <a:latin typeface="Times New Roman"/>
                <a:cs typeface="Times New Roman"/>
              </a:rPr>
              <a:t>from</a:t>
            </a:r>
            <a:r>
              <a:rPr lang="fr-FR" sz="1400" b="1" dirty="0">
                <a:latin typeface="Times New Roman"/>
                <a:cs typeface="Times New Roman"/>
              </a:rPr>
              <a:t> expert staff,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members</a:t>
            </a:r>
            <a:r>
              <a:rPr lang="fr-FR" sz="1400" b="1" dirty="0">
                <a:latin typeface="Times New Roman"/>
                <a:cs typeface="Times New Roman"/>
              </a:rPr>
              <a:t> are </a:t>
            </a:r>
            <a:r>
              <a:rPr lang="fr-FR" sz="1400" b="1" dirty="0" err="1">
                <a:latin typeface="Times New Roman"/>
                <a:cs typeface="Times New Roman"/>
              </a:rPr>
              <a:t>responsible</a:t>
            </a:r>
            <a:r>
              <a:rPr lang="fr-FR" sz="1400" b="1" dirty="0">
                <a:latin typeface="Times New Roman"/>
                <a:cs typeface="Times New Roman"/>
              </a:rPr>
              <a:t> for </a:t>
            </a:r>
            <a:r>
              <a:rPr lang="fr-FR" sz="1400" b="1" dirty="0" err="1">
                <a:latin typeface="Times New Roman"/>
                <a:cs typeface="Times New Roman"/>
              </a:rPr>
              <a:t>making</a:t>
            </a:r>
            <a:r>
              <a:rPr lang="fr-FR" sz="1400" b="1" dirty="0">
                <a:latin typeface="Times New Roman"/>
                <a:cs typeface="Times New Roman"/>
              </a:rPr>
              <a:t> </a:t>
            </a:r>
            <a:r>
              <a:rPr lang="fr-FR" sz="1400" b="1" dirty="0" err="1">
                <a:latin typeface="Times New Roman"/>
                <a:cs typeface="Times New Roman"/>
              </a:rPr>
              <a:t>decisions</a:t>
            </a:r>
            <a:r>
              <a:rPr lang="fr-FR" sz="1400" b="1" dirty="0">
                <a:latin typeface="Times New Roman"/>
                <a:cs typeface="Times New Roman"/>
              </a:rPr>
              <a:t>, setting </a:t>
            </a:r>
            <a:r>
              <a:rPr lang="fr-FR" sz="1400" b="1" dirty="0" err="1">
                <a:latin typeface="Times New Roman"/>
                <a:cs typeface="Times New Roman"/>
              </a:rPr>
              <a:t>policies</a:t>
            </a:r>
            <a:r>
              <a:rPr lang="fr-FR" sz="1400" b="1" dirty="0">
                <a:latin typeface="Times New Roman"/>
                <a:cs typeface="Times New Roman"/>
              </a:rPr>
              <a:t> and </a:t>
            </a:r>
            <a:r>
              <a:rPr lang="fr-FR" sz="1400" b="1" dirty="0" err="1">
                <a:latin typeface="Times New Roman"/>
                <a:cs typeface="Times New Roman"/>
              </a:rPr>
              <a:t>priorities</a:t>
            </a:r>
            <a:r>
              <a:rPr lang="fr-FR" sz="1400" b="1" dirty="0">
                <a:latin typeface="Times New Roman"/>
                <a:cs typeface="Times New Roman"/>
              </a:rPr>
              <a:t> and </a:t>
            </a:r>
            <a:r>
              <a:rPr lang="fr-FR" sz="1400" b="1" dirty="0" err="1">
                <a:latin typeface="Times New Roman"/>
                <a:cs typeface="Times New Roman"/>
              </a:rPr>
              <a:t>ensuring</a:t>
            </a:r>
            <a:r>
              <a:rPr lang="fr-FR" sz="1400" b="1" dirty="0">
                <a:latin typeface="Times New Roman"/>
                <a:cs typeface="Times New Roman"/>
              </a:rPr>
              <a:t> best use of </a:t>
            </a:r>
            <a:r>
              <a:rPr lang="fr-FR" sz="1400" b="1" dirty="0" err="1">
                <a:latin typeface="Times New Roman"/>
                <a:cs typeface="Times New Roman"/>
              </a:rPr>
              <a:t>resources</a:t>
            </a:r>
            <a:r>
              <a:rPr lang="fr-FR" sz="1400" b="1" dirty="0" smtClean="0">
                <a:latin typeface="Times New Roman"/>
                <a:cs typeface="Times New Roman"/>
              </a:rPr>
              <a:t>. (…)</a:t>
            </a:r>
            <a:r>
              <a:rPr lang="fr-FR" sz="1400" b="1" dirty="0">
                <a:latin typeface="Times New Roman"/>
                <a:cs typeface="Times New Roman"/>
              </a:rPr>
              <a:t> </a:t>
            </a:r>
            <a:r>
              <a:rPr lang="fr-FR" sz="1400" b="1" dirty="0" smtClean="0">
                <a:latin typeface="Times New Roman"/>
                <a:cs typeface="Times New Roman"/>
              </a:rPr>
              <a:t>Much </a:t>
            </a:r>
            <a:r>
              <a:rPr lang="fr-FR" sz="1400" b="1" dirty="0">
                <a:latin typeface="Times New Roman"/>
                <a:cs typeface="Times New Roman"/>
              </a:rPr>
              <a:t>of the </a:t>
            </a:r>
            <a:r>
              <a:rPr lang="fr-FR" sz="1400" b="1" dirty="0" err="1">
                <a:latin typeface="Times New Roman"/>
                <a:cs typeface="Times New Roman"/>
              </a:rPr>
              <a:t>Authority's</a:t>
            </a:r>
            <a:r>
              <a:rPr lang="fr-FR" sz="1400" b="1" dirty="0">
                <a:latin typeface="Times New Roman"/>
                <a:cs typeface="Times New Roman"/>
              </a:rPr>
              <a:t> </a:t>
            </a:r>
            <a:r>
              <a:rPr lang="fr-FR" sz="1400" b="1" dirty="0" err="1">
                <a:latin typeface="Times New Roman"/>
                <a:cs typeface="Times New Roman"/>
              </a:rPr>
              <a:t>work</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carried</a:t>
            </a:r>
            <a:r>
              <a:rPr lang="fr-FR" sz="1400" b="1" dirty="0">
                <a:latin typeface="Times New Roman"/>
                <a:cs typeface="Times New Roman"/>
              </a:rPr>
              <a:t> out in </a:t>
            </a:r>
            <a:r>
              <a:rPr lang="fr-FR" sz="1400" b="1" dirty="0" err="1">
                <a:latin typeface="Times New Roman"/>
                <a:cs typeface="Times New Roman"/>
              </a:rPr>
              <a:t>partnership</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other</a:t>
            </a:r>
            <a:r>
              <a:rPr lang="fr-FR" sz="1400" b="1" dirty="0">
                <a:latin typeface="Times New Roman"/>
                <a:cs typeface="Times New Roman"/>
              </a:rPr>
              <a:t> public bodies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have a </a:t>
            </a:r>
            <a:r>
              <a:rPr lang="fr-FR" sz="1400" b="1" dirty="0" err="1">
                <a:latin typeface="Times New Roman"/>
                <a:cs typeface="Times New Roman"/>
              </a:rPr>
              <a:t>duty</a:t>
            </a:r>
            <a:r>
              <a:rPr lang="fr-FR" sz="1400" b="1" dirty="0">
                <a:latin typeface="Times New Roman"/>
                <a:cs typeface="Times New Roman"/>
              </a:rPr>
              <a:t> to </a:t>
            </a:r>
            <a:r>
              <a:rPr lang="fr-FR" sz="1400" b="1" dirty="0" err="1">
                <a:latin typeface="Times New Roman"/>
                <a:cs typeface="Times New Roman"/>
              </a:rPr>
              <a:t>take</a:t>
            </a:r>
            <a:r>
              <a:rPr lang="fr-FR" sz="1400" b="1" dirty="0">
                <a:latin typeface="Times New Roman"/>
                <a:cs typeface="Times New Roman"/>
              </a:rPr>
              <a:t> </a:t>
            </a:r>
            <a:r>
              <a:rPr lang="fr-FR" sz="1400" b="1" dirty="0" err="1">
                <a:latin typeface="Times New Roman"/>
                <a:cs typeface="Times New Roman"/>
              </a:rPr>
              <a:t>account</a:t>
            </a:r>
            <a:r>
              <a:rPr lang="fr-FR" sz="1400" b="1" dirty="0">
                <a:latin typeface="Times New Roman"/>
                <a:cs typeface="Times New Roman"/>
              </a:rPr>
              <a:t> of National Park </a:t>
            </a:r>
            <a:r>
              <a:rPr lang="fr-FR" sz="1400" b="1" dirty="0" err="1">
                <a:latin typeface="Times New Roman"/>
                <a:cs typeface="Times New Roman"/>
              </a:rPr>
              <a:t>purposes</a:t>
            </a:r>
            <a:r>
              <a:rPr lang="fr-FR" sz="1400" b="1" dirty="0">
                <a:latin typeface="Times New Roman"/>
                <a:cs typeface="Times New Roman"/>
              </a:rPr>
              <a:t> in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decisions</a:t>
            </a:r>
            <a:endParaRPr lang="fr-FR" sz="1400" b="1" dirty="0">
              <a:latin typeface="Times New Roman"/>
              <a:cs typeface="Times New Roman"/>
            </a:endParaRPr>
          </a:p>
        </p:txBody>
      </p:sp>
    </p:spTree>
    <p:extLst>
      <p:ext uri="{BB962C8B-B14F-4D97-AF65-F5344CB8AC3E}">
        <p14:creationId xmlns:p14="http://schemas.microsoft.com/office/powerpoint/2010/main" val="10054345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0" y="11316"/>
            <a:ext cx="9144000" cy="714292"/>
          </a:xfrm>
        </p:spPr>
        <p:txBody>
          <a:bodyPr>
            <a:normAutofit/>
          </a:bodyPr>
          <a:lstStyle/>
          <a:p>
            <a:r>
              <a:rPr lang="fr-FR" sz="3600" b="1" dirty="0" smtClean="0">
                <a:solidFill>
                  <a:srgbClr val="800000"/>
                </a:solidFill>
                <a:latin typeface="Times New Roman"/>
                <a:cs typeface="Times New Roman"/>
              </a:rPr>
              <a:t>III. MOBILITY, FLOWS AND NETWORKS</a:t>
            </a:r>
            <a:endParaRPr lang="fr-FR" sz="3600" b="1" dirty="0">
              <a:solidFill>
                <a:srgbClr val="800000"/>
              </a:solidFill>
              <a:latin typeface="Times New Roman"/>
              <a:cs typeface="Times New Roman"/>
            </a:endParaRPr>
          </a:p>
        </p:txBody>
      </p:sp>
      <p:sp>
        <p:nvSpPr>
          <p:cNvPr id="3" name="ZoneTexte 2"/>
          <p:cNvSpPr txBox="1"/>
          <p:nvPr/>
        </p:nvSpPr>
        <p:spPr>
          <a:xfrm>
            <a:off x="380256" y="725608"/>
            <a:ext cx="5863980"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London Heathrow </a:t>
            </a:r>
            <a:r>
              <a:rPr lang="fr-FR" sz="2000" b="1" i="1" dirty="0" err="1" smtClean="0">
                <a:solidFill>
                  <a:schemeClr val="tx2">
                    <a:lumMod val="75000"/>
                  </a:schemeClr>
                </a:solidFill>
                <a:latin typeface="Times New Roman"/>
                <a:cs typeface="Times New Roman"/>
              </a:rPr>
              <a:t>airport</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developping</a:t>
            </a:r>
            <a:r>
              <a:rPr lang="fr-FR" sz="2000" b="1" i="1" dirty="0" smtClean="0">
                <a:solidFill>
                  <a:schemeClr val="tx2">
                    <a:lumMod val="75000"/>
                  </a:schemeClr>
                </a:solidFill>
                <a:latin typeface="Times New Roman"/>
                <a:cs typeface="Times New Roman"/>
              </a:rPr>
              <a:t> transports</a:t>
            </a:r>
            <a:endParaRPr lang="fr-FR" sz="2000" b="1" i="1" dirty="0">
              <a:solidFill>
                <a:schemeClr val="tx2">
                  <a:lumMod val="75000"/>
                </a:schemeClr>
              </a:solidFill>
              <a:latin typeface="Times New Roman"/>
              <a:cs typeface="Times New Roman"/>
            </a:endParaRPr>
          </a:p>
        </p:txBody>
      </p:sp>
      <p:pic>
        <p:nvPicPr>
          <p:cNvPr id="4" name="Image 3" descr="Heathrow responsible business"/>
          <p:cNvPicPr/>
          <p:nvPr/>
        </p:nvPicPr>
        <p:blipFill>
          <a:blip r:embed="rId3">
            <a:extLst>
              <a:ext uri="{28A0092B-C50C-407E-A947-70E740481C1C}">
                <a14:useLocalDpi xmlns:a14="http://schemas.microsoft.com/office/drawing/2010/main" val="0"/>
              </a:ext>
            </a:extLst>
          </a:blip>
          <a:srcRect/>
          <a:stretch>
            <a:fillRect/>
          </a:stretch>
        </p:blipFill>
        <p:spPr bwMode="auto">
          <a:xfrm>
            <a:off x="4293573" y="1539638"/>
            <a:ext cx="4636251" cy="4832092"/>
          </a:xfrm>
          <a:prstGeom prst="rect">
            <a:avLst/>
          </a:prstGeom>
          <a:noFill/>
          <a:ln w="38100" cmpd="sng">
            <a:solidFill>
              <a:srgbClr val="800000"/>
            </a:solidFill>
          </a:ln>
        </p:spPr>
      </p:pic>
      <p:sp>
        <p:nvSpPr>
          <p:cNvPr id="5" name="Rectangle 4"/>
          <p:cNvSpPr/>
          <p:nvPr/>
        </p:nvSpPr>
        <p:spPr>
          <a:xfrm>
            <a:off x="161261" y="1539637"/>
            <a:ext cx="3971051" cy="4832092"/>
          </a:xfrm>
          <a:prstGeom prst="rect">
            <a:avLst/>
          </a:prstGeom>
        </p:spPr>
        <p:txBody>
          <a:bodyPr wrap="square">
            <a:spAutoFit/>
          </a:bodyPr>
          <a:lstStyle/>
          <a:p>
            <a:pPr algn="just"/>
            <a:r>
              <a:rPr lang="en-US" sz="1400" b="1" dirty="0">
                <a:latin typeface="Times New Roman"/>
                <a:cs typeface="Times New Roman"/>
              </a:rPr>
              <a:t>Heathrow Hub is an integrated air, road and rail proposal which, in a cost effective way, would increase the number of Heathrow’s available aircraft slots. The innovative scheme, as proposed, involves extending one or both of Heathrow’s existing runways up to a total length of about 6,500 </a:t>
            </a:r>
            <a:r>
              <a:rPr lang="en-US" sz="1400" b="1" dirty="0" err="1">
                <a:latin typeface="Times New Roman"/>
                <a:cs typeface="Times New Roman"/>
              </a:rPr>
              <a:t>metres</a:t>
            </a:r>
            <a:r>
              <a:rPr lang="en-US" sz="1400" b="1" dirty="0">
                <a:latin typeface="Times New Roman"/>
                <a:cs typeface="Times New Roman"/>
              </a:rPr>
              <a:t> and dividing them so that they each provide two runways, each allowing simultaneous </a:t>
            </a:r>
            <a:r>
              <a:rPr lang="en-US" sz="1400" b="1" dirty="0" err="1">
                <a:latin typeface="Times New Roman"/>
                <a:cs typeface="Times New Roman"/>
              </a:rPr>
              <a:t>take-offs</a:t>
            </a:r>
            <a:r>
              <a:rPr lang="en-US" sz="1400" b="1" dirty="0">
                <a:latin typeface="Times New Roman"/>
                <a:cs typeface="Times New Roman"/>
              </a:rPr>
              <a:t> and landings. Heathrow Hub’s independent proposal to extend the northern runway at the airport has been shortlisted by the Airports Commission in its interim report. […]</a:t>
            </a:r>
            <a:endParaRPr lang="fr-FR" sz="1400" b="1" dirty="0">
              <a:latin typeface="Times New Roman"/>
              <a:cs typeface="Times New Roman"/>
            </a:endParaRPr>
          </a:p>
          <a:p>
            <a:pPr algn="just"/>
            <a:r>
              <a:rPr lang="en-US" sz="1400" b="1" dirty="0" smtClean="0">
                <a:latin typeface="Times New Roman"/>
                <a:cs typeface="Times New Roman"/>
              </a:rPr>
              <a:t>Construction </a:t>
            </a:r>
            <a:r>
              <a:rPr lang="en-US" sz="1400" b="1" dirty="0">
                <a:latin typeface="Times New Roman"/>
                <a:cs typeface="Times New Roman"/>
              </a:rPr>
              <a:t>cost: One of the proposal’s key elements is that the capital cost and hence the airport user charges would be much lower than either of the other shortlisted option, therefore protecting the UK’s economic competitiveness. […</a:t>
            </a:r>
            <a:r>
              <a:rPr lang="en-US" sz="1400" b="1" dirty="0" smtClean="0">
                <a:latin typeface="Times New Roman"/>
                <a:cs typeface="Times New Roman"/>
              </a:rPr>
              <a:t>]</a:t>
            </a:r>
            <a:r>
              <a:rPr lang="fr-FR" sz="1400" b="1" dirty="0" smtClean="0">
                <a:latin typeface="Times New Roman"/>
                <a:cs typeface="Times New Roman"/>
              </a:rPr>
              <a:t> </a:t>
            </a:r>
            <a:r>
              <a:rPr lang="en-US" sz="1400" b="1" dirty="0" smtClean="0">
                <a:latin typeface="Times New Roman"/>
                <a:cs typeface="Times New Roman"/>
              </a:rPr>
              <a:t>Crucially</a:t>
            </a:r>
            <a:r>
              <a:rPr lang="en-US" sz="1400" b="1" dirty="0">
                <a:latin typeface="Times New Roman"/>
                <a:cs typeface="Times New Roman"/>
              </a:rPr>
              <a:t>, the scheme should be mostly privately funded.</a:t>
            </a:r>
            <a:endParaRPr lang="fr-FR" sz="1400" b="1" dirty="0">
              <a:latin typeface="Times New Roman"/>
              <a:cs typeface="Times New Roman"/>
            </a:endParaRPr>
          </a:p>
          <a:p>
            <a:pPr algn="just"/>
            <a:r>
              <a:rPr lang="en-US" sz="1400" dirty="0">
                <a:latin typeface="Times New Roman"/>
                <a:cs typeface="Times New Roman"/>
              </a:rPr>
              <a:t> </a:t>
            </a:r>
            <a:endParaRPr lang="fr-FR" sz="800" dirty="0" smtClean="0">
              <a:latin typeface="Times New Roman"/>
              <a:cs typeface="Times New Roman"/>
            </a:endParaRPr>
          </a:p>
          <a:p>
            <a:pPr algn="just"/>
            <a:r>
              <a:rPr lang="en-US" sz="1400" u="sng" dirty="0" smtClean="0">
                <a:latin typeface="Times New Roman"/>
                <a:cs typeface="Times New Roman"/>
                <a:hlinkClick r:id="rId4"/>
              </a:rPr>
              <a:t>www.heathrowhub.com</a:t>
            </a:r>
            <a:r>
              <a:rPr lang="en-US" sz="1400" dirty="0" smtClean="0">
                <a:latin typeface="Times New Roman"/>
                <a:cs typeface="Times New Roman"/>
              </a:rPr>
              <a:t> </a:t>
            </a:r>
            <a:endParaRPr lang="fr-FR" sz="1400" dirty="0">
              <a:latin typeface="Times New Roman"/>
              <a:cs typeface="Times New Roman"/>
            </a:endParaRPr>
          </a:p>
        </p:txBody>
      </p:sp>
    </p:spTree>
    <p:extLst>
      <p:ext uri="{BB962C8B-B14F-4D97-AF65-F5344CB8AC3E}">
        <p14:creationId xmlns:p14="http://schemas.microsoft.com/office/powerpoint/2010/main" val="357027594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161262" y="182648"/>
            <a:ext cx="4631112"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B</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Developping</a:t>
            </a:r>
            <a:r>
              <a:rPr lang="fr-FR" sz="2000" b="1" i="1" dirty="0" smtClean="0">
                <a:solidFill>
                  <a:schemeClr val="tx2">
                    <a:lumMod val="75000"/>
                  </a:schemeClr>
                </a:solidFill>
                <a:latin typeface="Times New Roman"/>
                <a:cs typeface="Times New Roman"/>
              </a:rPr>
              <a:t> communication networks</a:t>
            </a:r>
            <a:endParaRPr lang="fr-FR" sz="2000" b="1" i="1" dirty="0">
              <a:solidFill>
                <a:schemeClr val="tx2">
                  <a:lumMod val="75000"/>
                </a:schemeClr>
              </a:solidFill>
              <a:latin typeface="Times New Roman"/>
              <a:cs typeface="Times New Roman"/>
            </a:endParaRPr>
          </a:p>
        </p:txBody>
      </p:sp>
      <p:sp>
        <p:nvSpPr>
          <p:cNvPr id="4" name="ZoneTexte 3"/>
          <p:cNvSpPr txBox="1"/>
          <p:nvPr/>
        </p:nvSpPr>
        <p:spPr>
          <a:xfrm>
            <a:off x="0" y="1938258"/>
            <a:ext cx="2893605" cy="600164"/>
          </a:xfrm>
          <a:prstGeom prst="rect">
            <a:avLst/>
          </a:prstGeom>
          <a:noFill/>
        </p:spPr>
        <p:txBody>
          <a:bodyPr wrap="square" rtlCol="0">
            <a:spAutoFit/>
          </a:bodyPr>
          <a:lstStyle/>
          <a:p>
            <a:pPr algn="just"/>
            <a:r>
              <a:rPr lang="fr-FR" sz="1100" b="1" i="1" dirty="0" smtClean="0">
                <a:latin typeface="Times New Roman"/>
                <a:cs typeface="Times New Roman"/>
              </a:rPr>
              <a:t>UK </a:t>
            </a:r>
            <a:r>
              <a:rPr lang="fr-FR" sz="1100" b="1" i="1" dirty="0" err="1">
                <a:latin typeface="Times New Roman"/>
                <a:cs typeface="Times New Roman"/>
              </a:rPr>
              <a:t>Superfast</a:t>
            </a:r>
            <a:r>
              <a:rPr lang="fr-FR" sz="1100" b="1" i="1" dirty="0">
                <a:latin typeface="Times New Roman"/>
                <a:cs typeface="Times New Roman"/>
              </a:rPr>
              <a:t> Broadband </a:t>
            </a:r>
            <a:r>
              <a:rPr lang="fr-FR" sz="1100" b="1" i="1" dirty="0" err="1">
                <a:latin typeface="Times New Roman"/>
                <a:cs typeface="Times New Roman"/>
              </a:rPr>
              <a:t>Coverage</a:t>
            </a:r>
            <a:r>
              <a:rPr lang="fr-FR" sz="1100" b="1" i="1" dirty="0">
                <a:latin typeface="Times New Roman"/>
                <a:cs typeface="Times New Roman"/>
              </a:rPr>
              <a:t> Hits 78% as </a:t>
            </a:r>
            <a:r>
              <a:rPr lang="fr-FR" sz="1100" b="1" i="1" dirty="0" err="1">
                <a:latin typeface="Times New Roman"/>
                <a:cs typeface="Times New Roman"/>
              </a:rPr>
              <a:t>Uptake</a:t>
            </a:r>
            <a:r>
              <a:rPr lang="fr-FR" sz="1100" b="1" i="1" dirty="0">
                <a:latin typeface="Times New Roman"/>
                <a:cs typeface="Times New Roman"/>
              </a:rPr>
              <a:t> </a:t>
            </a:r>
            <a:r>
              <a:rPr lang="fr-FR" sz="1100" b="1" i="1" dirty="0" err="1">
                <a:latin typeface="Times New Roman"/>
                <a:cs typeface="Times New Roman"/>
              </a:rPr>
              <a:t>Reaches</a:t>
            </a:r>
            <a:r>
              <a:rPr lang="fr-FR" sz="1100" b="1" i="1" dirty="0">
                <a:latin typeface="Times New Roman"/>
                <a:cs typeface="Times New Roman"/>
              </a:rPr>
              <a:t> 26.7</a:t>
            </a:r>
            <a:r>
              <a:rPr lang="fr-FR" sz="1100" b="1" i="1" dirty="0" smtClean="0">
                <a:latin typeface="Times New Roman"/>
                <a:cs typeface="Times New Roman"/>
              </a:rPr>
              <a:t>%. Mark Jackson, 7 August, 2014, </a:t>
            </a:r>
            <a:r>
              <a:rPr lang="fr-FR" sz="1100" b="1" i="1" dirty="0" smtClean="0">
                <a:latin typeface="Times New Roman"/>
                <a:cs typeface="Times New Roman"/>
                <a:hlinkClick r:id="rId3"/>
              </a:rPr>
              <a:t>www.ispreview.co.uk</a:t>
            </a:r>
            <a:endParaRPr lang="fr-FR" sz="1100" b="1" i="1" dirty="0">
              <a:latin typeface="Times New Roman"/>
              <a:cs typeface="Times New Roman"/>
            </a:endParaRPr>
          </a:p>
        </p:txBody>
      </p:sp>
      <p:sp>
        <p:nvSpPr>
          <p:cNvPr id="5" name="Rectangle 4"/>
          <p:cNvSpPr/>
          <p:nvPr/>
        </p:nvSpPr>
        <p:spPr>
          <a:xfrm>
            <a:off x="161262" y="3772832"/>
            <a:ext cx="8822648" cy="2862322"/>
          </a:xfrm>
          <a:prstGeom prst="rect">
            <a:avLst/>
          </a:prstGeom>
          <a:ln w="38100" cmpd="sng">
            <a:solidFill>
              <a:srgbClr val="800000"/>
            </a:solidFill>
          </a:ln>
        </p:spPr>
        <p:txBody>
          <a:bodyPr wrap="square">
            <a:spAutoFit/>
          </a:bodyPr>
          <a:lstStyle/>
          <a:p>
            <a:pPr algn="just"/>
            <a:r>
              <a:rPr lang="fr-FR" sz="1200" b="1" dirty="0" err="1" smtClean="0">
                <a:latin typeface="Times New Roman"/>
                <a:cs typeface="Times New Roman"/>
              </a:rPr>
              <a:t>Investment</a:t>
            </a:r>
            <a:r>
              <a:rPr lang="fr-FR" sz="1200" b="1" dirty="0" smtClean="0">
                <a:latin typeface="Times New Roman"/>
                <a:cs typeface="Times New Roman"/>
              </a:rPr>
              <a:t> and innovation</a:t>
            </a:r>
          </a:p>
          <a:p>
            <a:pPr algn="just"/>
            <a:r>
              <a:rPr lang="fr-FR" sz="1200" b="1" dirty="0" smtClean="0">
                <a:latin typeface="Times New Roman"/>
                <a:cs typeface="Times New Roman"/>
              </a:rPr>
              <a:t>UK </a:t>
            </a:r>
            <a:r>
              <a:rPr lang="fr-FR" sz="1200" b="1" dirty="0" err="1" smtClean="0">
                <a:latin typeface="Times New Roman"/>
                <a:cs typeface="Times New Roman"/>
              </a:rPr>
              <a:t>consumers</a:t>
            </a:r>
            <a:r>
              <a:rPr lang="fr-FR" sz="1200" b="1" dirty="0" smtClean="0">
                <a:latin typeface="Times New Roman"/>
                <a:cs typeface="Times New Roman"/>
              </a:rPr>
              <a:t> and businesses have </a:t>
            </a:r>
            <a:r>
              <a:rPr lang="fr-FR" sz="1200" b="1" dirty="0" err="1" smtClean="0">
                <a:latin typeface="Times New Roman"/>
                <a:cs typeface="Times New Roman"/>
              </a:rPr>
              <a:t>benefited</a:t>
            </a:r>
            <a:r>
              <a:rPr lang="fr-FR" sz="1200" b="1" dirty="0" smtClean="0">
                <a:latin typeface="Times New Roman"/>
                <a:cs typeface="Times New Roman"/>
              </a:rPr>
              <a:t> </a:t>
            </a:r>
            <a:r>
              <a:rPr lang="fr-FR" sz="1200" b="1" dirty="0" err="1" smtClean="0">
                <a:latin typeface="Times New Roman"/>
                <a:cs typeface="Times New Roman"/>
              </a:rPr>
              <a:t>from</a:t>
            </a:r>
            <a:r>
              <a:rPr lang="fr-FR" sz="1200" b="1" dirty="0" smtClean="0">
                <a:latin typeface="Times New Roman"/>
                <a:cs typeface="Times New Roman"/>
              </a:rPr>
              <a:t> </a:t>
            </a:r>
            <a:r>
              <a:rPr lang="fr-FR" sz="1200" b="1" dirty="0" err="1" smtClean="0">
                <a:latin typeface="Times New Roman"/>
                <a:cs typeface="Times New Roman"/>
              </a:rPr>
              <a:t>significant</a:t>
            </a:r>
            <a:r>
              <a:rPr lang="fr-FR" sz="1200" b="1" dirty="0" smtClean="0">
                <a:latin typeface="Times New Roman"/>
                <a:cs typeface="Times New Roman"/>
              </a:rPr>
              <a:t> </a:t>
            </a:r>
            <a:r>
              <a:rPr lang="fr-FR" sz="1200" b="1" dirty="0" err="1" smtClean="0">
                <a:latin typeface="Times New Roman"/>
                <a:cs typeface="Times New Roman"/>
              </a:rPr>
              <a:t>investment</a:t>
            </a:r>
            <a:r>
              <a:rPr lang="fr-FR" sz="1200" b="1" dirty="0" smtClean="0">
                <a:latin typeface="Times New Roman"/>
                <a:cs typeface="Times New Roman"/>
              </a:rPr>
              <a:t> in communications services in </a:t>
            </a:r>
            <a:r>
              <a:rPr lang="fr-FR" sz="1200" b="1" dirty="0" err="1" smtClean="0">
                <a:latin typeface="Times New Roman"/>
                <a:cs typeface="Times New Roman"/>
              </a:rPr>
              <a:t>recent</a:t>
            </a:r>
            <a:r>
              <a:rPr lang="fr-FR" sz="1200" b="1" dirty="0" smtClean="0">
                <a:latin typeface="Times New Roman"/>
                <a:cs typeface="Times New Roman"/>
              </a:rPr>
              <a:t> </a:t>
            </a:r>
            <a:r>
              <a:rPr lang="fr-FR" sz="1200" b="1" dirty="0" err="1" smtClean="0">
                <a:latin typeface="Times New Roman"/>
                <a:cs typeface="Times New Roman"/>
              </a:rPr>
              <a:t>years</a:t>
            </a:r>
            <a:r>
              <a:rPr lang="fr-FR" sz="1200" b="1" dirty="0" smtClean="0">
                <a:latin typeface="Times New Roman"/>
                <a:cs typeface="Times New Roman"/>
              </a:rPr>
              <a:t>. 4G mobile </a:t>
            </a:r>
            <a:r>
              <a:rPr lang="fr-FR" sz="1200" b="1" dirty="0" err="1" smtClean="0">
                <a:latin typeface="Times New Roman"/>
                <a:cs typeface="Times New Roman"/>
              </a:rPr>
              <a:t>broadband</a:t>
            </a:r>
            <a:r>
              <a:rPr lang="fr-FR" sz="1200" b="1" dirty="0" smtClean="0">
                <a:latin typeface="Times New Roman"/>
                <a:cs typeface="Times New Roman"/>
              </a:rPr>
              <a:t> </a:t>
            </a:r>
            <a:r>
              <a:rPr lang="fr-FR" sz="1200" b="1" dirty="0" err="1" smtClean="0">
                <a:latin typeface="Times New Roman"/>
                <a:cs typeface="Times New Roman"/>
              </a:rPr>
              <a:t>is</a:t>
            </a:r>
            <a:r>
              <a:rPr lang="fr-FR" sz="1200" b="1" dirty="0" smtClean="0">
                <a:latin typeface="Times New Roman"/>
                <a:cs typeface="Times New Roman"/>
              </a:rPr>
              <a:t> </a:t>
            </a:r>
            <a:r>
              <a:rPr lang="fr-FR" sz="1200" b="1" dirty="0" err="1" smtClean="0">
                <a:latin typeface="Times New Roman"/>
                <a:cs typeface="Times New Roman"/>
              </a:rPr>
              <a:t>now</a:t>
            </a:r>
            <a:r>
              <a:rPr lang="fr-FR" sz="1200" b="1" dirty="0" smtClean="0">
                <a:latin typeface="Times New Roman"/>
                <a:cs typeface="Times New Roman"/>
              </a:rPr>
              <a:t> </a:t>
            </a:r>
            <a:r>
              <a:rPr lang="fr-FR" sz="1200" b="1" dirty="0" err="1" smtClean="0">
                <a:latin typeface="Times New Roman"/>
                <a:cs typeface="Times New Roman"/>
              </a:rPr>
              <a:t>available</a:t>
            </a:r>
            <a:r>
              <a:rPr lang="fr-FR" sz="1200" b="1" dirty="0" smtClean="0">
                <a:latin typeface="Times New Roman"/>
                <a:cs typeface="Times New Roman"/>
              </a:rPr>
              <a:t> to 42% of </a:t>
            </a:r>
            <a:r>
              <a:rPr lang="fr-FR" sz="1200" b="1" dirty="0" err="1" smtClean="0">
                <a:latin typeface="Times New Roman"/>
                <a:cs typeface="Times New Roman"/>
              </a:rPr>
              <a:t>premises</a:t>
            </a:r>
            <a:r>
              <a:rPr lang="fr-FR" sz="1200" b="1" dirty="0" smtClean="0">
                <a:latin typeface="Times New Roman"/>
                <a:cs typeface="Times New Roman"/>
              </a:rPr>
              <a:t> </a:t>
            </a:r>
            <a:r>
              <a:rPr lang="fr-FR" sz="1200" b="1" dirty="0" err="1" smtClean="0">
                <a:latin typeface="Times New Roman"/>
                <a:cs typeface="Times New Roman"/>
              </a:rPr>
              <a:t>from</a:t>
            </a:r>
            <a:r>
              <a:rPr lang="fr-FR" sz="1200" b="1" dirty="0" smtClean="0">
                <a:latin typeface="Times New Roman"/>
                <a:cs typeface="Times New Roman"/>
              </a:rPr>
              <a:t> all four </a:t>
            </a:r>
            <a:r>
              <a:rPr lang="fr-FR" sz="1200" b="1" dirty="0" err="1" smtClean="0">
                <a:latin typeface="Times New Roman"/>
                <a:cs typeface="Times New Roman"/>
              </a:rPr>
              <a:t>operators</a:t>
            </a:r>
            <a:r>
              <a:rPr lang="fr-FR" sz="1200" b="1" dirty="0" smtClean="0">
                <a:latin typeface="Times New Roman"/>
                <a:cs typeface="Times New Roman"/>
              </a:rPr>
              <a:t>, and 90% </a:t>
            </a:r>
            <a:r>
              <a:rPr lang="fr-FR" sz="1200" b="1" dirty="0" err="1" smtClean="0">
                <a:latin typeface="Times New Roman"/>
                <a:cs typeface="Times New Roman"/>
              </a:rPr>
              <a:t>from</a:t>
            </a:r>
            <a:r>
              <a:rPr lang="fr-FR" sz="1200" b="1" dirty="0" smtClean="0">
                <a:latin typeface="Times New Roman"/>
                <a:cs typeface="Times New Roman"/>
              </a:rPr>
              <a:t> </a:t>
            </a:r>
            <a:r>
              <a:rPr lang="fr-FR" sz="1200" b="1" dirty="0" err="1" smtClean="0">
                <a:latin typeface="Times New Roman"/>
                <a:cs typeface="Times New Roman"/>
              </a:rPr>
              <a:t>at</a:t>
            </a:r>
            <a:r>
              <a:rPr lang="fr-FR" sz="1200" b="1" dirty="0" smtClean="0">
                <a:latin typeface="Times New Roman"/>
                <a:cs typeface="Times New Roman"/>
              </a:rPr>
              <a:t> least one. </a:t>
            </a:r>
            <a:r>
              <a:rPr lang="fr-FR" sz="1200" b="1" dirty="0" err="1" smtClean="0">
                <a:latin typeface="Times New Roman"/>
                <a:cs typeface="Times New Roman"/>
              </a:rPr>
              <a:t>Superfast</a:t>
            </a:r>
            <a:r>
              <a:rPr lang="fr-FR" sz="1200" b="1" dirty="0" smtClean="0">
                <a:latin typeface="Times New Roman"/>
                <a:cs typeface="Times New Roman"/>
              </a:rPr>
              <a:t> </a:t>
            </a:r>
            <a:r>
              <a:rPr lang="fr-FR" sz="1200" b="1" dirty="0" err="1" smtClean="0">
                <a:latin typeface="Times New Roman"/>
                <a:cs typeface="Times New Roman"/>
              </a:rPr>
              <a:t>broadband</a:t>
            </a:r>
            <a:r>
              <a:rPr lang="fr-FR" sz="1200" b="1" dirty="0" smtClean="0">
                <a:latin typeface="Times New Roman"/>
                <a:cs typeface="Times New Roman"/>
              </a:rPr>
              <a:t> </a:t>
            </a:r>
            <a:r>
              <a:rPr lang="fr-FR" sz="1200" b="1" dirty="0" err="1" smtClean="0">
                <a:latin typeface="Times New Roman"/>
                <a:cs typeface="Times New Roman"/>
              </a:rPr>
              <a:t>is</a:t>
            </a:r>
            <a:r>
              <a:rPr lang="fr-FR" sz="1200" b="1" dirty="0" smtClean="0">
                <a:latin typeface="Times New Roman"/>
                <a:cs typeface="Times New Roman"/>
              </a:rPr>
              <a:t> </a:t>
            </a:r>
            <a:r>
              <a:rPr lang="fr-FR" sz="1200" b="1" dirty="0" err="1" smtClean="0">
                <a:latin typeface="Times New Roman"/>
                <a:cs typeface="Times New Roman"/>
              </a:rPr>
              <a:t>now</a:t>
            </a:r>
            <a:r>
              <a:rPr lang="fr-FR" sz="1200" b="1" dirty="0" smtClean="0">
                <a:latin typeface="Times New Roman"/>
                <a:cs typeface="Times New Roman"/>
              </a:rPr>
              <a:t> </a:t>
            </a:r>
            <a:r>
              <a:rPr lang="fr-FR" sz="1200" b="1" dirty="0" err="1" smtClean="0">
                <a:latin typeface="Times New Roman"/>
                <a:cs typeface="Times New Roman"/>
              </a:rPr>
              <a:t>available</a:t>
            </a:r>
            <a:r>
              <a:rPr lang="fr-FR" sz="1200" b="1" dirty="0" smtClean="0">
                <a:latin typeface="Times New Roman"/>
                <a:cs typeface="Times New Roman"/>
              </a:rPr>
              <a:t> to 83% of </a:t>
            </a:r>
            <a:r>
              <a:rPr lang="fr-FR" sz="1200" b="1" dirty="0" err="1" smtClean="0">
                <a:latin typeface="Times New Roman"/>
                <a:cs typeface="Times New Roman"/>
              </a:rPr>
              <a:t>premises</a:t>
            </a:r>
            <a:r>
              <a:rPr lang="fr-FR" sz="1200" b="1" dirty="0" smtClean="0">
                <a:latin typeface="Times New Roman"/>
                <a:cs typeface="Times New Roman"/>
              </a:rPr>
              <a:t>, </a:t>
            </a:r>
            <a:r>
              <a:rPr lang="fr-FR" sz="1200" b="1" dirty="0" err="1" smtClean="0">
                <a:latin typeface="Times New Roman"/>
                <a:cs typeface="Times New Roman"/>
              </a:rPr>
              <a:t>with</a:t>
            </a:r>
            <a:r>
              <a:rPr lang="fr-FR" sz="1200" b="1" dirty="0" smtClean="0">
                <a:latin typeface="Times New Roman"/>
                <a:cs typeface="Times New Roman"/>
              </a:rPr>
              <a:t> a range of providers </a:t>
            </a:r>
            <a:r>
              <a:rPr lang="fr-FR" sz="1200" b="1" dirty="0" err="1" smtClean="0">
                <a:latin typeface="Times New Roman"/>
                <a:cs typeface="Times New Roman"/>
              </a:rPr>
              <a:t>competing</a:t>
            </a:r>
            <a:r>
              <a:rPr lang="fr-FR" sz="1200" b="1" dirty="0" smtClean="0">
                <a:latin typeface="Times New Roman"/>
                <a:cs typeface="Times New Roman"/>
              </a:rPr>
              <a:t> on service and </a:t>
            </a:r>
            <a:r>
              <a:rPr lang="fr-FR" sz="1200" b="1" dirty="0" err="1" smtClean="0">
                <a:latin typeface="Times New Roman"/>
                <a:cs typeface="Times New Roman"/>
              </a:rPr>
              <a:t>price</a:t>
            </a:r>
            <a:r>
              <a:rPr lang="fr-FR" sz="1200" b="1" dirty="0" smtClean="0">
                <a:latin typeface="Times New Roman"/>
                <a:cs typeface="Times New Roman"/>
              </a:rPr>
              <a:t>.</a:t>
            </a:r>
          </a:p>
          <a:p>
            <a:pPr algn="just"/>
            <a:r>
              <a:rPr lang="fr-FR" sz="1200" b="1" dirty="0" err="1" smtClean="0">
                <a:latin typeface="Times New Roman"/>
                <a:cs typeface="Times New Roman"/>
              </a:rPr>
              <a:t>Ofcom</a:t>
            </a:r>
            <a:r>
              <a:rPr lang="fr-FR" sz="1200" b="1" dirty="0" smtClean="0">
                <a:latin typeface="Times New Roman"/>
                <a:cs typeface="Times New Roman"/>
              </a:rPr>
              <a:t> </a:t>
            </a:r>
            <a:r>
              <a:rPr lang="fr-FR" sz="1200" b="1" dirty="0" err="1" smtClean="0">
                <a:latin typeface="Times New Roman"/>
                <a:cs typeface="Times New Roman"/>
              </a:rPr>
              <a:t>wants</a:t>
            </a:r>
            <a:r>
              <a:rPr lang="fr-FR" sz="1200" b="1" dirty="0" smtClean="0">
                <a:latin typeface="Times New Roman"/>
                <a:cs typeface="Times New Roman"/>
              </a:rPr>
              <a:t> to </a:t>
            </a:r>
            <a:r>
              <a:rPr lang="fr-FR" sz="1200" b="1" dirty="0" err="1" smtClean="0">
                <a:latin typeface="Times New Roman"/>
                <a:cs typeface="Times New Roman"/>
              </a:rPr>
              <a:t>see</a:t>
            </a:r>
            <a:r>
              <a:rPr lang="fr-FR" sz="1200" b="1" dirty="0" smtClean="0">
                <a:latin typeface="Times New Roman"/>
                <a:cs typeface="Times New Roman"/>
              </a:rPr>
              <a:t> the </a:t>
            </a:r>
            <a:r>
              <a:rPr lang="fr-FR" sz="1200" b="1" dirty="0" err="1" smtClean="0">
                <a:latin typeface="Times New Roman"/>
                <a:cs typeface="Times New Roman"/>
              </a:rPr>
              <a:t>widest</a:t>
            </a:r>
            <a:r>
              <a:rPr lang="fr-FR" sz="1200" b="1" dirty="0" smtClean="0">
                <a:latin typeface="Times New Roman"/>
                <a:cs typeface="Times New Roman"/>
              </a:rPr>
              <a:t> possible </a:t>
            </a:r>
            <a:r>
              <a:rPr lang="fr-FR" sz="1200" b="1" dirty="0" err="1" smtClean="0">
                <a:latin typeface="Times New Roman"/>
                <a:cs typeface="Times New Roman"/>
              </a:rPr>
              <a:t>availability</a:t>
            </a:r>
            <a:r>
              <a:rPr lang="fr-FR" sz="1200" b="1" dirty="0" smtClean="0">
                <a:latin typeface="Times New Roman"/>
                <a:cs typeface="Times New Roman"/>
              </a:rPr>
              <a:t> of </a:t>
            </a:r>
            <a:r>
              <a:rPr lang="fr-FR" sz="1200" b="1" dirty="0" err="1" smtClean="0">
                <a:latin typeface="Times New Roman"/>
                <a:cs typeface="Times New Roman"/>
              </a:rPr>
              <a:t>high</a:t>
            </a:r>
            <a:r>
              <a:rPr lang="fr-FR" sz="1200" b="1" dirty="0" smtClean="0">
                <a:latin typeface="Times New Roman"/>
                <a:cs typeface="Times New Roman"/>
              </a:rPr>
              <a:t>-speed </a:t>
            </a:r>
            <a:r>
              <a:rPr lang="fr-FR" sz="1200" b="1" dirty="0" err="1" smtClean="0">
                <a:latin typeface="Times New Roman"/>
                <a:cs typeface="Times New Roman"/>
              </a:rPr>
              <a:t>broadband</a:t>
            </a:r>
            <a:r>
              <a:rPr lang="fr-FR" sz="1200" b="1" dirty="0" smtClean="0">
                <a:latin typeface="Times New Roman"/>
                <a:cs typeface="Times New Roman"/>
              </a:rPr>
              <a:t> </a:t>
            </a:r>
            <a:r>
              <a:rPr lang="fr-FR" sz="1200" b="1" dirty="0" err="1" smtClean="0">
                <a:latin typeface="Times New Roman"/>
                <a:cs typeface="Times New Roman"/>
              </a:rPr>
              <a:t>at</a:t>
            </a:r>
            <a:r>
              <a:rPr lang="fr-FR" sz="1200" b="1" dirty="0" smtClean="0">
                <a:latin typeface="Times New Roman"/>
                <a:cs typeface="Times New Roman"/>
              </a:rPr>
              <a:t> home, </a:t>
            </a:r>
            <a:r>
              <a:rPr lang="fr-FR" sz="1200" b="1" dirty="0" err="1" smtClean="0">
                <a:latin typeface="Times New Roman"/>
                <a:cs typeface="Times New Roman"/>
              </a:rPr>
              <a:t>at</a:t>
            </a:r>
            <a:r>
              <a:rPr lang="fr-FR" sz="1200" b="1" dirty="0" smtClean="0">
                <a:latin typeface="Times New Roman"/>
                <a:cs typeface="Times New Roman"/>
              </a:rPr>
              <a:t> </a:t>
            </a:r>
            <a:r>
              <a:rPr lang="fr-FR" sz="1200" b="1" dirty="0" err="1" smtClean="0">
                <a:latin typeface="Times New Roman"/>
                <a:cs typeface="Times New Roman"/>
              </a:rPr>
              <a:t>work</a:t>
            </a:r>
            <a:r>
              <a:rPr lang="fr-FR" sz="1200" b="1" dirty="0" smtClean="0">
                <a:latin typeface="Times New Roman"/>
                <a:cs typeface="Times New Roman"/>
              </a:rPr>
              <a:t> and on the move. </a:t>
            </a:r>
            <a:r>
              <a:rPr lang="fr-FR" sz="1200" b="1" dirty="0" err="1" smtClean="0">
                <a:latin typeface="Times New Roman"/>
                <a:cs typeface="Times New Roman"/>
              </a:rPr>
              <a:t>Ofcom</a:t>
            </a:r>
            <a:r>
              <a:rPr lang="fr-FR" sz="1200" b="1" dirty="0" smtClean="0">
                <a:latin typeface="Times New Roman"/>
                <a:cs typeface="Times New Roman"/>
              </a:rPr>
              <a:t> </a:t>
            </a:r>
            <a:r>
              <a:rPr lang="fr-FR" sz="1200" b="1" dirty="0" err="1" smtClean="0">
                <a:latin typeface="Times New Roman"/>
                <a:cs typeface="Times New Roman"/>
              </a:rPr>
              <a:t>estimates</a:t>
            </a:r>
            <a:r>
              <a:rPr lang="fr-FR" sz="1200" b="1" dirty="0" smtClean="0">
                <a:latin typeface="Times New Roman"/>
                <a:cs typeface="Times New Roman"/>
              </a:rPr>
              <a:t> </a:t>
            </a:r>
            <a:r>
              <a:rPr lang="fr-FR" sz="1200" b="1" dirty="0" err="1" smtClean="0">
                <a:latin typeface="Times New Roman"/>
                <a:cs typeface="Times New Roman"/>
              </a:rPr>
              <a:t>that</a:t>
            </a:r>
            <a:r>
              <a:rPr lang="fr-FR" sz="1200" b="1" dirty="0" smtClean="0">
                <a:latin typeface="Times New Roman"/>
                <a:cs typeface="Times New Roman"/>
              </a:rPr>
              <a:t> a </a:t>
            </a:r>
            <a:r>
              <a:rPr lang="fr-FR" sz="1200" b="1" dirty="0" err="1" smtClean="0">
                <a:latin typeface="Times New Roman"/>
                <a:cs typeface="Times New Roman"/>
              </a:rPr>
              <a:t>broadband</a:t>
            </a:r>
            <a:r>
              <a:rPr lang="fr-FR" sz="1200" b="1" dirty="0" smtClean="0">
                <a:latin typeface="Times New Roman"/>
                <a:cs typeface="Times New Roman"/>
              </a:rPr>
              <a:t> speed of 10Mbit/s </a:t>
            </a:r>
            <a:r>
              <a:rPr lang="fr-FR" sz="1200" b="1" dirty="0" err="1" smtClean="0">
                <a:latin typeface="Times New Roman"/>
                <a:cs typeface="Times New Roman"/>
              </a:rPr>
              <a:t>is</a:t>
            </a:r>
            <a:r>
              <a:rPr lang="fr-FR" sz="1200" b="1" dirty="0" smtClean="0">
                <a:latin typeface="Times New Roman"/>
                <a:cs typeface="Times New Roman"/>
              </a:rPr>
              <a:t> </a:t>
            </a:r>
            <a:r>
              <a:rPr lang="fr-FR" sz="1200" b="1" dirty="0" err="1" smtClean="0">
                <a:latin typeface="Times New Roman"/>
                <a:cs typeface="Times New Roman"/>
              </a:rPr>
              <a:t>necessary</a:t>
            </a:r>
            <a:r>
              <a:rPr lang="fr-FR" sz="1200" b="1" dirty="0" smtClean="0">
                <a:latin typeface="Times New Roman"/>
                <a:cs typeface="Times New Roman"/>
              </a:rPr>
              <a:t> to </a:t>
            </a:r>
            <a:r>
              <a:rPr lang="fr-FR" sz="1200" b="1" dirty="0" err="1" smtClean="0">
                <a:latin typeface="Times New Roman"/>
                <a:cs typeface="Times New Roman"/>
              </a:rPr>
              <a:t>benefit</a:t>
            </a:r>
            <a:r>
              <a:rPr lang="fr-FR" sz="1200" b="1" dirty="0" smtClean="0">
                <a:latin typeface="Times New Roman"/>
                <a:cs typeface="Times New Roman"/>
              </a:rPr>
              <a:t> </a:t>
            </a:r>
            <a:r>
              <a:rPr lang="fr-FR" sz="1200" b="1" dirty="0" err="1" smtClean="0">
                <a:latin typeface="Times New Roman"/>
                <a:cs typeface="Times New Roman"/>
              </a:rPr>
              <a:t>from</a:t>
            </a:r>
            <a:r>
              <a:rPr lang="fr-FR" sz="1200" b="1" dirty="0" smtClean="0">
                <a:latin typeface="Times New Roman"/>
                <a:cs typeface="Times New Roman"/>
              </a:rPr>
              <a:t> </a:t>
            </a:r>
            <a:r>
              <a:rPr lang="fr-FR" sz="1200" b="1" dirty="0" err="1" smtClean="0">
                <a:latin typeface="Times New Roman"/>
                <a:cs typeface="Times New Roman"/>
              </a:rPr>
              <a:t>today’s</a:t>
            </a:r>
            <a:r>
              <a:rPr lang="fr-FR" sz="1200" b="1" dirty="0" smtClean="0">
                <a:latin typeface="Times New Roman"/>
                <a:cs typeface="Times New Roman"/>
              </a:rPr>
              <a:t> </a:t>
            </a:r>
            <a:r>
              <a:rPr lang="fr-FR" sz="1200" b="1" dirty="0" err="1" smtClean="0">
                <a:latin typeface="Times New Roman"/>
                <a:cs typeface="Times New Roman"/>
              </a:rPr>
              <a:t>popular</a:t>
            </a:r>
            <a:r>
              <a:rPr lang="fr-FR" sz="1200" b="1" dirty="0" smtClean="0">
                <a:latin typeface="Times New Roman"/>
                <a:cs typeface="Times New Roman"/>
              </a:rPr>
              <a:t> online services, </a:t>
            </a:r>
            <a:r>
              <a:rPr lang="fr-FR" sz="1200" b="1" dirty="0" err="1" smtClean="0">
                <a:latin typeface="Times New Roman"/>
                <a:cs typeface="Times New Roman"/>
              </a:rPr>
              <a:t>such</a:t>
            </a:r>
            <a:r>
              <a:rPr lang="fr-FR" sz="1200" b="1" dirty="0" smtClean="0">
                <a:latin typeface="Times New Roman"/>
                <a:cs typeface="Times New Roman"/>
              </a:rPr>
              <a:t> as on-</a:t>
            </a:r>
            <a:r>
              <a:rPr lang="fr-FR" sz="1200" b="1" dirty="0" err="1" smtClean="0">
                <a:latin typeface="Times New Roman"/>
                <a:cs typeface="Times New Roman"/>
              </a:rPr>
              <a:t>demand</a:t>
            </a:r>
            <a:r>
              <a:rPr lang="fr-FR" sz="1200" b="1" dirty="0" smtClean="0">
                <a:latin typeface="Times New Roman"/>
                <a:cs typeface="Times New Roman"/>
              </a:rPr>
              <a:t> </a:t>
            </a:r>
            <a:r>
              <a:rPr lang="fr-FR" sz="1200" b="1" dirty="0" err="1" smtClean="0">
                <a:latin typeface="Times New Roman"/>
                <a:cs typeface="Times New Roman"/>
              </a:rPr>
              <a:t>video</a:t>
            </a:r>
            <a:r>
              <a:rPr lang="fr-FR" sz="1200" b="1" dirty="0" smtClean="0">
                <a:latin typeface="Times New Roman"/>
                <a:cs typeface="Times New Roman"/>
              </a:rPr>
              <a:t>. </a:t>
            </a:r>
            <a:r>
              <a:rPr lang="fr-FR" sz="1200" b="1" dirty="0" err="1" smtClean="0">
                <a:latin typeface="Times New Roman"/>
                <a:cs typeface="Times New Roman"/>
              </a:rPr>
              <a:t>However</a:t>
            </a:r>
            <a:r>
              <a:rPr lang="fr-FR" sz="1200" b="1" dirty="0" smtClean="0">
                <a:latin typeface="Times New Roman"/>
                <a:cs typeface="Times New Roman"/>
              </a:rPr>
              <a:t>, 8% of UK </a:t>
            </a:r>
            <a:r>
              <a:rPr lang="fr-FR" sz="1200" b="1" dirty="0" err="1" smtClean="0">
                <a:latin typeface="Times New Roman"/>
                <a:cs typeface="Times New Roman"/>
              </a:rPr>
              <a:t>households</a:t>
            </a:r>
            <a:r>
              <a:rPr lang="fr-FR" sz="1200" b="1" dirty="0" smtClean="0">
                <a:latin typeface="Times New Roman"/>
                <a:cs typeface="Times New Roman"/>
              </a:rPr>
              <a:t> </a:t>
            </a:r>
            <a:r>
              <a:rPr lang="fr-FR" sz="1200" b="1" dirty="0" err="1" smtClean="0">
                <a:latin typeface="Times New Roman"/>
                <a:cs typeface="Times New Roman"/>
              </a:rPr>
              <a:t>cannot</a:t>
            </a:r>
            <a:r>
              <a:rPr lang="fr-FR" sz="1200" b="1" dirty="0" smtClean="0">
                <a:latin typeface="Times New Roman"/>
                <a:cs typeface="Times New Roman"/>
              </a:rPr>
              <a:t> </a:t>
            </a:r>
            <a:r>
              <a:rPr lang="fr-FR" sz="1200" b="1" dirty="0" err="1" smtClean="0">
                <a:latin typeface="Times New Roman"/>
                <a:cs typeface="Times New Roman"/>
              </a:rPr>
              <a:t>currently</a:t>
            </a:r>
            <a:r>
              <a:rPr lang="fr-FR" sz="1200" b="1" dirty="0" smtClean="0">
                <a:latin typeface="Times New Roman"/>
                <a:cs typeface="Times New Roman"/>
              </a:rPr>
              <a:t> </a:t>
            </a:r>
            <a:r>
              <a:rPr lang="fr-FR" sz="1200" b="1" dirty="0" err="1" smtClean="0">
                <a:latin typeface="Times New Roman"/>
                <a:cs typeface="Times New Roman"/>
              </a:rPr>
              <a:t>access</a:t>
            </a:r>
            <a:r>
              <a:rPr lang="fr-FR" sz="1200" b="1" dirty="0" smtClean="0">
                <a:latin typeface="Times New Roman"/>
                <a:cs typeface="Times New Roman"/>
              </a:rPr>
              <a:t> </a:t>
            </a:r>
            <a:r>
              <a:rPr lang="fr-FR" sz="1200" b="1" dirty="0" err="1" smtClean="0">
                <a:latin typeface="Times New Roman"/>
                <a:cs typeface="Times New Roman"/>
              </a:rPr>
              <a:t>those</a:t>
            </a:r>
            <a:r>
              <a:rPr lang="fr-FR" sz="1200" b="1" dirty="0" smtClean="0">
                <a:latin typeface="Times New Roman"/>
                <a:cs typeface="Times New Roman"/>
              </a:rPr>
              <a:t> speeds.</a:t>
            </a:r>
          </a:p>
          <a:p>
            <a:pPr algn="just"/>
            <a:r>
              <a:rPr lang="fr-FR" sz="1200" b="1" dirty="0" err="1" smtClean="0">
                <a:latin typeface="Times New Roman"/>
                <a:cs typeface="Times New Roman"/>
              </a:rPr>
              <a:t>Availability</a:t>
            </a:r>
            <a:r>
              <a:rPr lang="fr-FR" sz="1200" b="1" dirty="0" smtClean="0">
                <a:latin typeface="Times New Roman"/>
                <a:cs typeface="Times New Roman"/>
              </a:rPr>
              <a:t> </a:t>
            </a:r>
            <a:r>
              <a:rPr lang="fr-FR" sz="1200" b="1" dirty="0" err="1" smtClean="0">
                <a:latin typeface="Times New Roman"/>
                <a:cs typeface="Times New Roman"/>
              </a:rPr>
              <a:t>is</a:t>
            </a:r>
            <a:r>
              <a:rPr lang="fr-FR" sz="1200" b="1" dirty="0" smtClean="0">
                <a:latin typeface="Times New Roman"/>
                <a:cs typeface="Times New Roman"/>
              </a:rPr>
              <a:t> a </a:t>
            </a:r>
            <a:r>
              <a:rPr lang="fr-FR" sz="1200" b="1" dirty="0" err="1" smtClean="0">
                <a:latin typeface="Times New Roman"/>
                <a:cs typeface="Times New Roman"/>
              </a:rPr>
              <a:t>concern</a:t>
            </a:r>
            <a:r>
              <a:rPr lang="fr-FR" sz="1200" b="1" dirty="0" smtClean="0">
                <a:latin typeface="Times New Roman"/>
                <a:cs typeface="Times New Roman"/>
              </a:rPr>
              <a:t> in more rural areas, </a:t>
            </a:r>
            <a:r>
              <a:rPr lang="fr-FR" sz="1200" b="1" dirty="0" err="1" smtClean="0">
                <a:latin typeface="Times New Roman"/>
                <a:cs typeface="Times New Roman"/>
              </a:rPr>
              <a:t>particularly</a:t>
            </a:r>
            <a:r>
              <a:rPr lang="fr-FR" sz="1200" b="1" dirty="0" smtClean="0">
                <a:latin typeface="Times New Roman"/>
                <a:cs typeface="Times New Roman"/>
              </a:rPr>
              <a:t> in the nations and regions,1 but </a:t>
            </a:r>
            <a:r>
              <a:rPr lang="fr-FR" sz="1200" b="1" dirty="0" err="1" smtClean="0">
                <a:latin typeface="Times New Roman"/>
                <a:cs typeface="Times New Roman"/>
              </a:rPr>
              <a:t>also</a:t>
            </a:r>
            <a:r>
              <a:rPr lang="fr-FR" sz="1200" b="1" dirty="0" smtClean="0">
                <a:latin typeface="Times New Roman"/>
                <a:cs typeface="Times New Roman"/>
              </a:rPr>
              <a:t> in </a:t>
            </a:r>
            <a:r>
              <a:rPr lang="fr-FR" sz="1200" b="1" dirty="0" err="1" smtClean="0">
                <a:latin typeface="Times New Roman"/>
                <a:cs typeface="Times New Roman"/>
              </a:rPr>
              <a:t>some</a:t>
            </a:r>
            <a:r>
              <a:rPr lang="fr-FR" sz="1200" b="1" dirty="0" smtClean="0">
                <a:latin typeface="Times New Roman"/>
                <a:cs typeface="Times New Roman"/>
              </a:rPr>
              <a:t> </a:t>
            </a:r>
            <a:r>
              <a:rPr lang="fr-FR" sz="1200" b="1" dirty="0" err="1" smtClean="0">
                <a:latin typeface="Times New Roman"/>
                <a:cs typeface="Times New Roman"/>
              </a:rPr>
              <a:t>urban</a:t>
            </a:r>
            <a:r>
              <a:rPr lang="fr-FR" sz="1200" b="1" dirty="0" smtClean="0">
                <a:latin typeface="Times New Roman"/>
                <a:cs typeface="Times New Roman"/>
              </a:rPr>
              <a:t> places </a:t>
            </a:r>
            <a:r>
              <a:rPr lang="fr-FR" sz="1200" b="1" dirty="0" err="1" smtClean="0">
                <a:latin typeface="Times New Roman"/>
                <a:cs typeface="Times New Roman"/>
              </a:rPr>
              <a:t>where</a:t>
            </a:r>
            <a:r>
              <a:rPr lang="fr-FR" sz="1200" b="1" dirty="0" smtClean="0">
                <a:latin typeface="Times New Roman"/>
                <a:cs typeface="Times New Roman"/>
              </a:rPr>
              <a:t> roll-out </a:t>
            </a:r>
            <a:r>
              <a:rPr lang="fr-FR" sz="1200" b="1" dirty="0" err="1" smtClean="0">
                <a:latin typeface="Times New Roman"/>
                <a:cs typeface="Times New Roman"/>
              </a:rPr>
              <a:t>costs</a:t>
            </a:r>
            <a:r>
              <a:rPr lang="fr-FR" sz="1200" b="1" dirty="0" smtClean="0">
                <a:latin typeface="Times New Roman"/>
                <a:cs typeface="Times New Roman"/>
              </a:rPr>
              <a:t> or </a:t>
            </a:r>
            <a:r>
              <a:rPr lang="fr-FR" sz="1200" b="1" dirty="0" err="1" smtClean="0">
                <a:latin typeface="Times New Roman"/>
                <a:cs typeface="Times New Roman"/>
              </a:rPr>
              <a:t>low</a:t>
            </a:r>
            <a:r>
              <a:rPr lang="fr-FR" sz="1200" b="1" dirty="0" smtClean="0">
                <a:latin typeface="Times New Roman"/>
                <a:cs typeface="Times New Roman"/>
              </a:rPr>
              <a:t> </a:t>
            </a:r>
            <a:r>
              <a:rPr lang="fr-FR" sz="1200" b="1" dirty="0" err="1" smtClean="0">
                <a:latin typeface="Times New Roman"/>
                <a:cs typeface="Times New Roman"/>
              </a:rPr>
              <a:t>incomes</a:t>
            </a:r>
            <a:r>
              <a:rPr lang="fr-FR" sz="1200" b="1" dirty="0" smtClean="0">
                <a:latin typeface="Times New Roman"/>
                <a:cs typeface="Times New Roman"/>
              </a:rPr>
              <a:t> </a:t>
            </a:r>
            <a:r>
              <a:rPr lang="fr-FR" sz="1200" b="1" dirty="0" err="1" smtClean="0">
                <a:latin typeface="Times New Roman"/>
                <a:cs typeface="Times New Roman"/>
              </a:rPr>
              <a:t>present</a:t>
            </a:r>
            <a:r>
              <a:rPr lang="fr-FR" sz="1200" b="1" dirty="0" smtClean="0">
                <a:latin typeface="Times New Roman"/>
                <a:cs typeface="Times New Roman"/>
              </a:rPr>
              <a:t> </a:t>
            </a:r>
            <a:r>
              <a:rPr lang="fr-FR" sz="1200" b="1" dirty="0" err="1" smtClean="0">
                <a:latin typeface="Times New Roman"/>
                <a:cs typeface="Times New Roman"/>
              </a:rPr>
              <a:t>particular</a:t>
            </a:r>
            <a:r>
              <a:rPr lang="fr-FR" sz="1200" b="1" dirty="0" smtClean="0">
                <a:latin typeface="Times New Roman"/>
                <a:cs typeface="Times New Roman"/>
              </a:rPr>
              <a:t> </a:t>
            </a:r>
            <a:r>
              <a:rPr lang="fr-FR" sz="1200" b="1" dirty="0" err="1" smtClean="0">
                <a:latin typeface="Times New Roman"/>
                <a:cs typeface="Times New Roman"/>
              </a:rPr>
              <a:t>barriers</a:t>
            </a:r>
            <a:r>
              <a:rPr lang="fr-FR" sz="1200" b="1" dirty="0" smtClean="0">
                <a:latin typeface="Times New Roman"/>
                <a:cs typeface="Times New Roman"/>
              </a:rPr>
              <a:t>. </a:t>
            </a:r>
            <a:r>
              <a:rPr lang="fr-FR" sz="1200" b="1" dirty="0" err="1" smtClean="0">
                <a:latin typeface="Times New Roman"/>
                <a:cs typeface="Times New Roman"/>
              </a:rPr>
              <a:t>Ofcom’s</a:t>
            </a:r>
            <a:r>
              <a:rPr lang="fr-FR" sz="1200" b="1" dirty="0" smtClean="0">
                <a:latin typeface="Times New Roman"/>
                <a:cs typeface="Times New Roman"/>
              </a:rPr>
              <a:t> </a:t>
            </a:r>
            <a:r>
              <a:rPr lang="fr-FR" sz="1200" b="1" dirty="0" err="1" smtClean="0">
                <a:latin typeface="Times New Roman"/>
                <a:cs typeface="Times New Roman"/>
              </a:rPr>
              <a:t>review</a:t>
            </a:r>
            <a:r>
              <a:rPr lang="fr-FR" sz="1200" b="1" dirty="0" smtClean="0">
                <a:latin typeface="Times New Roman"/>
                <a:cs typeface="Times New Roman"/>
              </a:rPr>
              <a:t> </a:t>
            </a:r>
            <a:r>
              <a:rPr lang="fr-FR" sz="1200" b="1" dirty="0" err="1" smtClean="0">
                <a:latin typeface="Times New Roman"/>
                <a:cs typeface="Times New Roman"/>
              </a:rPr>
              <a:t>will</a:t>
            </a:r>
            <a:r>
              <a:rPr lang="fr-FR" sz="1200" b="1" dirty="0" smtClean="0">
                <a:latin typeface="Times New Roman"/>
                <a:cs typeface="Times New Roman"/>
              </a:rPr>
              <a:t> </a:t>
            </a:r>
            <a:r>
              <a:rPr lang="fr-FR" sz="1200" b="1" dirty="0" err="1" smtClean="0">
                <a:latin typeface="Times New Roman"/>
                <a:cs typeface="Times New Roman"/>
              </a:rPr>
              <a:t>seek</a:t>
            </a:r>
            <a:r>
              <a:rPr lang="fr-FR" sz="1200" b="1" dirty="0" smtClean="0">
                <a:latin typeface="Times New Roman"/>
                <a:cs typeface="Times New Roman"/>
              </a:rPr>
              <a:t> possible solutions to </a:t>
            </a:r>
            <a:r>
              <a:rPr lang="fr-FR" sz="1200" b="1" dirty="0" err="1" smtClean="0">
                <a:latin typeface="Times New Roman"/>
                <a:cs typeface="Times New Roman"/>
              </a:rPr>
              <a:t>these</a:t>
            </a:r>
            <a:r>
              <a:rPr lang="fr-FR" sz="1200" b="1" dirty="0" smtClean="0">
                <a:latin typeface="Times New Roman"/>
                <a:cs typeface="Times New Roman"/>
              </a:rPr>
              <a:t> </a:t>
            </a:r>
            <a:r>
              <a:rPr lang="fr-FR" sz="1200" b="1" dirty="0" err="1" smtClean="0">
                <a:latin typeface="Times New Roman"/>
                <a:cs typeface="Times New Roman"/>
              </a:rPr>
              <a:t>problems</a:t>
            </a:r>
            <a:r>
              <a:rPr lang="fr-FR" sz="1200" b="1" dirty="0" smtClean="0">
                <a:latin typeface="Times New Roman"/>
                <a:cs typeface="Times New Roman"/>
              </a:rPr>
              <a:t>.</a:t>
            </a:r>
          </a:p>
          <a:p>
            <a:pPr algn="just"/>
            <a:r>
              <a:rPr lang="fr-FR" sz="1200" b="1" dirty="0" smtClean="0">
                <a:latin typeface="Times New Roman"/>
                <a:cs typeface="Times New Roman"/>
              </a:rPr>
              <a:t>It </a:t>
            </a:r>
            <a:r>
              <a:rPr lang="fr-FR" sz="1200" b="1" dirty="0" err="1" smtClean="0">
                <a:latin typeface="Times New Roman"/>
                <a:cs typeface="Times New Roman"/>
              </a:rPr>
              <a:t>is</a:t>
            </a:r>
            <a:r>
              <a:rPr lang="fr-FR" sz="1200" b="1" dirty="0" smtClean="0">
                <a:latin typeface="Times New Roman"/>
                <a:cs typeface="Times New Roman"/>
              </a:rPr>
              <a:t> </a:t>
            </a:r>
            <a:r>
              <a:rPr lang="fr-FR" sz="1200" b="1" dirty="0" err="1" smtClean="0">
                <a:latin typeface="Times New Roman"/>
                <a:cs typeface="Times New Roman"/>
              </a:rPr>
              <a:t>examining</a:t>
            </a:r>
            <a:r>
              <a:rPr lang="fr-FR" sz="1200" b="1" dirty="0" smtClean="0">
                <a:latin typeface="Times New Roman"/>
                <a:cs typeface="Times New Roman"/>
              </a:rPr>
              <a:t> how </a:t>
            </a:r>
            <a:r>
              <a:rPr lang="fr-FR" sz="1200" b="1" dirty="0" err="1" smtClean="0">
                <a:latin typeface="Times New Roman"/>
                <a:cs typeface="Times New Roman"/>
              </a:rPr>
              <a:t>regulation</a:t>
            </a:r>
            <a:r>
              <a:rPr lang="fr-FR" sz="1200" b="1" dirty="0" smtClean="0">
                <a:latin typeface="Times New Roman"/>
                <a:cs typeface="Times New Roman"/>
              </a:rPr>
              <a:t> </a:t>
            </a:r>
            <a:r>
              <a:rPr lang="fr-FR" sz="1200" b="1" dirty="0" err="1" smtClean="0">
                <a:latin typeface="Times New Roman"/>
                <a:cs typeface="Times New Roman"/>
              </a:rPr>
              <a:t>can</a:t>
            </a:r>
            <a:r>
              <a:rPr lang="fr-FR" sz="1200" b="1" dirty="0" smtClean="0">
                <a:latin typeface="Times New Roman"/>
                <a:cs typeface="Times New Roman"/>
              </a:rPr>
              <a:t> </a:t>
            </a:r>
            <a:r>
              <a:rPr lang="fr-FR" sz="1200" b="1" dirty="0" err="1" smtClean="0">
                <a:latin typeface="Times New Roman"/>
                <a:cs typeface="Times New Roman"/>
              </a:rPr>
              <a:t>enable</a:t>
            </a:r>
            <a:r>
              <a:rPr lang="fr-FR" sz="1200" b="1" dirty="0" smtClean="0">
                <a:latin typeface="Times New Roman"/>
                <a:cs typeface="Times New Roman"/>
              </a:rPr>
              <a:t> the commercial </a:t>
            </a:r>
            <a:r>
              <a:rPr lang="fr-FR" sz="1200" b="1" dirty="0" err="1" smtClean="0">
                <a:latin typeface="Times New Roman"/>
                <a:cs typeface="Times New Roman"/>
              </a:rPr>
              <a:t>development</a:t>
            </a:r>
            <a:r>
              <a:rPr lang="fr-FR" sz="1200" b="1" dirty="0" smtClean="0">
                <a:latin typeface="Times New Roman"/>
                <a:cs typeface="Times New Roman"/>
              </a:rPr>
              <a:t> of future </a:t>
            </a:r>
            <a:r>
              <a:rPr lang="fr-FR" sz="1200" b="1" dirty="0" err="1" smtClean="0">
                <a:latin typeface="Times New Roman"/>
                <a:cs typeface="Times New Roman"/>
              </a:rPr>
              <a:t>ultrafast</a:t>
            </a:r>
            <a:r>
              <a:rPr lang="fr-FR" sz="1200" b="1" dirty="0" smtClean="0">
                <a:latin typeface="Times New Roman"/>
                <a:cs typeface="Times New Roman"/>
              </a:rPr>
              <a:t> </a:t>
            </a:r>
            <a:r>
              <a:rPr lang="fr-FR" sz="1200" b="1" dirty="0" err="1" smtClean="0">
                <a:latin typeface="Times New Roman"/>
                <a:cs typeface="Times New Roman"/>
              </a:rPr>
              <a:t>broadband</a:t>
            </a:r>
            <a:r>
              <a:rPr lang="fr-FR" sz="1200" b="1" dirty="0" smtClean="0">
                <a:latin typeface="Times New Roman"/>
                <a:cs typeface="Times New Roman"/>
              </a:rPr>
              <a:t>, </a:t>
            </a:r>
            <a:r>
              <a:rPr lang="fr-FR" sz="1200" b="1" dirty="0" err="1" smtClean="0">
                <a:latin typeface="Times New Roman"/>
                <a:cs typeface="Times New Roman"/>
              </a:rPr>
              <a:t>making</a:t>
            </a:r>
            <a:r>
              <a:rPr lang="fr-FR" sz="1200" b="1" dirty="0" smtClean="0">
                <a:latin typeface="Times New Roman"/>
                <a:cs typeface="Times New Roman"/>
              </a:rPr>
              <a:t> </a:t>
            </a:r>
            <a:r>
              <a:rPr lang="fr-FR" sz="1200" b="1" dirty="0" err="1" smtClean="0">
                <a:latin typeface="Times New Roman"/>
                <a:cs typeface="Times New Roman"/>
              </a:rPr>
              <a:t>it</a:t>
            </a:r>
            <a:r>
              <a:rPr lang="fr-FR" sz="1200" b="1" dirty="0" smtClean="0">
                <a:latin typeface="Times New Roman"/>
                <a:cs typeface="Times New Roman"/>
              </a:rPr>
              <a:t> as </a:t>
            </a:r>
            <a:r>
              <a:rPr lang="fr-FR" sz="1200" b="1" dirty="0" err="1" smtClean="0">
                <a:latin typeface="Times New Roman"/>
                <a:cs typeface="Times New Roman"/>
              </a:rPr>
              <a:t>widely</a:t>
            </a:r>
            <a:r>
              <a:rPr lang="fr-FR" sz="1200" b="1" dirty="0" smtClean="0">
                <a:latin typeface="Times New Roman"/>
                <a:cs typeface="Times New Roman"/>
              </a:rPr>
              <a:t> </a:t>
            </a:r>
            <a:r>
              <a:rPr lang="fr-FR" sz="1200" b="1" dirty="0" err="1" smtClean="0">
                <a:latin typeface="Times New Roman"/>
                <a:cs typeface="Times New Roman"/>
              </a:rPr>
              <a:t>available</a:t>
            </a:r>
            <a:r>
              <a:rPr lang="fr-FR" sz="1200" b="1" dirty="0" smtClean="0">
                <a:latin typeface="Times New Roman"/>
                <a:cs typeface="Times New Roman"/>
              </a:rPr>
              <a:t> as possible.2</a:t>
            </a:r>
          </a:p>
          <a:p>
            <a:pPr algn="just"/>
            <a:r>
              <a:rPr lang="fr-FR" sz="1200" b="1" dirty="0" err="1" smtClean="0">
                <a:latin typeface="Times New Roman"/>
                <a:cs typeface="Times New Roman"/>
              </a:rPr>
              <a:t>Ofcom</a:t>
            </a:r>
            <a:r>
              <a:rPr lang="fr-FR" sz="1200" b="1" dirty="0" smtClean="0">
                <a:latin typeface="Times New Roman"/>
                <a:cs typeface="Times New Roman"/>
              </a:rPr>
              <a:t> </a:t>
            </a:r>
            <a:r>
              <a:rPr lang="fr-FR" sz="1200" b="1" dirty="0" err="1" smtClean="0">
                <a:latin typeface="Times New Roman"/>
                <a:cs typeface="Times New Roman"/>
              </a:rPr>
              <a:t>is</a:t>
            </a:r>
            <a:r>
              <a:rPr lang="fr-FR" sz="1200" b="1" dirty="0" smtClean="0">
                <a:latin typeface="Times New Roman"/>
                <a:cs typeface="Times New Roman"/>
              </a:rPr>
              <a:t> </a:t>
            </a:r>
            <a:r>
              <a:rPr lang="fr-FR" sz="1200" b="1" dirty="0" err="1" smtClean="0">
                <a:latin typeface="Times New Roman"/>
                <a:cs typeface="Times New Roman"/>
              </a:rPr>
              <a:t>also</a:t>
            </a:r>
            <a:r>
              <a:rPr lang="fr-FR" sz="1200" b="1" dirty="0" smtClean="0">
                <a:latin typeface="Times New Roman"/>
                <a:cs typeface="Times New Roman"/>
              </a:rPr>
              <a:t> </a:t>
            </a:r>
            <a:r>
              <a:rPr lang="fr-FR" sz="1200" b="1" dirty="0" err="1" smtClean="0">
                <a:latin typeface="Times New Roman"/>
                <a:cs typeface="Times New Roman"/>
              </a:rPr>
              <a:t>considering</a:t>
            </a:r>
            <a:r>
              <a:rPr lang="fr-FR" sz="1200" b="1" dirty="0" smtClean="0">
                <a:latin typeface="Times New Roman"/>
                <a:cs typeface="Times New Roman"/>
              </a:rPr>
              <a:t> </a:t>
            </a:r>
            <a:r>
              <a:rPr lang="fr-FR" sz="1200" b="1" dirty="0" err="1" smtClean="0">
                <a:latin typeface="Times New Roman"/>
                <a:cs typeface="Times New Roman"/>
              </a:rPr>
              <a:t>what</a:t>
            </a:r>
            <a:r>
              <a:rPr lang="fr-FR" sz="1200" b="1" dirty="0" smtClean="0">
                <a:latin typeface="Times New Roman"/>
                <a:cs typeface="Times New Roman"/>
              </a:rPr>
              <a:t> </a:t>
            </a:r>
            <a:r>
              <a:rPr lang="fr-FR" sz="1200" b="1" dirty="0" err="1" smtClean="0">
                <a:latin typeface="Times New Roman"/>
                <a:cs typeface="Times New Roman"/>
              </a:rPr>
              <a:t>further</a:t>
            </a:r>
            <a:r>
              <a:rPr lang="fr-FR" sz="1200" b="1" dirty="0" smtClean="0">
                <a:latin typeface="Times New Roman"/>
                <a:cs typeface="Times New Roman"/>
              </a:rPr>
              <a:t> options </a:t>
            </a:r>
            <a:r>
              <a:rPr lang="fr-FR" sz="1200" b="1" dirty="0" err="1" smtClean="0">
                <a:latin typeface="Times New Roman"/>
                <a:cs typeface="Times New Roman"/>
              </a:rPr>
              <a:t>might</a:t>
            </a:r>
            <a:r>
              <a:rPr lang="fr-FR" sz="1200" b="1" dirty="0" smtClean="0">
                <a:latin typeface="Times New Roman"/>
                <a:cs typeface="Times New Roman"/>
              </a:rPr>
              <a:t> </a:t>
            </a:r>
            <a:r>
              <a:rPr lang="fr-FR" sz="1200" b="1" dirty="0" err="1" smtClean="0">
                <a:latin typeface="Times New Roman"/>
                <a:cs typeface="Times New Roman"/>
              </a:rPr>
              <a:t>be</a:t>
            </a:r>
            <a:r>
              <a:rPr lang="fr-FR" sz="1200" b="1" dirty="0" smtClean="0">
                <a:latin typeface="Times New Roman"/>
                <a:cs typeface="Times New Roman"/>
              </a:rPr>
              <a:t> </a:t>
            </a:r>
            <a:r>
              <a:rPr lang="fr-FR" sz="1200" b="1" dirty="0" err="1" smtClean="0">
                <a:latin typeface="Times New Roman"/>
                <a:cs typeface="Times New Roman"/>
              </a:rPr>
              <a:t>available</a:t>
            </a:r>
            <a:r>
              <a:rPr lang="fr-FR" sz="1200" b="1" dirty="0" smtClean="0">
                <a:latin typeface="Times New Roman"/>
                <a:cs typeface="Times New Roman"/>
              </a:rPr>
              <a:t> to </a:t>
            </a:r>
            <a:r>
              <a:rPr lang="fr-FR" sz="1200" b="1" dirty="0" err="1" smtClean="0">
                <a:latin typeface="Times New Roman"/>
                <a:cs typeface="Times New Roman"/>
              </a:rPr>
              <a:t>improve</a:t>
            </a:r>
            <a:r>
              <a:rPr lang="fr-FR" sz="1200" b="1" dirty="0" smtClean="0">
                <a:latin typeface="Times New Roman"/>
                <a:cs typeface="Times New Roman"/>
              </a:rPr>
              <a:t> mobile services. Mobile 4G </a:t>
            </a:r>
            <a:r>
              <a:rPr lang="fr-FR" sz="1200" b="1" dirty="0" err="1" smtClean="0">
                <a:latin typeface="Times New Roman"/>
                <a:cs typeface="Times New Roman"/>
              </a:rPr>
              <a:t>broadband</a:t>
            </a:r>
            <a:r>
              <a:rPr lang="fr-FR" sz="1200" b="1" dirty="0" smtClean="0">
                <a:latin typeface="Times New Roman"/>
                <a:cs typeface="Times New Roman"/>
              </a:rPr>
              <a:t> </a:t>
            </a:r>
            <a:r>
              <a:rPr lang="fr-FR" sz="1200" b="1" dirty="0" err="1" smtClean="0">
                <a:latin typeface="Times New Roman"/>
                <a:cs typeface="Times New Roman"/>
              </a:rPr>
              <a:t>will</a:t>
            </a:r>
            <a:r>
              <a:rPr lang="fr-FR" sz="1200" b="1" dirty="0" smtClean="0">
                <a:latin typeface="Times New Roman"/>
                <a:cs typeface="Times New Roman"/>
              </a:rPr>
              <a:t> </a:t>
            </a:r>
            <a:r>
              <a:rPr lang="fr-FR" sz="1200" b="1" dirty="0" err="1" smtClean="0">
                <a:latin typeface="Times New Roman"/>
                <a:cs typeface="Times New Roman"/>
              </a:rPr>
              <a:t>reach</a:t>
            </a:r>
            <a:r>
              <a:rPr lang="fr-FR" sz="1200" b="1" dirty="0" smtClean="0">
                <a:latin typeface="Times New Roman"/>
                <a:cs typeface="Times New Roman"/>
              </a:rPr>
              <a:t> 98% of UK </a:t>
            </a:r>
            <a:r>
              <a:rPr lang="fr-FR" sz="1200" b="1" dirty="0" err="1" smtClean="0">
                <a:latin typeface="Times New Roman"/>
                <a:cs typeface="Times New Roman"/>
              </a:rPr>
              <a:t>premises</a:t>
            </a:r>
            <a:r>
              <a:rPr lang="fr-FR" sz="1200" b="1" dirty="0" smtClean="0">
                <a:latin typeface="Times New Roman"/>
                <a:cs typeface="Times New Roman"/>
              </a:rPr>
              <a:t>, due to </a:t>
            </a:r>
            <a:r>
              <a:rPr lang="fr-FR" sz="1200" b="1" dirty="0" err="1" smtClean="0">
                <a:latin typeface="Times New Roman"/>
                <a:cs typeface="Times New Roman"/>
              </a:rPr>
              <a:t>Ofcom</a:t>
            </a:r>
            <a:r>
              <a:rPr lang="fr-FR" sz="1200" b="1" dirty="0" smtClean="0">
                <a:latin typeface="Times New Roman"/>
                <a:cs typeface="Times New Roman"/>
              </a:rPr>
              <a:t> </a:t>
            </a:r>
            <a:r>
              <a:rPr lang="fr-FR" sz="1200" b="1" dirty="0" err="1" smtClean="0">
                <a:latin typeface="Times New Roman"/>
                <a:cs typeface="Times New Roman"/>
              </a:rPr>
              <a:t>rules</a:t>
            </a:r>
            <a:r>
              <a:rPr lang="fr-FR" sz="1200" b="1" dirty="0" smtClean="0">
                <a:latin typeface="Times New Roman"/>
                <a:cs typeface="Times New Roman"/>
              </a:rPr>
              <a:t> and </a:t>
            </a:r>
            <a:r>
              <a:rPr lang="fr-FR" sz="1200" b="1" dirty="0" err="1" smtClean="0">
                <a:latin typeface="Times New Roman"/>
                <a:cs typeface="Times New Roman"/>
              </a:rPr>
              <a:t>industry</a:t>
            </a:r>
            <a:r>
              <a:rPr lang="fr-FR" sz="1200" b="1" dirty="0" smtClean="0">
                <a:latin typeface="Times New Roman"/>
                <a:cs typeface="Times New Roman"/>
              </a:rPr>
              <a:t> </a:t>
            </a:r>
            <a:r>
              <a:rPr lang="fr-FR" sz="1200" b="1" dirty="0" err="1" smtClean="0">
                <a:latin typeface="Times New Roman"/>
                <a:cs typeface="Times New Roman"/>
              </a:rPr>
              <a:t>investment</a:t>
            </a:r>
            <a:r>
              <a:rPr lang="fr-FR" sz="1200" b="1" dirty="0" smtClean="0">
                <a:latin typeface="Times New Roman"/>
                <a:cs typeface="Times New Roman"/>
              </a:rPr>
              <a:t>. But </a:t>
            </a:r>
            <a:r>
              <a:rPr lang="fr-FR" sz="1200" b="1" dirty="0" err="1" smtClean="0">
                <a:latin typeface="Times New Roman"/>
                <a:cs typeface="Times New Roman"/>
              </a:rPr>
              <a:t>consumers</a:t>
            </a:r>
            <a:r>
              <a:rPr lang="fr-FR" sz="1200" b="1" dirty="0" smtClean="0">
                <a:latin typeface="Times New Roman"/>
                <a:cs typeface="Times New Roman"/>
              </a:rPr>
              <a:t>’ and businesses’ </a:t>
            </a:r>
            <a:r>
              <a:rPr lang="fr-FR" sz="1200" b="1" dirty="0" err="1" smtClean="0">
                <a:latin typeface="Times New Roman"/>
                <a:cs typeface="Times New Roman"/>
              </a:rPr>
              <a:t>growing</a:t>
            </a:r>
            <a:r>
              <a:rPr lang="fr-FR" sz="1200" b="1" dirty="0" smtClean="0">
                <a:latin typeface="Times New Roman"/>
                <a:cs typeface="Times New Roman"/>
              </a:rPr>
              <a:t> expectations for </a:t>
            </a:r>
            <a:r>
              <a:rPr lang="fr-FR" sz="1200" b="1" dirty="0" err="1" smtClean="0">
                <a:latin typeface="Times New Roman"/>
                <a:cs typeface="Times New Roman"/>
              </a:rPr>
              <a:t>reliable</a:t>
            </a:r>
            <a:r>
              <a:rPr lang="fr-FR" sz="1200" b="1" dirty="0" smtClean="0">
                <a:latin typeface="Times New Roman"/>
                <a:cs typeface="Times New Roman"/>
              </a:rPr>
              <a:t>, </a:t>
            </a:r>
            <a:r>
              <a:rPr lang="fr-FR" sz="1200" b="1" dirty="0" err="1" smtClean="0">
                <a:latin typeface="Times New Roman"/>
                <a:cs typeface="Times New Roman"/>
              </a:rPr>
              <a:t>universal</a:t>
            </a:r>
            <a:r>
              <a:rPr lang="fr-FR" sz="1200" b="1" dirty="0" smtClean="0">
                <a:latin typeface="Times New Roman"/>
                <a:cs typeface="Times New Roman"/>
              </a:rPr>
              <a:t>, </a:t>
            </a:r>
            <a:r>
              <a:rPr lang="fr-FR" sz="1200" b="1" dirty="0" err="1" smtClean="0">
                <a:latin typeface="Times New Roman"/>
                <a:cs typeface="Times New Roman"/>
              </a:rPr>
              <a:t>always</a:t>
            </a:r>
            <a:r>
              <a:rPr lang="fr-FR" sz="1200" b="1" dirty="0" smtClean="0">
                <a:latin typeface="Times New Roman"/>
                <a:cs typeface="Times New Roman"/>
              </a:rPr>
              <a:t>-on </a:t>
            </a:r>
            <a:r>
              <a:rPr lang="fr-FR" sz="1200" b="1" dirty="0" err="1" smtClean="0">
                <a:latin typeface="Times New Roman"/>
                <a:cs typeface="Times New Roman"/>
              </a:rPr>
              <a:t>voice</a:t>
            </a:r>
            <a:r>
              <a:rPr lang="fr-FR" sz="1200" b="1" dirty="0" smtClean="0">
                <a:latin typeface="Times New Roman"/>
                <a:cs typeface="Times New Roman"/>
              </a:rPr>
              <a:t> and data services </a:t>
            </a:r>
            <a:r>
              <a:rPr lang="fr-FR" sz="1200" b="1" dirty="0" err="1" smtClean="0">
                <a:latin typeface="Times New Roman"/>
                <a:cs typeface="Times New Roman"/>
              </a:rPr>
              <a:t>will</a:t>
            </a:r>
            <a:r>
              <a:rPr lang="fr-FR" sz="1200" b="1" dirty="0" smtClean="0">
                <a:latin typeface="Times New Roman"/>
                <a:cs typeface="Times New Roman"/>
              </a:rPr>
              <a:t> </a:t>
            </a:r>
            <a:r>
              <a:rPr lang="fr-FR" sz="1200" b="1" dirty="0" err="1" smtClean="0">
                <a:latin typeface="Times New Roman"/>
                <a:cs typeface="Times New Roman"/>
              </a:rPr>
              <a:t>need</a:t>
            </a:r>
            <a:r>
              <a:rPr lang="fr-FR" sz="1200" b="1" dirty="0" smtClean="0">
                <a:latin typeface="Times New Roman"/>
                <a:cs typeface="Times New Roman"/>
              </a:rPr>
              <a:t> to </a:t>
            </a:r>
            <a:r>
              <a:rPr lang="fr-FR" sz="1200" b="1" dirty="0" err="1" smtClean="0">
                <a:latin typeface="Times New Roman"/>
                <a:cs typeface="Times New Roman"/>
              </a:rPr>
              <a:t>be</a:t>
            </a:r>
            <a:r>
              <a:rPr lang="fr-FR" sz="1200" b="1" dirty="0" smtClean="0">
                <a:latin typeface="Times New Roman"/>
                <a:cs typeface="Times New Roman"/>
              </a:rPr>
              <a:t> </a:t>
            </a:r>
            <a:r>
              <a:rPr lang="fr-FR" sz="1200" b="1" dirty="0" err="1" smtClean="0">
                <a:latin typeface="Times New Roman"/>
                <a:cs typeface="Times New Roman"/>
              </a:rPr>
              <a:t>matched</a:t>
            </a:r>
            <a:r>
              <a:rPr lang="fr-FR" sz="1200" b="1" dirty="0" smtClean="0">
                <a:latin typeface="Times New Roman"/>
                <a:cs typeface="Times New Roman"/>
              </a:rPr>
              <a:t> by network </a:t>
            </a:r>
            <a:r>
              <a:rPr lang="fr-FR" sz="1200" b="1" dirty="0" err="1" smtClean="0">
                <a:latin typeface="Times New Roman"/>
                <a:cs typeface="Times New Roman"/>
              </a:rPr>
              <a:t>investment</a:t>
            </a:r>
            <a:r>
              <a:rPr lang="fr-FR" sz="1200" b="1" dirty="0" smtClean="0">
                <a:latin typeface="Times New Roman"/>
                <a:cs typeface="Times New Roman"/>
              </a:rPr>
              <a:t>.</a:t>
            </a:r>
          </a:p>
          <a:p>
            <a:pPr algn="r"/>
            <a:r>
              <a:rPr lang="fr-FR" sz="1200" b="1" dirty="0" smtClean="0">
                <a:latin typeface="Times New Roman"/>
                <a:cs typeface="Times New Roman"/>
              </a:rPr>
              <a:t>16 July 2015, </a:t>
            </a:r>
            <a:r>
              <a:rPr lang="fr-FR" sz="1200" dirty="0" smtClean="0">
                <a:latin typeface="Times New Roman"/>
                <a:cs typeface="Times New Roman"/>
                <a:hlinkClick r:id="rId4"/>
              </a:rPr>
              <a:t>www.media.ofcom.org.uk</a:t>
            </a:r>
            <a:r>
              <a:rPr lang="fr-FR" sz="1200" dirty="0" smtClean="0">
                <a:latin typeface="Times New Roman"/>
                <a:cs typeface="Times New Roman"/>
              </a:rPr>
              <a:t> </a:t>
            </a:r>
            <a:endParaRPr lang="fr-FR" sz="1200" dirty="0">
              <a:latin typeface="Times New Roman"/>
              <a:cs typeface="Times New Roman"/>
            </a:endParaRPr>
          </a:p>
        </p:txBody>
      </p:sp>
      <p:pic>
        <p:nvPicPr>
          <p:cNvPr id="2" name="Image 1"/>
          <p:cNvPicPr>
            <a:picLocks noChangeAspect="1"/>
          </p:cNvPicPr>
          <p:nvPr/>
        </p:nvPicPr>
        <p:blipFill>
          <a:blip r:embed="rId5"/>
          <a:stretch>
            <a:fillRect/>
          </a:stretch>
        </p:blipFill>
        <p:spPr>
          <a:xfrm>
            <a:off x="2958064" y="710595"/>
            <a:ext cx="6025846" cy="3219780"/>
          </a:xfrm>
          <a:prstGeom prst="rect">
            <a:avLst/>
          </a:prstGeom>
          <a:ln w="38100" cmpd="sng">
            <a:solidFill>
              <a:srgbClr val="800000"/>
            </a:solidFill>
          </a:ln>
        </p:spPr>
      </p:pic>
    </p:spTree>
    <p:extLst>
      <p:ext uri="{BB962C8B-B14F-4D97-AF65-F5344CB8AC3E}">
        <p14:creationId xmlns:p14="http://schemas.microsoft.com/office/powerpoint/2010/main" val="118588824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192116" y="229116"/>
            <a:ext cx="6334803"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C</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Increasing</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migratory</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flows</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tourists</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students</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workers</a:t>
            </a:r>
            <a:endParaRPr lang="fr-FR" sz="2000" b="1" i="1" dirty="0">
              <a:solidFill>
                <a:schemeClr val="tx2">
                  <a:lumMod val="75000"/>
                </a:schemeClr>
              </a:solidFill>
              <a:latin typeface="Times New Roman"/>
              <a:cs typeface="Times New Roman"/>
            </a:endParaRPr>
          </a:p>
        </p:txBody>
      </p:sp>
      <p:pic>
        <p:nvPicPr>
          <p:cNvPr id="4" name="Image 3"/>
          <p:cNvPicPr>
            <a:picLocks noChangeAspect="1"/>
          </p:cNvPicPr>
          <p:nvPr/>
        </p:nvPicPr>
        <p:blipFill>
          <a:blip r:embed="rId3"/>
          <a:stretch>
            <a:fillRect/>
          </a:stretch>
        </p:blipFill>
        <p:spPr>
          <a:xfrm>
            <a:off x="4236460" y="762541"/>
            <a:ext cx="4580917" cy="3075759"/>
          </a:xfrm>
          <a:prstGeom prst="rect">
            <a:avLst/>
          </a:prstGeom>
          <a:ln w="38100" cmpd="sng">
            <a:solidFill>
              <a:srgbClr val="800000"/>
            </a:solidFill>
          </a:ln>
        </p:spPr>
      </p:pic>
      <p:sp>
        <p:nvSpPr>
          <p:cNvPr id="5" name="ZoneTexte 4"/>
          <p:cNvSpPr txBox="1"/>
          <p:nvPr/>
        </p:nvSpPr>
        <p:spPr>
          <a:xfrm>
            <a:off x="7320902" y="229116"/>
            <a:ext cx="1304839" cy="307777"/>
          </a:xfrm>
          <a:prstGeom prst="rect">
            <a:avLst/>
          </a:prstGeom>
          <a:noFill/>
        </p:spPr>
        <p:txBody>
          <a:bodyPr wrap="none" rtlCol="0">
            <a:spAutoFit/>
          </a:bodyPr>
          <a:lstStyle/>
          <a:p>
            <a:r>
              <a:rPr lang="fr-FR" sz="1400" dirty="0" smtClean="0">
                <a:latin typeface="Times New Roman"/>
                <a:cs typeface="Times New Roman"/>
                <a:hlinkClick r:id="rId4"/>
              </a:rPr>
              <a:t>www.bbc.co.uk</a:t>
            </a:r>
            <a:r>
              <a:rPr lang="fr-FR" sz="1400" dirty="0" smtClean="0">
                <a:latin typeface="Times New Roman"/>
                <a:cs typeface="Times New Roman"/>
              </a:rPr>
              <a:t>  </a:t>
            </a:r>
            <a:endParaRPr lang="fr-FR" sz="1400" dirty="0">
              <a:latin typeface="Times New Roman"/>
              <a:cs typeface="Times New Roman"/>
            </a:endParaRPr>
          </a:p>
        </p:txBody>
      </p:sp>
      <p:sp>
        <p:nvSpPr>
          <p:cNvPr id="6" name="Rectangle 5"/>
          <p:cNvSpPr/>
          <p:nvPr/>
        </p:nvSpPr>
        <p:spPr>
          <a:xfrm>
            <a:off x="192116" y="4026455"/>
            <a:ext cx="8806680" cy="2723823"/>
          </a:xfrm>
          <a:prstGeom prst="rect">
            <a:avLst/>
          </a:prstGeom>
          <a:ln w="38100" cmpd="sng">
            <a:solidFill>
              <a:srgbClr val="800000"/>
            </a:solidFill>
          </a:ln>
        </p:spPr>
        <p:txBody>
          <a:bodyPr wrap="square">
            <a:spAutoFit/>
          </a:bodyPr>
          <a:lstStyle/>
          <a:p>
            <a:pPr algn="just"/>
            <a:r>
              <a:rPr lang="fr-FR" sz="1300" b="1" dirty="0" err="1" smtClean="0">
                <a:latin typeface="Times New Roman"/>
                <a:cs typeface="Times New Roman"/>
              </a:rPr>
              <a:t>Between</a:t>
            </a:r>
            <a:r>
              <a:rPr lang="fr-FR" sz="1300" b="1" dirty="0" smtClean="0">
                <a:latin typeface="Times New Roman"/>
                <a:cs typeface="Times New Roman"/>
              </a:rPr>
              <a:t> </a:t>
            </a:r>
            <a:r>
              <a:rPr lang="fr-FR" sz="1300" b="1" dirty="0" err="1">
                <a:latin typeface="Times New Roman"/>
                <a:cs typeface="Times New Roman"/>
              </a:rPr>
              <a:t>January</a:t>
            </a:r>
            <a:r>
              <a:rPr lang="fr-FR" sz="1300" b="1" dirty="0">
                <a:latin typeface="Times New Roman"/>
                <a:cs typeface="Times New Roman"/>
              </a:rPr>
              <a:t> and April the UK </a:t>
            </a:r>
            <a:r>
              <a:rPr lang="fr-FR" sz="1300" b="1" dirty="0" err="1">
                <a:latin typeface="Times New Roman"/>
                <a:cs typeface="Times New Roman"/>
              </a:rPr>
              <a:t>welcomed</a:t>
            </a:r>
            <a:r>
              <a:rPr lang="fr-FR" sz="1300" b="1" dirty="0">
                <a:latin typeface="Times New Roman"/>
                <a:cs typeface="Times New Roman"/>
              </a:rPr>
              <a:t> more </a:t>
            </a:r>
            <a:r>
              <a:rPr lang="fr-FR" sz="1300" b="1" dirty="0" err="1">
                <a:latin typeface="Times New Roman"/>
                <a:cs typeface="Times New Roman"/>
              </a:rPr>
              <a:t>than</a:t>
            </a:r>
            <a:r>
              <a:rPr lang="fr-FR" sz="1300" b="1" dirty="0">
                <a:latin typeface="Times New Roman"/>
                <a:cs typeface="Times New Roman"/>
              </a:rPr>
              <a:t> 10 million </a:t>
            </a:r>
            <a:r>
              <a:rPr lang="fr-FR" sz="1300" b="1" dirty="0" err="1">
                <a:latin typeface="Times New Roman"/>
                <a:cs typeface="Times New Roman"/>
              </a:rPr>
              <a:t>visitors</a:t>
            </a:r>
            <a:r>
              <a:rPr lang="fr-FR" sz="1300" b="1" dirty="0">
                <a:latin typeface="Times New Roman"/>
                <a:cs typeface="Times New Roman"/>
              </a:rPr>
              <a:t> for the first time </a:t>
            </a:r>
            <a:r>
              <a:rPr lang="fr-FR" sz="1300" b="1" dirty="0" err="1">
                <a:latin typeface="Times New Roman"/>
                <a:cs typeface="Times New Roman"/>
              </a:rPr>
              <a:t>ever</a:t>
            </a:r>
            <a:r>
              <a:rPr lang="fr-FR" sz="1300" b="1" dirty="0">
                <a:latin typeface="Times New Roman"/>
                <a:cs typeface="Times New Roman"/>
              </a:rPr>
              <a:t>, </a:t>
            </a:r>
            <a:r>
              <a:rPr lang="fr-FR" sz="1300" b="1" dirty="0" err="1">
                <a:latin typeface="Times New Roman"/>
                <a:cs typeface="Times New Roman"/>
              </a:rPr>
              <a:t>capping</a:t>
            </a:r>
            <a:r>
              <a:rPr lang="fr-FR" sz="1300" b="1" dirty="0">
                <a:latin typeface="Times New Roman"/>
                <a:cs typeface="Times New Roman"/>
              </a:rPr>
              <a:t> a </a:t>
            </a:r>
            <a:r>
              <a:rPr lang="fr-FR" sz="1300" b="1" dirty="0" err="1">
                <a:latin typeface="Times New Roman"/>
                <a:cs typeface="Times New Roman"/>
              </a:rPr>
              <a:t>successful</a:t>
            </a:r>
            <a:r>
              <a:rPr lang="fr-FR" sz="1300" b="1" dirty="0">
                <a:latin typeface="Times New Roman"/>
                <a:cs typeface="Times New Roman"/>
              </a:rPr>
              <a:t> 12-month </a:t>
            </a:r>
            <a:r>
              <a:rPr lang="fr-FR" sz="1300" b="1" dirty="0" err="1">
                <a:latin typeface="Times New Roman"/>
                <a:cs typeface="Times New Roman"/>
              </a:rPr>
              <a:t>period</a:t>
            </a:r>
            <a:r>
              <a:rPr lang="fr-FR" sz="1300" b="1" dirty="0">
                <a:latin typeface="Times New Roman"/>
                <a:cs typeface="Times New Roman"/>
              </a:rPr>
              <a:t> (April 2014 to April 2015) </a:t>
            </a:r>
            <a:r>
              <a:rPr lang="fr-FR" sz="1300" b="1" dirty="0" err="1">
                <a:latin typeface="Times New Roman"/>
                <a:cs typeface="Times New Roman"/>
              </a:rPr>
              <a:t>that</a:t>
            </a:r>
            <a:r>
              <a:rPr lang="fr-FR" sz="1300" b="1" dirty="0">
                <a:latin typeface="Times New Roman"/>
                <a:cs typeface="Times New Roman"/>
              </a:rPr>
              <a:t> </a:t>
            </a:r>
            <a:r>
              <a:rPr lang="fr-FR" sz="1300" b="1" dirty="0" err="1">
                <a:latin typeface="Times New Roman"/>
                <a:cs typeface="Times New Roman"/>
              </a:rPr>
              <a:t>saw</a:t>
            </a:r>
            <a:r>
              <a:rPr lang="fr-FR" sz="1300" b="1" dirty="0">
                <a:latin typeface="Times New Roman"/>
                <a:cs typeface="Times New Roman"/>
              </a:rPr>
              <a:t> 34.6 million </a:t>
            </a:r>
            <a:r>
              <a:rPr lang="fr-FR" sz="1300" b="1" dirty="0" err="1">
                <a:latin typeface="Times New Roman"/>
                <a:cs typeface="Times New Roman"/>
              </a:rPr>
              <a:t>tourists</a:t>
            </a:r>
            <a:r>
              <a:rPr lang="fr-FR" sz="1300" b="1" dirty="0">
                <a:latin typeface="Times New Roman"/>
                <a:cs typeface="Times New Roman"/>
              </a:rPr>
              <a:t> </a:t>
            </a:r>
            <a:r>
              <a:rPr lang="fr-FR" sz="1300" b="1" dirty="0" err="1">
                <a:latin typeface="Times New Roman"/>
                <a:cs typeface="Times New Roman"/>
              </a:rPr>
              <a:t>flock</a:t>
            </a:r>
            <a:r>
              <a:rPr lang="fr-FR" sz="1300" b="1" dirty="0">
                <a:latin typeface="Times New Roman"/>
                <a:cs typeface="Times New Roman"/>
              </a:rPr>
              <a:t> to the </a:t>
            </a:r>
            <a:r>
              <a:rPr lang="fr-FR" sz="1300" b="1" dirty="0" smtClean="0">
                <a:latin typeface="Times New Roman"/>
                <a:cs typeface="Times New Roman"/>
              </a:rPr>
              <a:t>country. In </a:t>
            </a:r>
            <a:r>
              <a:rPr lang="fr-FR" sz="1300" b="1" dirty="0">
                <a:latin typeface="Times New Roman"/>
                <a:cs typeface="Times New Roman"/>
              </a:rPr>
              <a:t>April </a:t>
            </a:r>
            <a:r>
              <a:rPr lang="fr-FR" sz="1300" b="1" dirty="0" err="1">
                <a:latin typeface="Times New Roman"/>
                <a:cs typeface="Times New Roman"/>
              </a:rPr>
              <a:t>alone</a:t>
            </a:r>
            <a:r>
              <a:rPr lang="fr-FR" sz="1300" b="1" dirty="0">
                <a:latin typeface="Times New Roman"/>
                <a:cs typeface="Times New Roman"/>
              </a:rPr>
              <a:t>, </a:t>
            </a:r>
            <a:r>
              <a:rPr lang="fr-FR" sz="1300" b="1" dirty="0" err="1">
                <a:latin typeface="Times New Roman"/>
                <a:cs typeface="Times New Roman"/>
              </a:rPr>
              <a:t>it</a:t>
            </a:r>
            <a:r>
              <a:rPr lang="fr-FR" sz="1300" b="1" dirty="0">
                <a:latin typeface="Times New Roman"/>
                <a:cs typeface="Times New Roman"/>
              </a:rPr>
              <a:t> </a:t>
            </a:r>
            <a:r>
              <a:rPr lang="fr-FR" sz="1300" b="1" dirty="0" err="1">
                <a:latin typeface="Times New Roman"/>
                <a:cs typeface="Times New Roman"/>
              </a:rPr>
              <a:t>had</a:t>
            </a:r>
            <a:r>
              <a:rPr lang="fr-FR" sz="1300" b="1" dirty="0">
                <a:latin typeface="Times New Roman"/>
                <a:cs typeface="Times New Roman"/>
              </a:rPr>
              <a:t> 3.14 million </a:t>
            </a:r>
            <a:r>
              <a:rPr lang="fr-FR" sz="1300" b="1" dirty="0" err="1">
                <a:latin typeface="Times New Roman"/>
                <a:cs typeface="Times New Roman"/>
              </a:rPr>
              <a:t>visitors</a:t>
            </a:r>
            <a:r>
              <a:rPr lang="fr-FR" sz="1300" b="1" dirty="0">
                <a:latin typeface="Times New Roman"/>
                <a:cs typeface="Times New Roman"/>
              </a:rPr>
              <a:t>, </a:t>
            </a:r>
            <a:r>
              <a:rPr lang="fr-FR" sz="1300" b="1" dirty="0" err="1">
                <a:latin typeface="Times New Roman"/>
                <a:cs typeface="Times New Roman"/>
              </a:rPr>
              <a:t>which</a:t>
            </a:r>
            <a:r>
              <a:rPr lang="fr-FR" sz="1300" b="1" dirty="0">
                <a:latin typeface="Times New Roman"/>
                <a:cs typeface="Times New Roman"/>
              </a:rPr>
              <a:t> </a:t>
            </a:r>
            <a:r>
              <a:rPr lang="fr-FR" sz="1300" b="1" dirty="0" err="1">
                <a:latin typeface="Times New Roman"/>
                <a:cs typeface="Times New Roman"/>
              </a:rPr>
              <a:t>is</a:t>
            </a:r>
            <a:r>
              <a:rPr lang="fr-FR" sz="1300" b="1" dirty="0">
                <a:latin typeface="Times New Roman"/>
                <a:cs typeface="Times New Roman"/>
              </a:rPr>
              <a:t> a six per cent </a:t>
            </a:r>
            <a:r>
              <a:rPr lang="fr-FR" sz="1300" b="1" dirty="0" err="1">
                <a:latin typeface="Times New Roman"/>
                <a:cs typeface="Times New Roman"/>
              </a:rPr>
              <a:t>rise</a:t>
            </a:r>
            <a:r>
              <a:rPr lang="fr-FR" sz="1300" b="1" dirty="0">
                <a:latin typeface="Times New Roman"/>
                <a:cs typeface="Times New Roman"/>
              </a:rPr>
              <a:t> on the </a:t>
            </a:r>
            <a:r>
              <a:rPr lang="fr-FR" sz="1300" b="1" dirty="0" err="1">
                <a:latin typeface="Times New Roman"/>
                <a:cs typeface="Times New Roman"/>
              </a:rPr>
              <a:t>same</a:t>
            </a:r>
            <a:r>
              <a:rPr lang="fr-FR" sz="1300" b="1" dirty="0">
                <a:latin typeface="Times New Roman"/>
                <a:cs typeface="Times New Roman"/>
              </a:rPr>
              <a:t> </a:t>
            </a:r>
            <a:r>
              <a:rPr lang="fr-FR" sz="1300" b="1" dirty="0" err="1">
                <a:latin typeface="Times New Roman"/>
                <a:cs typeface="Times New Roman"/>
              </a:rPr>
              <a:t>month</a:t>
            </a:r>
            <a:r>
              <a:rPr lang="fr-FR" sz="1300" b="1" dirty="0">
                <a:latin typeface="Times New Roman"/>
                <a:cs typeface="Times New Roman"/>
              </a:rPr>
              <a:t> last </a:t>
            </a:r>
            <a:r>
              <a:rPr lang="fr-FR" sz="1300" b="1" dirty="0" err="1" smtClean="0">
                <a:latin typeface="Times New Roman"/>
                <a:cs typeface="Times New Roman"/>
              </a:rPr>
              <a:t>year</a:t>
            </a:r>
            <a:r>
              <a:rPr lang="fr-FR" sz="1300" b="1" dirty="0" smtClean="0">
                <a:latin typeface="Times New Roman"/>
                <a:cs typeface="Times New Roman"/>
              </a:rPr>
              <a:t>. The </a:t>
            </a:r>
            <a:r>
              <a:rPr lang="fr-FR" sz="1300" b="1" dirty="0">
                <a:latin typeface="Times New Roman"/>
                <a:cs typeface="Times New Roman"/>
              </a:rPr>
              <a:t>new figures, </a:t>
            </a:r>
            <a:r>
              <a:rPr lang="fr-FR" sz="1300" b="1" dirty="0" err="1">
                <a:latin typeface="Times New Roman"/>
                <a:cs typeface="Times New Roman"/>
              </a:rPr>
              <a:t>from</a:t>
            </a:r>
            <a:r>
              <a:rPr lang="fr-FR" sz="1300" b="1" dirty="0">
                <a:latin typeface="Times New Roman"/>
                <a:cs typeface="Times New Roman"/>
              </a:rPr>
              <a:t> the Office for National </a:t>
            </a:r>
            <a:r>
              <a:rPr lang="fr-FR" sz="1300" b="1" dirty="0" err="1">
                <a:latin typeface="Times New Roman"/>
                <a:cs typeface="Times New Roman"/>
              </a:rPr>
              <a:t>Statistics</a:t>
            </a:r>
            <a:r>
              <a:rPr lang="fr-FR" sz="1300" b="1" dirty="0">
                <a:latin typeface="Times New Roman"/>
                <a:cs typeface="Times New Roman"/>
              </a:rPr>
              <a:t> International </a:t>
            </a:r>
            <a:r>
              <a:rPr lang="fr-FR" sz="1300" b="1" dirty="0" err="1">
                <a:latin typeface="Times New Roman"/>
                <a:cs typeface="Times New Roman"/>
              </a:rPr>
              <a:t>Passenger</a:t>
            </a:r>
            <a:r>
              <a:rPr lang="fr-FR" sz="1300" b="1" dirty="0">
                <a:latin typeface="Times New Roman"/>
                <a:cs typeface="Times New Roman"/>
              </a:rPr>
              <a:t> Survey, show </a:t>
            </a:r>
            <a:r>
              <a:rPr lang="fr-FR" sz="1300" b="1" dirty="0" err="1">
                <a:latin typeface="Times New Roman"/>
                <a:cs typeface="Times New Roman"/>
              </a:rPr>
              <a:t>that</a:t>
            </a:r>
            <a:r>
              <a:rPr lang="fr-FR" sz="1300" b="1" dirty="0">
                <a:latin typeface="Times New Roman"/>
                <a:cs typeface="Times New Roman"/>
              </a:rPr>
              <a:t> </a:t>
            </a:r>
            <a:r>
              <a:rPr lang="fr-FR" sz="1300" b="1" dirty="0" err="1">
                <a:latin typeface="Times New Roman"/>
                <a:cs typeface="Times New Roman"/>
              </a:rPr>
              <a:t>financially</a:t>
            </a:r>
            <a:r>
              <a:rPr lang="fr-FR" sz="1300" b="1" dirty="0">
                <a:latin typeface="Times New Roman"/>
                <a:cs typeface="Times New Roman"/>
              </a:rPr>
              <a:t> April </a:t>
            </a:r>
            <a:r>
              <a:rPr lang="fr-FR" sz="1300" b="1" dirty="0" err="1">
                <a:latin typeface="Times New Roman"/>
                <a:cs typeface="Times New Roman"/>
              </a:rPr>
              <a:t>had</a:t>
            </a:r>
            <a:r>
              <a:rPr lang="fr-FR" sz="1300" b="1" dirty="0">
                <a:latin typeface="Times New Roman"/>
                <a:cs typeface="Times New Roman"/>
              </a:rPr>
              <a:t> a </a:t>
            </a:r>
            <a:r>
              <a:rPr lang="fr-FR" sz="1300" b="1" dirty="0" err="1">
                <a:latin typeface="Times New Roman"/>
                <a:cs typeface="Times New Roman"/>
              </a:rPr>
              <a:t>growth</a:t>
            </a:r>
            <a:r>
              <a:rPr lang="fr-FR" sz="1300" b="1" dirty="0">
                <a:latin typeface="Times New Roman"/>
                <a:cs typeface="Times New Roman"/>
              </a:rPr>
              <a:t> of one per cent, </a:t>
            </a:r>
            <a:r>
              <a:rPr lang="fr-FR" sz="1300" b="1" dirty="0" err="1">
                <a:latin typeface="Times New Roman"/>
                <a:cs typeface="Times New Roman"/>
              </a:rPr>
              <a:t>with</a:t>
            </a:r>
            <a:r>
              <a:rPr lang="fr-FR" sz="1300" b="1" dirty="0">
                <a:latin typeface="Times New Roman"/>
                <a:cs typeface="Times New Roman"/>
              </a:rPr>
              <a:t> a total of £1.5bn </a:t>
            </a:r>
            <a:r>
              <a:rPr lang="fr-FR" sz="1300" b="1" dirty="0" err="1">
                <a:latin typeface="Times New Roman"/>
                <a:cs typeface="Times New Roman"/>
              </a:rPr>
              <a:t>spent</a:t>
            </a:r>
            <a:r>
              <a:rPr lang="fr-FR" sz="1300" b="1" dirty="0">
                <a:latin typeface="Times New Roman"/>
                <a:cs typeface="Times New Roman"/>
              </a:rPr>
              <a:t> </a:t>
            </a:r>
            <a:r>
              <a:rPr lang="fr-FR" sz="1300" b="1" dirty="0" err="1">
                <a:latin typeface="Times New Roman"/>
                <a:cs typeface="Times New Roman"/>
              </a:rPr>
              <a:t>across</a:t>
            </a:r>
            <a:r>
              <a:rPr lang="fr-FR" sz="1300" b="1" dirty="0">
                <a:latin typeface="Times New Roman"/>
                <a:cs typeface="Times New Roman"/>
              </a:rPr>
              <a:t> </a:t>
            </a:r>
            <a:r>
              <a:rPr lang="fr-FR" sz="1300" b="1" dirty="0" err="1" smtClean="0">
                <a:latin typeface="Times New Roman"/>
                <a:cs typeface="Times New Roman"/>
              </a:rPr>
              <a:t>Britain</a:t>
            </a:r>
            <a:r>
              <a:rPr lang="fr-FR" sz="1300" b="1" dirty="0" smtClean="0">
                <a:latin typeface="Times New Roman"/>
                <a:cs typeface="Times New Roman"/>
              </a:rPr>
              <a:t>. Mark </a:t>
            </a:r>
            <a:r>
              <a:rPr lang="fr-FR" sz="1300" b="1" dirty="0">
                <a:latin typeface="Times New Roman"/>
                <a:cs typeface="Times New Roman"/>
              </a:rPr>
              <a:t>Di-</a:t>
            </a:r>
            <a:r>
              <a:rPr lang="fr-FR" sz="1300" b="1" dirty="0" err="1">
                <a:latin typeface="Times New Roman"/>
                <a:cs typeface="Times New Roman"/>
              </a:rPr>
              <a:t>Toro</a:t>
            </a:r>
            <a:r>
              <a:rPr lang="fr-FR" sz="1300" b="1" dirty="0">
                <a:latin typeface="Times New Roman"/>
                <a:cs typeface="Times New Roman"/>
              </a:rPr>
              <a:t> </a:t>
            </a:r>
            <a:r>
              <a:rPr lang="fr-FR" sz="1300" b="1" dirty="0" err="1">
                <a:latin typeface="Times New Roman"/>
                <a:cs typeface="Times New Roman"/>
              </a:rPr>
              <a:t>at</a:t>
            </a:r>
            <a:r>
              <a:rPr lang="fr-FR" sz="1300" b="1" dirty="0">
                <a:latin typeface="Times New Roman"/>
                <a:cs typeface="Times New Roman"/>
              </a:rPr>
              <a:t> </a:t>
            </a:r>
            <a:r>
              <a:rPr lang="fr-FR" sz="1300" b="1" dirty="0" err="1">
                <a:latin typeface="Times New Roman"/>
                <a:cs typeface="Times New Roman"/>
              </a:rPr>
              <a:t>VisitBritain</a:t>
            </a:r>
            <a:r>
              <a:rPr lang="fr-FR" sz="1300" b="1" dirty="0">
                <a:latin typeface="Times New Roman"/>
                <a:cs typeface="Times New Roman"/>
              </a:rPr>
              <a:t> </a:t>
            </a:r>
            <a:r>
              <a:rPr lang="fr-FR" sz="1300" b="1" dirty="0" err="1">
                <a:latin typeface="Times New Roman"/>
                <a:cs typeface="Times New Roman"/>
              </a:rPr>
              <a:t>said</a:t>
            </a:r>
            <a:r>
              <a:rPr lang="fr-FR" sz="1300" b="1" dirty="0">
                <a:latin typeface="Times New Roman"/>
                <a:cs typeface="Times New Roman"/>
              </a:rPr>
              <a:t>: 'International </a:t>
            </a:r>
            <a:r>
              <a:rPr lang="fr-FR" sz="1300" b="1" dirty="0" err="1">
                <a:latin typeface="Times New Roman"/>
                <a:cs typeface="Times New Roman"/>
              </a:rPr>
              <a:t>tourism</a:t>
            </a:r>
            <a:r>
              <a:rPr lang="fr-FR" sz="1300" b="1" dirty="0">
                <a:latin typeface="Times New Roman"/>
                <a:cs typeface="Times New Roman"/>
              </a:rPr>
              <a:t> </a:t>
            </a:r>
            <a:r>
              <a:rPr lang="fr-FR" sz="1300" b="1" dirty="0" err="1">
                <a:latin typeface="Times New Roman"/>
                <a:cs typeface="Times New Roman"/>
              </a:rPr>
              <a:t>is</a:t>
            </a:r>
            <a:r>
              <a:rPr lang="fr-FR" sz="1300" b="1" dirty="0">
                <a:latin typeface="Times New Roman"/>
                <a:cs typeface="Times New Roman"/>
              </a:rPr>
              <a:t> a </a:t>
            </a:r>
            <a:r>
              <a:rPr lang="fr-FR" sz="1300" b="1" dirty="0" err="1">
                <a:latin typeface="Times New Roman"/>
                <a:cs typeface="Times New Roman"/>
              </a:rPr>
              <a:t>highly</a:t>
            </a:r>
            <a:r>
              <a:rPr lang="fr-FR" sz="1300" b="1" dirty="0">
                <a:latin typeface="Times New Roman"/>
                <a:cs typeface="Times New Roman"/>
              </a:rPr>
              <a:t> </a:t>
            </a:r>
            <a:r>
              <a:rPr lang="fr-FR" sz="1300" b="1" dirty="0" err="1">
                <a:latin typeface="Times New Roman"/>
                <a:cs typeface="Times New Roman"/>
              </a:rPr>
              <a:t>competitive</a:t>
            </a:r>
            <a:r>
              <a:rPr lang="fr-FR" sz="1300" b="1" dirty="0">
                <a:latin typeface="Times New Roman"/>
                <a:cs typeface="Times New Roman"/>
              </a:rPr>
              <a:t> </a:t>
            </a:r>
            <a:r>
              <a:rPr lang="fr-FR" sz="1300" b="1" dirty="0" err="1">
                <a:latin typeface="Times New Roman"/>
                <a:cs typeface="Times New Roman"/>
              </a:rPr>
              <a:t>tourism</a:t>
            </a:r>
            <a:r>
              <a:rPr lang="fr-FR" sz="1300" b="1" dirty="0">
                <a:latin typeface="Times New Roman"/>
                <a:cs typeface="Times New Roman"/>
              </a:rPr>
              <a:t> </a:t>
            </a:r>
            <a:r>
              <a:rPr lang="fr-FR" sz="1300" b="1" dirty="0" err="1">
                <a:latin typeface="Times New Roman"/>
                <a:cs typeface="Times New Roman"/>
              </a:rPr>
              <a:t>environment</a:t>
            </a:r>
            <a:r>
              <a:rPr lang="fr-FR" sz="1300" b="1" dirty="0">
                <a:latin typeface="Times New Roman"/>
                <a:cs typeface="Times New Roman"/>
              </a:rPr>
              <a:t>, </a:t>
            </a:r>
            <a:r>
              <a:rPr lang="fr-FR" sz="1300" b="1" dirty="0" err="1">
                <a:latin typeface="Times New Roman"/>
                <a:cs typeface="Times New Roman"/>
              </a:rPr>
              <a:t>it's</a:t>
            </a:r>
            <a:r>
              <a:rPr lang="fr-FR" sz="1300" b="1" dirty="0">
                <a:latin typeface="Times New Roman"/>
                <a:cs typeface="Times New Roman"/>
              </a:rPr>
              <a:t> </a:t>
            </a:r>
            <a:r>
              <a:rPr lang="fr-FR" sz="1300" b="1" dirty="0" err="1">
                <a:latin typeface="Times New Roman"/>
                <a:cs typeface="Times New Roman"/>
              </a:rPr>
              <a:t>very</a:t>
            </a:r>
            <a:r>
              <a:rPr lang="fr-FR" sz="1300" b="1" dirty="0">
                <a:latin typeface="Times New Roman"/>
                <a:cs typeface="Times New Roman"/>
              </a:rPr>
              <a:t> </a:t>
            </a:r>
            <a:r>
              <a:rPr lang="fr-FR" sz="1300" b="1" dirty="0" err="1">
                <a:latin typeface="Times New Roman"/>
                <a:cs typeface="Times New Roman"/>
              </a:rPr>
              <a:t>promising</a:t>
            </a:r>
            <a:r>
              <a:rPr lang="fr-FR" sz="1300" b="1" dirty="0">
                <a:latin typeface="Times New Roman"/>
                <a:cs typeface="Times New Roman"/>
              </a:rPr>
              <a:t> to </a:t>
            </a:r>
            <a:r>
              <a:rPr lang="fr-FR" sz="1300" b="1" dirty="0" err="1">
                <a:latin typeface="Times New Roman"/>
                <a:cs typeface="Times New Roman"/>
              </a:rPr>
              <a:t>see</a:t>
            </a:r>
            <a:r>
              <a:rPr lang="fr-FR" sz="1300" b="1" dirty="0">
                <a:latin typeface="Times New Roman"/>
                <a:cs typeface="Times New Roman"/>
              </a:rPr>
              <a:t> a </a:t>
            </a:r>
            <a:r>
              <a:rPr lang="fr-FR" sz="1300" b="1" dirty="0" err="1">
                <a:latin typeface="Times New Roman"/>
                <a:cs typeface="Times New Roman"/>
              </a:rPr>
              <a:t>considerable</a:t>
            </a:r>
            <a:r>
              <a:rPr lang="fr-FR" sz="1300" b="1" dirty="0">
                <a:latin typeface="Times New Roman"/>
                <a:cs typeface="Times New Roman"/>
              </a:rPr>
              <a:t> return to </a:t>
            </a:r>
            <a:r>
              <a:rPr lang="fr-FR" sz="1300" b="1" dirty="0" err="1">
                <a:latin typeface="Times New Roman"/>
                <a:cs typeface="Times New Roman"/>
              </a:rPr>
              <a:t>growth</a:t>
            </a:r>
            <a:r>
              <a:rPr lang="fr-FR" sz="1300" b="1" dirty="0">
                <a:latin typeface="Times New Roman"/>
                <a:cs typeface="Times New Roman"/>
              </a:rPr>
              <a:t> as </a:t>
            </a:r>
            <a:r>
              <a:rPr lang="fr-FR" sz="1300" b="1" dirty="0" err="1">
                <a:latin typeface="Times New Roman"/>
                <a:cs typeface="Times New Roman"/>
              </a:rPr>
              <a:t>we</a:t>
            </a:r>
            <a:r>
              <a:rPr lang="fr-FR" sz="1300" b="1" dirty="0">
                <a:latin typeface="Times New Roman"/>
                <a:cs typeface="Times New Roman"/>
              </a:rPr>
              <a:t> </a:t>
            </a:r>
            <a:r>
              <a:rPr lang="fr-FR" sz="1300" b="1" dirty="0" err="1">
                <a:latin typeface="Times New Roman"/>
                <a:cs typeface="Times New Roman"/>
              </a:rPr>
              <a:t>approach</a:t>
            </a:r>
            <a:r>
              <a:rPr lang="fr-FR" sz="1300" b="1" dirty="0">
                <a:latin typeface="Times New Roman"/>
                <a:cs typeface="Times New Roman"/>
              </a:rPr>
              <a:t> the </a:t>
            </a:r>
            <a:r>
              <a:rPr lang="fr-FR" sz="1300" b="1" dirty="0" err="1">
                <a:latin typeface="Times New Roman"/>
                <a:cs typeface="Times New Roman"/>
              </a:rPr>
              <a:t>peak</a:t>
            </a:r>
            <a:r>
              <a:rPr lang="fr-FR" sz="1300" b="1" dirty="0">
                <a:latin typeface="Times New Roman"/>
                <a:cs typeface="Times New Roman"/>
              </a:rPr>
              <a:t> </a:t>
            </a:r>
            <a:r>
              <a:rPr lang="fr-FR" sz="1300" b="1" dirty="0" err="1">
                <a:latin typeface="Times New Roman"/>
                <a:cs typeface="Times New Roman"/>
              </a:rPr>
              <a:t>summer</a:t>
            </a:r>
            <a:r>
              <a:rPr lang="fr-FR" sz="1300" b="1" dirty="0">
                <a:latin typeface="Times New Roman"/>
                <a:cs typeface="Times New Roman"/>
              </a:rPr>
              <a:t> </a:t>
            </a:r>
            <a:r>
              <a:rPr lang="fr-FR" sz="1300" b="1" dirty="0" err="1">
                <a:latin typeface="Times New Roman"/>
                <a:cs typeface="Times New Roman"/>
              </a:rPr>
              <a:t>months</a:t>
            </a:r>
            <a:r>
              <a:rPr lang="fr-FR" sz="1300" b="1" dirty="0">
                <a:latin typeface="Times New Roman"/>
                <a:cs typeface="Times New Roman"/>
              </a:rPr>
              <a:t>. </a:t>
            </a:r>
          </a:p>
          <a:p>
            <a:pPr algn="just"/>
            <a:r>
              <a:rPr lang="fr-FR" sz="1300" b="1" dirty="0">
                <a:latin typeface="Times New Roman"/>
                <a:cs typeface="Times New Roman"/>
              </a:rPr>
              <a:t>'</a:t>
            </a:r>
            <a:r>
              <a:rPr lang="fr-FR" sz="1300" b="1" dirty="0" err="1">
                <a:latin typeface="Times New Roman"/>
                <a:cs typeface="Times New Roman"/>
              </a:rPr>
              <a:t>However</a:t>
            </a:r>
            <a:r>
              <a:rPr lang="fr-FR" sz="1300" b="1" dirty="0">
                <a:latin typeface="Times New Roman"/>
                <a:cs typeface="Times New Roman"/>
              </a:rPr>
              <a:t>, </a:t>
            </a:r>
            <a:r>
              <a:rPr lang="fr-FR" sz="1300" b="1" dirty="0" err="1">
                <a:latin typeface="Times New Roman"/>
                <a:cs typeface="Times New Roman"/>
              </a:rPr>
              <a:t>we</a:t>
            </a:r>
            <a:r>
              <a:rPr lang="fr-FR" sz="1300" b="1" dirty="0">
                <a:latin typeface="Times New Roman"/>
                <a:cs typeface="Times New Roman"/>
              </a:rPr>
              <a:t> do </a:t>
            </a:r>
            <a:r>
              <a:rPr lang="fr-FR" sz="1300" b="1" dirty="0" err="1">
                <a:latin typeface="Times New Roman"/>
                <a:cs typeface="Times New Roman"/>
              </a:rPr>
              <a:t>expect</a:t>
            </a:r>
            <a:r>
              <a:rPr lang="fr-FR" sz="1300" b="1" dirty="0">
                <a:latin typeface="Times New Roman"/>
                <a:cs typeface="Times New Roman"/>
              </a:rPr>
              <a:t> 2015 and 2016 to </a:t>
            </a:r>
            <a:r>
              <a:rPr lang="fr-FR" sz="1300" b="1" dirty="0" err="1">
                <a:latin typeface="Times New Roman"/>
                <a:cs typeface="Times New Roman"/>
              </a:rPr>
              <a:t>be</a:t>
            </a:r>
            <a:r>
              <a:rPr lang="fr-FR" sz="1300" b="1" dirty="0">
                <a:latin typeface="Times New Roman"/>
                <a:cs typeface="Times New Roman"/>
              </a:rPr>
              <a:t> more </a:t>
            </a:r>
            <a:r>
              <a:rPr lang="fr-FR" sz="1300" b="1" dirty="0" err="1">
                <a:latin typeface="Times New Roman"/>
                <a:cs typeface="Times New Roman"/>
              </a:rPr>
              <a:t>challenging</a:t>
            </a:r>
            <a:r>
              <a:rPr lang="fr-FR" sz="1300" b="1" dirty="0">
                <a:latin typeface="Times New Roman"/>
                <a:cs typeface="Times New Roman"/>
              </a:rPr>
              <a:t> for </a:t>
            </a:r>
            <a:r>
              <a:rPr lang="fr-FR" sz="1300" b="1" dirty="0" err="1">
                <a:latin typeface="Times New Roman"/>
                <a:cs typeface="Times New Roman"/>
              </a:rPr>
              <a:t>inbound</a:t>
            </a:r>
            <a:r>
              <a:rPr lang="fr-FR" sz="1300" b="1" dirty="0">
                <a:latin typeface="Times New Roman"/>
                <a:cs typeface="Times New Roman"/>
              </a:rPr>
              <a:t> </a:t>
            </a:r>
            <a:r>
              <a:rPr lang="fr-FR" sz="1300" b="1" dirty="0" err="1">
                <a:latin typeface="Times New Roman"/>
                <a:cs typeface="Times New Roman"/>
              </a:rPr>
              <a:t>tourism</a:t>
            </a:r>
            <a:r>
              <a:rPr lang="fr-FR" sz="1300" b="1" dirty="0">
                <a:latin typeface="Times New Roman"/>
                <a:cs typeface="Times New Roman"/>
              </a:rPr>
              <a:t> as the Euro </a:t>
            </a:r>
            <a:r>
              <a:rPr lang="fr-FR" sz="1300" b="1" dirty="0" err="1">
                <a:latin typeface="Times New Roman"/>
                <a:cs typeface="Times New Roman"/>
              </a:rPr>
              <a:t>weakens</a:t>
            </a:r>
            <a:r>
              <a:rPr lang="fr-FR" sz="1300" b="1" dirty="0">
                <a:latin typeface="Times New Roman"/>
                <a:cs typeface="Times New Roman"/>
              </a:rPr>
              <a:t> </a:t>
            </a:r>
            <a:r>
              <a:rPr lang="fr-FR" sz="1300" b="1" dirty="0" err="1">
                <a:latin typeface="Times New Roman"/>
                <a:cs typeface="Times New Roman"/>
              </a:rPr>
              <a:t>making</a:t>
            </a:r>
            <a:r>
              <a:rPr lang="fr-FR" sz="1300" b="1" dirty="0">
                <a:latin typeface="Times New Roman"/>
                <a:cs typeface="Times New Roman"/>
              </a:rPr>
              <a:t> </a:t>
            </a:r>
            <a:r>
              <a:rPr lang="fr-FR" sz="1300" b="1" dirty="0" err="1">
                <a:latin typeface="Times New Roman"/>
                <a:cs typeface="Times New Roman"/>
              </a:rPr>
              <a:t>it</a:t>
            </a:r>
            <a:r>
              <a:rPr lang="fr-FR" sz="1300" b="1" dirty="0">
                <a:latin typeface="Times New Roman"/>
                <a:cs typeface="Times New Roman"/>
              </a:rPr>
              <a:t> </a:t>
            </a:r>
            <a:r>
              <a:rPr lang="fr-FR" sz="1300" b="1" dirty="0" err="1">
                <a:latin typeface="Times New Roman"/>
                <a:cs typeface="Times New Roman"/>
              </a:rPr>
              <a:t>even</a:t>
            </a:r>
            <a:r>
              <a:rPr lang="fr-FR" sz="1300" b="1" dirty="0">
                <a:latin typeface="Times New Roman"/>
                <a:cs typeface="Times New Roman"/>
              </a:rPr>
              <a:t> more important to </a:t>
            </a:r>
            <a:r>
              <a:rPr lang="fr-FR" sz="1300" b="1" dirty="0" err="1">
                <a:latin typeface="Times New Roman"/>
                <a:cs typeface="Times New Roman"/>
              </a:rPr>
              <a:t>get</a:t>
            </a:r>
            <a:r>
              <a:rPr lang="fr-FR" sz="1300" b="1" dirty="0">
                <a:latin typeface="Times New Roman"/>
                <a:cs typeface="Times New Roman"/>
              </a:rPr>
              <a:t> </a:t>
            </a:r>
            <a:r>
              <a:rPr lang="fr-FR" sz="1300" b="1" dirty="0" err="1">
                <a:latin typeface="Times New Roman"/>
                <a:cs typeface="Times New Roman"/>
              </a:rPr>
              <a:t>our</a:t>
            </a:r>
            <a:r>
              <a:rPr lang="fr-FR" sz="1300" b="1" dirty="0">
                <a:latin typeface="Times New Roman"/>
                <a:cs typeface="Times New Roman"/>
              </a:rPr>
              <a:t> value message </a:t>
            </a:r>
            <a:r>
              <a:rPr lang="fr-FR" sz="1300" b="1" dirty="0" err="1">
                <a:latin typeface="Times New Roman"/>
                <a:cs typeface="Times New Roman"/>
              </a:rPr>
              <a:t>across</a:t>
            </a:r>
            <a:r>
              <a:rPr lang="fr-FR" sz="1300" b="1" dirty="0">
                <a:latin typeface="Times New Roman"/>
                <a:cs typeface="Times New Roman"/>
              </a:rPr>
              <a:t> to </a:t>
            </a:r>
            <a:r>
              <a:rPr lang="fr-FR" sz="1300" b="1" dirty="0" err="1">
                <a:latin typeface="Times New Roman"/>
                <a:cs typeface="Times New Roman"/>
              </a:rPr>
              <a:t>potential</a:t>
            </a:r>
            <a:r>
              <a:rPr lang="fr-FR" sz="1300" b="1" dirty="0">
                <a:latin typeface="Times New Roman"/>
                <a:cs typeface="Times New Roman"/>
              </a:rPr>
              <a:t> </a:t>
            </a:r>
            <a:r>
              <a:rPr lang="fr-FR" sz="1300" b="1" dirty="0" err="1">
                <a:latin typeface="Times New Roman"/>
                <a:cs typeface="Times New Roman"/>
              </a:rPr>
              <a:t>European</a:t>
            </a:r>
            <a:r>
              <a:rPr lang="fr-FR" sz="1300" b="1" dirty="0">
                <a:latin typeface="Times New Roman"/>
                <a:cs typeface="Times New Roman"/>
              </a:rPr>
              <a:t> </a:t>
            </a:r>
            <a:r>
              <a:rPr lang="fr-FR" sz="1300" b="1" dirty="0" err="1">
                <a:latin typeface="Times New Roman"/>
                <a:cs typeface="Times New Roman"/>
              </a:rPr>
              <a:t>visitors</a:t>
            </a:r>
            <a:r>
              <a:rPr lang="fr-FR" sz="1300" b="1" dirty="0" smtClean="0">
                <a:latin typeface="Times New Roman"/>
                <a:cs typeface="Times New Roman"/>
              </a:rPr>
              <a:t>. (…) In 2014, Edinburgh </a:t>
            </a:r>
            <a:r>
              <a:rPr lang="fr-FR" sz="1300" b="1" dirty="0" err="1" smtClean="0">
                <a:latin typeface="Times New Roman"/>
                <a:cs typeface="Times New Roman"/>
              </a:rPr>
              <a:t>was</a:t>
            </a:r>
            <a:r>
              <a:rPr lang="fr-FR" sz="1300" b="1" dirty="0" smtClean="0">
                <a:latin typeface="Times New Roman"/>
                <a:cs typeface="Times New Roman"/>
              </a:rPr>
              <a:t> the </a:t>
            </a:r>
            <a:r>
              <a:rPr lang="fr-FR" sz="1300" b="1" dirty="0" err="1" smtClean="0">
                <a:latin typeface="Times New Roman"/>
                <a:cs typeface="Times New Roman"/>
              </a:rPr>
              <a:t>most</a:t>
            </a:r>
            <a:r>
              <a:rPr lang="fr-FR" sz="1300" b="1" dirty="0" smtClean="0">
                <a:latin typeface="Times New Roman"/>
                <a:cs typeface="Times New Roman"/>
              </a:rPr>
              <a:t> </a:t>
            </a:r>
            <a:r>
              <a:rPr lang="fr-FR" sz="1300" b="1" dirty="0" err="1" smtClean="0">
                <a:latin typeface="Times New Roman"/>
                <a:cs typeface="Times New Roman"/>
              </a:rPr>
              <a:t>popular</a:t>
            </a:r>
            <a:r>
              <a:rPr lang="fr-FR" sz="1300" b="1" dirty="0" smtClean="0">
                <a:latin typeface="Times New Roman"/>
                <a:cs typeface="Times New Roman"/>
              </a:rPr>
              <a:t> city </a:t>
            </a:r>
            <a:r>
              <a:rPr lang="fr-FR" sz="1300" b="1" dirty="0" err="1" smtClean="0">
                <a:latin typeface="Times New Roman"/>
                <a:cs typeface="Times New Roman"/>
              </a:rPr>
              <a:t>with</a:t>
            </a:r>
            <a:r>
              <a:rPr lang="fr-FR" sz="1300" b="1" dirty="0" smtClean="0">
                <a:latin typeface="Times New Roman"/>
                <a:cs typeface="Times New Roman"/>
              </a:rPr>
              <a:t> international </a:t>
            </a:r>
            <a:r>
              <a:rPr lang="fr-FR" sz="1300" b="1" dirty="0" err="1" smtClean="0">
                <a:latin typeface="Times New Roman"/>
                <a:cs typeface="Times New Roman"/>
              </a:rPr>
              <a:t>visitors</a:t>
            </a:r>
            <a:r>
              <a:rPr lang="fr-FR" sz="1300" b="1" dirty="0" smtClean="0">
                <a:latin typeface="Times New Roman"/>
                <a:cs typeface="Times New Roman"/>
              </a:rPr>
              <a:t> </a:t>
            </a:r>
            <a:r>
              <a:rPr lang="fr-FR" sz="1300" b="1" dirty="0" err="1" smtClean="0">
                <a:latin typeface="Times New Roman"/>
                <a:cs typeface="Times New Roman"/>
              </a:rPr>
              <a:t>after</a:t>
            </a:r>
            <a:r>
              <a:rPr lang="fr-FR" sz="1300" b="1" dirty="0" smtClean="0">
                <a:latin typeface="Times New Roman"/>
                <a:cs typeface="Times New Roman"/>
              </a:rPr>
              <a:t> London, </a:t>
            </a:r>
            <a:r>
              <a:rPr lang="fr-FR" sz="1300" b="1" dirty="0" err="1" smtClean="0">
                <a:latin typeface="Times New Roman"/>
                <a:cs typeface="Times New Roman"/>
              </a:rPr>
              <a:t>followed</a:t>
            </a:r>
            <a:r>
              <a:rPr lang="fr-FR" sz="1300" b="1" dirty="0" smtClean="0">
                <a:latin typeface="Times New Roman"/>
                <a:cs typeface="Times New Roman"/>
              </a:rPr>
              <a:t> by Manchester and Birmingham, </a:t>
            </a:r>
            <a:r>
              <a:rPr lang="fr-FR" sz="1300" b="1" dirty="0" err="1" smtClean="0">
                <a:latin typeface="Times New Roman"/>
                <a:cs typeface="Times New Roman"/>
              </a:rPr>
              <a:t>with</a:t>
            </a:r>
            <a:r>
              <a:rPr lang="fr-FR" sz="1300" b="1" dirty="0" smtClean="0">
                <a:latin typeface="Times New Roman"/>
                <a:cs typeface="Times New Roman"/>
              </a:rPr>
              <a:t> attractions </a:t>
            </a:r>
            <a:r>
              <a:rPr lang="fr-FR" sz="1300" b="1" dirty="0" err="1" smtClean="0">
                <a:latin typeface="Times New Roman"/>
                <a:cs typeface="Times New Roman"/>
              </a:rPr>
              <a:t>such</a:t>
            </a:r>
            <a:r>
              <a:rPr lang="fr-FR" sz="1300" b="1" dirty="0" smtClean="0">
                <a:latin typeface="Times New Roman"/>
                <a:cs typeface="Times New Roman"/>
              </a:rPr>
              <a:t> as </a:t>
            </a:r>
            <a:r>
              <a:rPr lang="fr-FR" sz="1300" b="1" dirty="0" err="1" smtClean="0">
                <a:latin typeface="Times New Roman"/>
                <a:cs typeface="Times New Roman"/>
              </a:rPr>
              <a:t>Manchester's</a:t>
            </a:r>
            <a:r>
              <a:rPr lang="fr-FR" sz="1300" b="1" dirty="0" smtClean="0">
                <a:latin typeface="Times New Roman"/>
                <a:cs typeface="Times New Roman"/>
              </a:rPr>
              <a:t> Museum of Science and the Birmingham Library </a:t>
            </a:r>
            <a:r>
              <a:rPr lang="fr-FR" sz="1300" b="1" dirty="0" err="1" smtClean="0">
                <a:latin typeface="Times New Roman"/>
                <a:cs typeface="Times New Roman"/>
              </a:rPr>
              <a:t>continuing</a:t>
            </a:r>
            <a:r>
              <a:rPr lang="fr-FR" sz="1300" b="1" dirty="0" smtClean="0">
                <a:latin typeface="Times New Roman"/>
                <a:cs typeface="Times New Roman"/>
              </a:rPr>
              <a:t> to </a:t>
            </a:r>
            <a:r>
              <a:rPr lang="fr-FR" sz="1300" b="1" dirty="0" err="1" smtClean="0">
                <a:latin typeface="Times New Roman"/>
                <a:cs typeface="Times New Roman"/>
              </a:rPr>
              <a:t>draw</a:t>
            </a:r>
            <a:r>
              <a:rPr lang="fr-FR" sz="1300" b="1" dirty="0" smtClean="0">
                <a:latin typeface="Times New Roman"/>
                <a:cs typeface="Times New Roman"/>
              </a:rPr>
              <a:t> in </a:t>
            </a:r>
            <a:r>
              <a:rPr lang="fr-FR" sz="1300" b="1" dirty="0" err="1" smtClean="0">
                <a:latin typeface="Times New Roman"/>
                <a:cs typeface="Times New Roman"/>
              </a:rPr>
              <a:t>visitors</a:t>
            </a:r>
            <a:r>
              <a:rPr lang="fr-FR" sz="1300" b="1" dirty="0" smtClean="0">
                <a:latin typeface="Times New Roman"/>
                <a:cs typeface="Times New Roman"/>
              </a:rPr>
              <a:t>. But Bristol, Liverpool, Oxford and Glasgow </a:t>
            </a:r>
            <a:r>
              <a:rPr lang="fr-FR" sz="1300" b="1" dirty="0" err="1" smtClean="0">
                <a:latin typeface="Times New Roman"/>
                <a:cs typeface="Times New Roman"/>
              </a:rPr>
              <a:t>also</a:t>
            </a:r>
            <a:r>
              <a:rPr lang="fr-FR" sz="1300" b="1" dirty="0" smtClean="0">
                <a:latin typeface="Times New Roman"/>
                <a:cs typeface="Times New Roman"/>
              </a:rPr>
              <a:t> </a:t>
            </a:r>
            <a:r>
              <a:rPr lang="fr-FR" sz="1300" b="1" dirty="0" err="1" smtClean="0">
                <a:latin typeface="Times New Roman"/>
                <a:cs typeface="Times New Roman"/>
              </a:rPr>
              <a:t>fared</a:t>
            </a:r>
            <a:r>
              <a:rPr lang="fr-FR" sz="1300" b="1" dirty="0" smtClean="0">
                <a:latin typeface="Times New Roman"/>
                <a:cs typeface="Times New Roman"/>
              </a:rPr>
              <a:t> </a:t>
            </a:r>
            <a:r>
              <a:rPr lang="fr-FR" sz="1300" b="1" dirty="0" err="1" smtClean="0">
                <a:latin typeface="Times New Roman"/>
                <a:cs typeface="Times New Roman"/>
              </a:rPr>
              <a:t>well</a:t>
            </a:r>
            <a:r>
              <a:rPr lang="fr-FR" sz="1300" b="1" dirty="0" smtClean="0">
                <a:latin typeface="Times New Roman"/>
                <a:cs typeface="Times New Roman"/>
              </a:rPr>
              <a:t>, </a:t>
            </a:r>
            <a:r>
              <a:rPr lang="fr-FR" sz="1300" b="1" dirty="0" err="1" smtClean="0">
                <a:latin typeface="Times New Roman"/>
                <a:cs typeface="Times New Roman"/>
              </a:rPr>
              <a:t>proving</a:t>
            </a:r>
            <a:r>
              <a:rPr lang="fr-FR" sz="1300" b="1" dirty="0" smtClean="0">
                <a:latin typeface="Times New Roman"/>
                <a:cs typeface="Times New Roman"/>
              </a:rPr>
              <a:t> the </a:t>
            </a:r>
            <a:r>
              <a:rPr lang="fr-FR" sz="1300" b="1" dirty="0" err="1" smtClean="0">
                <a:latin typeface="Times New Roman"/>
                <a:cs typeface="Times New Roman"/>
              </a:rPr>
              <a:t>whole</a:t>
            </a:r>
            <a:r>
              <a:rPr lang="fr-FR" sz="1300" b="1" dirty="0" smtClean="0">
                <a:latin typeface="Times New Roman"/>
                <a:cs typeface="Times New Roman"/>
              </a:rPr>
              <a:t> of the UK has </a:t>
            </a:r>
            <a:r>
              <a:rPr lang="fr-FR" sz="1300" b="1" dirty="0" err="1" smtClean="0">
                <a:latin typeface="Times New Roman"/>
                <a:cs typeface="Times New Roman"/>
              </a:rPr>
              <a:t>something</a:t>
            </a:r>
            <a:r>
              <a:rPr lang="fr-FR" sz="1300" b="1" dirty="0" smtClean="0">
                <a:latin typeface="Times New Roman"/>
                <a:cs typeface="Times New Roman"/>
              </a:rPr>
              <a:t> to </a:t>
            </a:r>
            <a:r>
              <a:rPr lang="fr-FR" sz="1300" b="1" dirty="0" err="1" smtClean="0">
                <a:latin typeface="Times New Roman"/>
                <a:cs typeface="Times New Roman"/>
              </a:rPr>
              <a:t>offer</a:t>
            </a:r>
            <a:r>
              <a:rPr lang="fr-FR" sz="1300" b="1" dirty="0" smtClean="0">
                <a:latin typeface="Times New Roman"/>
                <a:cs typeface="Times New Roman"/>
              </a:rPr>
              <a:t> international </a:t>
            </a:r>
            <a:r>
              <a:rPr lang="fr-FR" sz="1300" b="1" dirty="0" err="1" smtClean="0">
                <a:latin typeface="Times New Roman"/>
                <a:cs typeface="Times New Roman"/>
              </a:rPr>
              <a:t>tourists</a:t>
            </a:r>
            <a:r>
              <a:rPr lang="fr-FR" sz="1300" b="1" dirty="0" smtClean="0">
                <a:latin typeface="Times New Roman"/>
                <a:cs typeface="Times New Roman"/>
              </a:rPr>
              <a:t>. </a:t>
            </a:r>
          </a:p>
          <a:p>
            <a:pPr algn="just"/>
            <a:endParaRPr lang="fr-FR" sz="800" dirty="0" smtClean="0">
              <a:latin typeface="Times New Roman"/>
              <a:cs typeface="Times New Roman"/>
            </a:endParaRPr>
          </a:p>
          <a:p>
            <a:pPr algn="r"/>
            <a:r>
              <a:rPr lang="fr-FR" sz="1000" b="1" i="1" dirty="0" smtClean="0">
                <a:latin typeface="Times New Roman"/>
                <a:cs typeface="Times New Roman"/>
              </a:rPr>
              <a:t>« Cool </a:t>
            </a:r>
            <a:r>
              <a:rPr lang="fr-FR" sz="1000" b="1" i="1" dirty="0" err="1">
                <a:latin typeface="Times New Roman"/>
                <a:cs typeface="Times New Roman"/>
              </a:rPr>
              <a:t>Britannia</a:t>
            </a:r>
            <a:r>
              <a:rPr lang="fr-FR" sz="1000" b="1" i="1" dirty="0">
                <a:latin typeface="Times New Roman"/>
                <a:cs typeface="Times New Roman"/>
              </a:rPr>
              <a:t>! Record </a:t>
            </a:r>
            <a:r>
              <a:rPr lang="fr-FR" sz="1000" b="1" i="1" dirty="0" err="1">
                <a:latin typeface="Times New Roman"/>
                <a:cs typeface="Times New Roman"/>
              </a:rPr>
              <a:t>year</a:t>
            </a:r>
            <a:r>
              <a:rPr lang="fr-FR" sz="1000" b="1" i="1" dirty="0">
                <a:latin typeface="Times New Roman"/>
                <a:cs typeface="Times New Roman"/>
              </a:rPr>
              <a:t> for international </a:t>
            </a:r>
            <a:r>
              <a:rPr lang="fr-FR" sz="1000" b="1" i="1" dirty="0" err="1">
                <a:latin typeface="Times New Roman"/>
                <a:cs typeface="Times New Roman"/>
              </a:rPr>
              <a:t>tourism</a:t>
            </a:r>
            <a:r>
              <a:rPr lang="fr-FR" sz="1000" b="1" i="1" dirty="0">
                <a:latin typeface="Times New Roman"/>
                <a:cs typeface="Times New Roman"/>
              </a:rPr>
              <a:t> as </a:t>
            </a:r>
            <a:r>
              <a:rPr lang="fr-FR" sz="1000" b="1" i="1" dirty="0" err="1">
                <a:latin typeface="Times New Roman"/>
                <a:cs typeface="Times New Roman"/>
              </a:rPr>
              <a:t>Britain</a:t>
            </a:r>
            <a:r>
              <a:rPr lang="fr-FR" sz="1000" b="1" i="1" dirty="0">
                <a:latin typeface="Times New Roman"/>
                <a:cs typeface="Times New Roman"/>
              </a:rPr>
              <a:t> </a:t>
            </a:r>
            <a:r>
              <a:rPr lang="fr-FR" sz="1000" b="1" i="1" dirty="0" err="1">
                <a:latin typeface="Times New Roman"/>
                <a:cs typeface="Times New Roman"/>
              </a:rPr>
              <a:t>welcomes</a:t>
            </a:r>
            <a:r>
              <a:rPr lang="fr-FR" sz="1000" b="1" i="1" dirty="0">
                <a:latin typeface="Times New Roman"/>
                <a:cs typeface="Times New Roman"/>
              </a:rPr>
              <a:t> more </a:t>
            </a:r>
            <a:r>
              <a:rPr lang="fr-FR" sz="1000" b="1" i="1" dirty="0" err="1">
                <a:latin typeface="Times New Roman"/>
                <a:cs typeface="Times New Roman"/>
              </a:rPr>
              <a:t>than</a:t>
            </a:r>
            <a:r>
              <a:rPr lang="fr-FR" sz="1000" b="1" i="1" dirty="0">
                <a:latin typeface="Times New Roman"/>
                <a:cs typeface="Times New Roman"/>
              </a:rPr>
              <a:t> 34 MILLION </a:t>
            </a:r>
            <a:r>
              <a:rPr lang="fr-FR" sz="1000" b="1" i="1" dirty="0" err="1">
                <a:latin typeface="Times New Roman"/>
                <a:cs typeface="Times New Roman"/>
              </a:rPr>
              <a:t>foreign</a:t>
            </a:r>
            <a:r>
              <a:rPr lang="fr-FR" sz="1000" b="1" i="1" dirty="0">
                <a:latin typeface="Times New Roman"/>
                <a:cs typeface="Times New Roman"/>
              </a:rPr>
              <a:t> </a:t>
            </a:r>
            <a:r>
              <a:rPr lang="fr-FR" sz="1000" b="1" i="1" dirty="0" err="1" smtClean="0">
                <a:latin typeface="Times New Roman"/>
                <a:cs typeface="Times New Roman"/>
              </a:rPr>
              <a:t>visitors</a:t>
            </a:r>
            <a:r>
              <a:rPr lang="fr-FR" sz="1000" b="1" i="1" dirty="0" smtClean="0">
                <a:latin typeface="Times New Roman"/>
                <a:cs typeface="Times New Roman"/>
              </a:rPr>
              <a:t> », E. Payne, 12 </a:t>
            </a:r>
            <a:r>
              <a:rPr lang="fr-FR" sz="1000" b="1" i="1" dirty="0" err="1" smtClean="0">
                <a:latin typeface="Times New Roman"/>
                <a:cs typeface="Times New Roman"/>
              </a:rPr>
              <a:t>June</a:t>
            </a:r>
            <a:r>
              <a:rPr lang="fr-FR" sz="1000" b="1" i="1" dirty="0" smtClean="0">
                <a:latin typeface="Times New Roman"/>
                <a:cs typeface="Times New Roman"/>
              </a:rPr>
              <a:t> 2015 </a:t>
            </a:r>
            <a:r>
              <a:rPr lang="fr-FR" sz="1000" b="1" i="1" dirty="0" smtClean="0">
                <a:latin typeface="Times New Roman"/>
                <a:cs typeface="Times New Roman"/>
                <a:hlinkClick r:id="rId5"/>
              </a:rPr>
              <a:t>www.dailymail.co.uk</a:t>
            </a:r>
            <a:r>
              <a:rPr lang="fr-FR" sz="1000" b="1" i="1" dirty="0" smtClean="0">
                <a:latin typeface="Times New Roman"/>
                <a:cs typeface="Times New Roman"/>
              </a:rPr>
              <a:t> </a:t>
            </a:r>
            <a:endParaRPr lang="fr-FR" sz="1000" b="1" i="1" dirty="0">
              <a:latin typeface="Times New Roman"/>
              <a:cs typeface="Times New Roman"/>
            </a:endParaRPr>
          </a:p>
        </p:txBody>
      </p:sp>
      <p:pic>
        <p:nvPicPr>
          <p:cNvPr id="7" name="Image 6"/>
          <p:cNvPicPr>
            <a:picLocks noChangeAspect="1"/>
          </p:cNvPicPr>
          <p:nvPr/>
        </p:nvPicPr>
        <p:blipFill>
          <a:blip r:embed="rId6"/>
          <a:stretch>
            <a:fillRect/>
          </a:stretch>
        </p:blipFill>
        <p:spPr>
          <a:xfrm>
            <a:off x="393467" y="786271"/>
            <a:ext cx="3650144" cy="3052029"/>
          </a:xfrm>
          <a:prstGeom prst="rect">
            <a:avLst/>
          </a:prstGeom>
          <a:ln w="38100" cmpd="sng">
            <a:solidFill>
              <a:srgbClr val="800000"/>
            </a:solidFill>
          </a:ln>
        </p:spPr>
      </p:pic>
    </p:spTree>
    <p:extLst>
      <p:ext uri="{BB962C8B-B14F-4D97-AF65-F5344CB8AC3E}">
        <p14:creationId xmlns:p14="http://schemas.microsoft.com/office/powerpoint/2010/main" val="41113894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rmAutofit/>
          </a:bodyPr>
          <a:lstStyle/>
          <a:p>
            <a:r>
              <a:rPr lang="fr-FR" sz="3200" b="1" dirty="0" smtClean="0">
                <a:solidFill>
                  <a:srgbClr val="800000"/>
                </a:solidFill>
                <a:latin typeface="Times New Roman"/>
                <a:cs typeface="Times New Roman"/>
              </a:rPr>
              <a:t>British </a:t>
            </a:r>
            <a:r>
              <a:rPr lang="fr-FR" sz="3200" b="1" dirty="0" err="1" smtClean="0">
                <a:solidFill>
                  <a:srgbClr val="800000"/>
                </a:solidFill>
                <a:latin typeface="Times New Roman"/>
                <a:cs typeface="Times New Roman"/>
              </a:rPr>
              <a:t>Overseas</a:t>
            </a:r>
            <a:r>
              <a:rPr lang="fr-FR" sz="3200" b="1" dirty="0" smtClean="0">
                <a:solidFill>
                  <a:srgbClr val="800000"/>
                </a:solidFill>
                <a:latin typeface="Times New Roman"/>
                <a:cs typeface="Times New Roman"/>
              </a:rPr>
              <a:t> Countries and </a:t>
            </a:r>
            <a:r>
              <a:rPr lang="fr-FR" sz="3200" b="1" dirty="0" err="1">
                <a:solidFill>
                  <a:srgbClr val="800000"/>
                </a:solidFill>
                <a:latin typeface="Times New Roman"/>
                <a:cs typeface="Times New Roman"/>
              </a:rPr>
              <a:t>T</a:t>
            </a:r>
            <a:r>
              <a:rPr lang="fr-FR" sz="3200" b="1" dirty="0" err="1" smtClean="0">
                <a:solidFill>
                  <a:srgbClr val="800000"/>
                </a:solidFill>
                <a:latin typeface="Times New Roman"/>
                <a:cs typeface="Times New Roman"/>
              </a:rPr>
              <a:t>erritories</a:t>
            </a:r>
            <a:r>
              <a:rPr lang="fr-FR" sz="3200" b="1" dirty="0" smtClean="0">
                <a:solidFill>
                  <a:srgbClr val="800000"/>
                </a:solidFill>
                <a:latin typeface="Times New Roman"/>
                <a:cs typeface="Times New Roman"/>
              </a:rPr>
              <a:t> as an </a:t>
            </a:r>
            <a:r>
              <a:rPr lang="fr-FR" sz="3200" b="1" dirty="0" err="1" smtClean="0">
                <a:solidFill>
                  <a:srgbClr val="800000"/>
                </a:solidFill>
                <a:latin typeface="Times New Roman"/>
                <a:cs typeface="Times New Roman"/>
              </a:rPr>
              <a:t>opportunity</a:t>
            </a:r>
            <a:r>
              <a:rPr lang="fr-FR" sz="3200" b="1" dirty="0" smtClean="0">
                <a:solidFill>
                  <a:srgbClr val="800000"/>
                </a:solidFill>
                <a:latin typeface="Times New Roman"/>
                <a:cs typeface="Times New Roman"/>
              </a:rPr>
              <a:t> to </a:t>
            </a:r>
            <a:r>
              <a:rPr lang="fr-FR" sz="3200" b="1" dirty="0" err="1" smtClean="0">
                <a:solidFill>
                  <a:srgbClr val="800000"/>
                </a:solidFill>
                <a:latin typeface="Times New Roman"/>
                <a:cs typeface="Times New Roman"/>
              </a:rPr>
              <a:t>be</a:t>
            </a:r>
            <a:r>
              <a:rPr lang="fr-FR" sz="3200" b="1" dirty="0" smtClean="0">
                <a:solidFill>
                  <a:srgbClr val="800000"/>
                </a:solidFill>
                <a:latin typeface="Times New Roman"/>
                <a:cs typeface="Times New Roman"/>
              </a:rPr>
              <a:t> open to the world</a:t>
            </a:r>
            <a:endParaRPr lang="fr-FR" sz="3200" b="1" dirty="0">
              <a:solidFill>
                <a:srgbClr val="800000"/>
              </a:solidFill>
              <a:latin typeface="Times New Roman"/>
              <a:cs typeface="Times New Roman"/>
            </a:endParaRPr>
          </a:p>
        </p:txBody>
      </p:sp>
      <p:pic>
        <p:nvPicPr>
          <p:cNvPr id="7" name="Image 6"/>
          <p:cNvPicPr>
            <a:picLocks noChangeAspect="1"/>
          </p:cNvPicPr>
          <p:nvPr/>
        </p:nvPicPr>
        <p:blipFill>
          <a:blip r:embed="rId3"/>
          <a:stretch>
            <a:fillRect/>
          </a:stretch>
        </p:blipFill>
        <p:spPr>
          <a:xfrm>
            <a:off x="1423299" y="1572150"/>
            <a:ext cx="6187819" cy="4640864"/>
          </a:xfrm>
          <a:prstGeom prst="rect">
            <a:avLst/>
          </a:prstGeom>
          <a:ln w="38100" cmpd="sng">
            <a:solidFill>
              <a:srgbClr val="800000"/>
            </a:solidFill>
          </a:ln>
        </p:spPr>
      </p:pic>
    </p:spTree>
    <p:extLst>
      <p:ext uri="{BB962C8B-B14F-4D97-AF65-F5344CB8AC3E}">
        <p14:creationId xmlns:p14="http://schemas.microsoft.com/office/powerpoint/2010/main" val="18869808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246182" y="609600"/>
            <a:ext cx="8643328" cy="5320780"/>
          </a:xfrm>
          <a:prstGeom prst="rect">
            <a:avLst/>
          </a:prstGeom>
          <a:ln w="38100" cmpd="sng">
            <a:solidFill>
              <a:srgbClr val="800000"/>
            </a:solidFill>
          </a:ln>
        </p:spPr>
      </p:pic>
    </p:spTree>
    <p:extLst>
      <p:ext uri="{BB962C8B-B14F-4D97-AF65-F5344CB8AC3E}">
        <p14:creationId xmlns:p14="http://schemas.microsoft.com/office/powerpoint/2010/main" val="17294217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724</TotalTime>
  <Words>1987</Words>
  <Application>Microsoft Macintosh PowerPoint</Application>
  <PresentationFormat>Présentation à l'écran (4:3)</PresentationFormat>
  <Paragraphs>72</Paragraphs>
  <Slides>15</Slides>
  <Notes>0</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LIVING IN THE UK</vt:lpstr>
      <vt:lpstr>Présentation PowerPoint</vt:lpstr>
      <vt:lpstr>I. CITIES IN THE UNITED KINGDOM</vt:lpstr>
      <vt:lpstr>Présentation PowerPoint</vt:lpstr>
      <vt:lpstr>Présentation PowerPoint</vt:lpstr>
      <vt:lpstr>Présentation PowerPoint</vt:lpstr>
      <vt:lpstr>Présentation PowerPoint</vt:lpstr>
      <vt:lpstr>Présentation PowerPoint</vt:lpstr>
      <vt:lpstr>II. DEVELOPPING AND PROMOTING PERIPHERAL REGIONS</vt:lpstr>
      <vt:lpstr>Présentation PowerPoint</vt:lpstr>
      <vt:lpstr>III. MOBILITY, FLOWS AND NETWORKS</vt:lpstr>
      <vt:lpstr>Présentation PowerPoint</vt:lpstr>
      <vt:lpstr>Présentation PowerPoint</vt:lpstr>
      <vt:lpstr>British Overseas Countries and Territories as an opportunity to be open to the world</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IN THE UK</dc:title>
  <dc:creator>Aurélie MOUILLARD</dc:creator>
  <cp:lastModifiedBy>Aurélie MOUILLARD</cp:lastModifiedBy>
  <cp:revision>73</cp:revision>
  <dcterms:created xsi:type="dcterms:W3CDTF">2015-07-27T14:46:10Z</dcterms:created>
  <dcterms:modified xsi:type="dcterms:W3CDTF">2015-09-01T19:26:22Z</dcterms:modified>
</cp:coreProperties>
</file>