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0" r:id="rId3"/>
    <p:sldId id="257" r:id="rId4"/>
    <p:sldId id="262" r:id="rId5"/>
    <p:sldId id="263" r:id="rId6"/>
    <p:sldId id="258" r:id="rId7"/>
    <p:sldId id="264" r:id="rId8"/>
    <p:sldId id="265" r:id="rId9"/>
    <p:sldId id="259" r:id="rId10"/>
    <p:sldId id="266" r:id="rId11"/>
    <p:sldId id="267" r:id="rId12"/>
    <p:sldId id="261" r:id="rId13"/>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80" autoAdjust="0"/>
  </p:normalViewPr>
  <p:slideViewPr>
    <p:cSldViewPr snapToGrid="0" snapToObjects="1">
      <p:cViewPr>
        <p:scale>
          <a:sx n="100" d="100"/>
          <a:sy n="100" d="100"/>
        </p:scale>
        <p:origin x="-504" y="5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3DADD2-FA83-44D3-8474-9F936C0C5F0C}" type="datetimeFigureOut">
              <a:rPr lang="fr-FR" smtClean="0"/>
              <a:t>29/09/2017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5A1321-9E6D-4939-8CAF-B8A872D676BC}" type="slidenum">
              <a:rPr lang="fr-FR" smtClean="0"/>
              <a:t>‹N°›</a:t>
            </a:fld>
            <a:endParaRPr lang="fr-FR"/>
          </a:p>
        </p:txBody>
      </p:sp>
    </p:spTree>
    <p:extLst>
      <p:ext uri="{BB962C8B-B14F-4D97-AF65-F5344CB8AC3E}">
        <p14:creationId xmlns:p14="http://schemas.microsoft.com/office/powerpoint/2010/main" val="1484736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800" b="1" dirty="0" smtClean="0"/>
              <a:t>- </a:t>
            </a:r>
            <a:r>
              <a:rPr lang="fr-FR" sz="1800" b="1" dirty="0" err="1" smtClean="0"/>
              <a:t>After</a:t>
            </a:r>
            <a:r>
              <a:rPr lang="fr-FR" sz="1800" b="1" baseline="0" dirty="0" smtClean="0"/>
              <a:t> </a:t>
            </a:r>
            <a:r>
              <a:rPr lang="fr-FR" sz="1800" b="1" baseline="0" dirty="0" err="1" smtClean="0"/>
              <a:t>introducing</a:t>
            </a:r>
            <a:r>
              <a:rPr lang="fr-FR" sz="1800" b="1" baseline="0" dirty="0" smtClean="0"/>
              <a:t> the </a:t>
            </a:r>
            <a:r>
              <a:rPr lang="fr-FR" sz="1800" b="1" baseline="0" dirty="0" err="1" smtClean="0"/>
              <a:t>two</a:t>
            </a:r>
            <a:r>
              <a:rPr lang="fr-FR" sz="1800" b="1" baseline="0" dirty="0" smtClean="0"/>
              <a:t> documents, </a:t>
            </a:r>
            <a:r>
              <a:rPr lang="fr-FR" sz="1800" b="1" baseline="0" dirty="0" err="1" smtClean="0"/>
              <a:t>describe</a:t>
            </a:r>
            <a:r>
              <a:rPr lang="fr-FR" sz="1800" b="1" baseline="0" dirty="0" smtClean="0"/>
              <a:t> and </a:t>
            </a:r>
            <a:r>
              <a:rPr lang="fr-FR" sz="1800" b="1" baseline="0" dirty="0" err="1" smtClean="0"/>
              <a:t>explain</a:t>
            </a:r>
            <a:r>
              <a:rPr lang="fr-FR" sz="1800" b="1" baseline="0" dirty="0" smtClean="0"/>
              <a:t> the manifestation of </a:t>
            </a:r>
            <a:r>
              <a:rPr lang="fr-FR" sz="1800" b="1" baseline="0" dirty="0" err="1" smtClean="0"/>
              <a:t>poverty</a:t>
            </a:r>
            <a:r>
              <a:rPr lang="fr-FR" sz="1800" b="1" baseline="0" dirty="0" smtClean="0"/>
              <a:t> in </a:t>
            </a:r>
            <a:r>
              <a:rPr lang="fr-FR" sz="1800" b="1" baseline="0" dirty="0" err="1" smtClean="0"/>
              <a:t>England</a:t>
            </a:r>
            <a:r>
              <a:rPr lang="fr-FR" sz="1800" b="1" baseline="0" dirty="0" smtClean="0"/>
              <a:t>.</a:t>
            </a:r>
          </a:p>
          <a:p>
            <a:r>
              <a:rPr lang="fr-FR" sz="1800" b="1" baseline="0" dirty="0" smtClean="0"/>
              <a:t>- </a:t>
            </a:r>
            <a:r>
              <a:rPr lang="fr-FR" sz="1800" b="1" baseline="0" dirty="0" err="1" smtClean="0"/>
              <a:t>Explain</a:t>
            </a:r>
            <a:r>
              <a:rPr lang="fr-FR" sz="1800" b="1" baseline="0" dirty="0" smtClean="0"/>
              <a:t> the causes and </a:t>
            </a:r>
            <a:r>
              <a:rPr lang="fr-FR" sz="1800" b="1" baseline="0" dirty="0" err="1" smtClean="0"/>
              <a:t>consequences</a:t>
            </a:r>
            <a:r>
              <a:rPr lang="fr-FR" sz="1800" b="1" baseline="0" dirty="0" smtClean="0"/>
              <a:t> of </a:t>
            </a:r>
            <a:r>
              <a:rPr lang="fr-FR" sz="1800" b="1" baseline="0" dirty="0" err="1" smtClean="0"/>
              <a:t>poverty</a:t>
            </a:r>
            <a:r>
              <a:rPr lang="fr-FR" sz="1800" b="1" baseline="0" dirty="0" smtClean="0"/>
              <a:t> and </a:t>
            </a:r>
            <a:r>
              <a:rPr lang="fr-FR" sz="1800" b="1" baseline="0" dirty="0" err="1" smtClean="0"/>
              <a:t>pauperism</a:t>
            </a:r>
            <a:r>
              <a:rPr lang="fr-FR" sz="1800" b="1" baseline="0" dirty="0" smtClean="0"/>
              <a:t> in </a:t>
            </a:r>
            <a:r>
              <a:rPr lang="fr-FR" sz="1800" b="1" baseline="0" dirty="0" err="1" smtClean="0"/>
              <a:t>Britain</a:t>
            </a:r>
            <a:r>
              <a:rPr lang="fr-FR" sz="1800" b="1" baseline="0" dirty="0" smtClean="0"/>
              <a:t>.</a:t>
            </a:r>
            <a:endParaRPr lang="fr-FR" sz="1800" b="1" dirty="0"/>
          </a:p>
        </p:txBody>
      </p:sp>
      <p:sp>
        <p:nvSpPr>
          <p:cNvPr id="4" name="Espace réservé du numéro de diapositive 3"/>
          <p:cNvSpPr>
            <a:spLocks noGrp="1"/>
          </p:cNvSpPr>
          <p:nvPr>
            <p:ph type="sldNum" sz="quarter" idx="10"/>
          </p:nvPr>
        </p:nvSpPr>
        <p:spPr/>
        <p:txBody>
          <a:bodyPr/>
          <a:lstStyle/>
          <a:p>
            <a:fld id="{635A1321-9E6D-4939-8CAF-B8A872D676BC}" type="slidenum">
              <a:rPr lang="fr-FR" smtClean="0"/>
              <a:t>7</a:t>
            </a:fld>
            <a:endParaRPr lang="fr-FR"/>
          </a:p>
        </p:txBody>
      </p:sp>
    </p:spTree>
    <p:extLst>
      <p:ext uri="{BB962C8B-B14F-4D97-AF65-F5344CB8AC3E}">
        <p14:creationId xmlns:p14="http://schemas.microsoft.com/office/powerpoint/2010/main" val="3455444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9C453806-C9FD-5642-BE3A-A51BF05A47A9}"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2272040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C453806-C9FD-5642-BE3A-A51BF05A47A9}"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1980137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9C453806-C9FD-5642-BE3A-A51BF05A47A9}"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415168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C453806-C9FD-5642-BE3A-A51BF05A47A9}" type="datetimeFigureOut">
              <a:rPr lang="fr-FR" smtClean="0"/>
              <a:t>29/09/2017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35946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C453806-C9FD-5642-BE3A-A51BF05A47A9}" type="datetimeFigureOut">
              <a:rPr lang="fr-FR" smtClean="0"/>
              <a:t>29/09/2017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930196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9C453806-C9FD-5642-BE3A-A51BF05A47A9}" type="datetimeFigureOut">
              <a:rPr lang="fr-FR" smtClean="0"/>
              <a:t>29/09/2017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1479945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C453806-C9FD-5642-BE3A-A51BF05A47A9}" type="datetimeFigureOut">
              <a:rPr lang="fr-FR" smtClean="0"/>
              <a:t>29/09/2017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3589949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C453806-C9FD-5642-BE3A-A51BF05A47A9}" type="datetimeFigureOut">
              <a:rPr lang="fr-FR" smtClean="0"/>
              <a:t>29/09/2017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681154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C453806-C9FD-5642-BE3A-A51BF05A47A9}" type="datetimeFigureOut">
              <a:rPr lang="fr-FR" smtClean="0"/>
              <a:t>29/09/2017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4173382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C453806-C9FD-5642-BE3A-A51BF05A47A9}"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3987388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C453806-C9FD-5642-BE3A-A51BF05A47A9}"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9EBB48-C450-1645-8891-B81A8DDFDCC1}" type="slidenum">
              <a:rPr lang="fr-FR" smtClean="0"/>
              <a:t>‹N°›</a:t>
            </a:fld>
            <a:endParaRPr lang="fr-FR"/>
          </a:p>
        </p:txBody>
      </p:sp>
    </p:spTree>
    <p:extLst>
      <p:ext uri="{BB962C8B-B14F-4D97-AF65-F5344CB8AC3E}">
        <p14:creationId xmlns:p14="http://schemas.microsoft.com/office/powerpoint/2010/main" val="379327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53806-C9FD-5642-BE3A-A51BF05A47A9}" type="datetimeFigureOut">
              <a:rPr lang="fr-FR" smtClean="0"/>
              <a:t>29/09/2017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9EBB48-C450-1645-8891-B81A8DDFDCC1}" type="slidenum">
              <a:rPr lang="fr-FR" smtClean="0"/>
              <a:t>‹N°›</a:t>
            </a:fld>
            <a:endParaRPr lang="fr-FR"/>
          </a:p>
        </p:txBody>
      </p:sp>
    </p:spTree>
    <p:extLst>
      <p:ext uri="{BB962C8B-B14F-4D97-AF65-F5344CB8AC3E}">
        <p14:creationId xmlns:p14="http://schemas.microsoft.com/office/powerpoint/2010/main" val="1022684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http://www.nationalarchives.gov.u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0" y="33394"/>
            <a:ext cx="9144000" cy="1310140"/>
          </a:xfrm>
        </p:spPr>
        <p:txBody>
          <a:bodyPr>
            <a:normAutofit fontScale="90000"/>
          </a:bodyPr>
          <a:lstStyle/>
          <a:p>
            <a:r>
              <a:rPr lang="fr-FR" b="1" dirty="0" smtClean="0">
                <a:solidFill>
                  <a:srgbClr val="800000"/>
                </a:solidFill>
                <a:latin typeface="Times New Roman"/>
                <a:cs typeface="Times New Roman"/>
              </a:rPr>
              <a:t>19</a:t>
            </a:r>
            <a:r>
              <a:rPr lang="fr-FR" b="1" baseline="30000" dirty="0" smtClean="0">
                <a:solidFill>
                  <a:srgbClr val="800000"/>
                </a:solidFill>
                <a:latin typeface="Times New Roman"/>
                <a:cs typeface="Times New Roman"/>
              </a:rPr>
              <a:t>th</a:t>
            </a:r>
            <a:r>
              <a:rPr lang="fr-FR" b="1" dirty="0" smtClean="0">
                <a:solidFill>
                  <a:srgbClr val="800000"/>
                </a:solidFill>
                <a:latin typeface="Times New Roman"/>
                <a:cs typeface="Times New Roman"/>
              </a:rPr>
              <a:t> CENTURY EUROPE UNDER BRITISH RULE</a:t>
            </a:r>
            <a:endParaRPr lang="fr-FR" b="1" dirty="0">
              <a:solidFill>
                <a:srgbClr val="800000"/>
              </a:solidFill>
              <a:latin typeface="Times New Roman"/>
              <a:cs typeface="Times New Roman"/>
            </a:endParaRPr>
          </a:p>
        </p:txBody>
      </p:sp>
      <p:pic>
        <p:nvPicPr>
          <p:cNvPr id="5" name="Image 4"/>
          <p:cNvPicPr>
            <a:picLocks noChangeAspect="1"/>
          </p:cNvPicPr>
          <p:nvPr/>
        </p:nvPicPr>
        <p:blipFill>
          <a:blip r:embed="rId3"/>
          <a:stretch>
            <a:fillRect/>
          </a:stretch>
        </p:blipFill>
        <p:spPr>
          <a:xfrm>
            <a:off x="989498" y="1343534"/>
            <a:ext cx="7142081" cy="5311923"/>
          </a:xfrm>
          <a:prstGeom prst="rect">
            <a:avLst/>
          </a:prstGeom>
          <a:ln w="38100" cmpd="sng">
            <a:solidFill>
              <a:srgbClr val="800000"/>
            </a:solidFill>
          </a:ln>
        </p:spPr>
      </p:pic>
    </p:spTree>
    <p:extLst>
      <p:ext uri="{BB962C8B-B14F-4D97-AF65-F5344CB8AC3E}">
        <p14:creationId xmlns:p14="http://schemas.microsoft.com/office/powerpoint/2010/main" val="3234653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5" name="Sous-titre 2"/>
          <p:cNvSpPr txBox="1">
            <a:spLocks/>
          </p:cNvSpPr>
          <p:nvPr/>
        </p:nvSpPr>
        <p:spPr>
          <a:xfrm>
            <a:off x="0" y="5751970"/>
            <a:ext cx="9144000" cy="961858"/>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fr-FR" sz="2000" b="1" dirty="0" smtClean="0">
                <a:solidFill>
                  <a:srgbClr val="800000"/>
                </a:solidFill>
                <a:latin typeface="Times New Roman"/>
                <a:cs typeface="Times New Roman"/>
              </a:rPr>
              <a:t>TO WHAT EXTENT CAN WE CONSIDER THAT THE UK HAS BEEN DOMINATING EUROPE DURING THE SECOND PART OF THE 19th CENTURY?</a:t>
            </a:r>
            <a:endParaRPr lang="fr-FR" sz="2000" b="1" dirty="0">
              <a:solidFill>
                <a:srgbClr val="800000"/>
              </a:solidFill>
              <a:latin typeface="Times New Roman"/>
              <a:cs typeface="Times New Roman"/>
            </a:endParaRPr>
          </a:p>
        </p:txBody>
      </p:sp>
      <p:pic>
        <p:nvPicPr>
          <p:cNvPr id="6" name="Image 5"/>
          <p:cNvPicPr>
            <a:picLocks noChangeAspect="1"/>
          </p:cNvPicPr>
          <p:nvPr/>
        </p:nvPicPr>
        <p:blipFill>
          <a:blip r:embed="rId3"/>
          <a:stretch>
            <a:fillRect/>
          </a:stretch>
        </p:blipFill>
        <p:spPr>
          <a:xfrm>
            <a:off x="1472612" y="776832"/>
            <a:ext cx="6180368" cy="4635277"/>
          </a:xfrm>
          <a:prstGeom prst="rect">
            <a:avLst/>
          </a:prstGeom>
          <a:ln w="38100" cmpd="sng">
            <a:solidFill>
              <a:srgbClr val="800000"/>
            </a:solidFill>
          </a:ln>
        </p:spPr>
      </p:pic>
    </p:spTree>
    <p:extLst>
      <p:ext uri="{BB962C8B-B14F-4D97-AF65-F5344CB8AC3E}">
        <p14:creationId xmlns:p14="http://schemas.microsoft.com/office/powerpoint/2010/main" val="2917808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4054345" y="1343001"/>
            <a:ext cx="4946996" cy="4601674"/>
          </a:xfrm>
          <a:prstGeom prst="rect">
            <a:avLst/>
          </a:prstGeom>
          <a:ln w="38100" cmpd="sng">
            <a:solidFill>
              <a:srgbClr val="800000"/>
            </a:solidFill>
          </a:ln>
        </p:spPr>
      </p:pic>
      <p:sp>
        <p:nvSpPr>
          <p:cNvPr id="4" name="Titre 3"/>
          <p:cNvSpPr>
            <a:spLocks noGrp="1"/>
          </p:cNvSpPr>
          <p:nvPr>
            <p:ph type="title"/>
          </p:nvPr>
        </p:nvSpPr>
        <p:spPr>
          <a:xfrm>
            <a:off x="0" y="15956"/>
            <a:ext cx="9144000" cy="1143000"/>
          </a:xfrm>
        </p:spPr>
        <p:txBody>
          <a:bodyPr>
            <a:normAutofit/>
          </a:bodyPr>
          <a:lstStyle/>
          <a:p>
            <a:r>
              <a:rPr lang="fr-FR" sz="3000" b="1" dirty="0" smtClean="0">
                <a:solidFill>
                  <a:srgbClr val="800000"/>
                </a:solidFill>
                <a:latin typeface="Times New Roman"/>
                <a:cs typeface="Times New Roman"/>
              </a:rPr>
              <a:t>I. THE CRADLE OF THE INDUSTRIAL REVOLUTION</a:t>
            </a:r>
            <a:endParaRPr lang="fr-FR" sz="3000" b="1" dirty="0">
              <a:solidFill>
                <a:srgbClr val="800000"/>
              </a:solidFill>
              <a:latin typeface="Times New Roman"/>
              <a:cs typeface="Times New Roman"/>
            </a:endParaRPr>
          </a:p>
        </p:txBody>
      </p:sp>
      <p:sp>
        <p:nvSpPr>
          <p:cNvPr id="5" name="ZoneTexte 4"/>
          <p:cNvSpPr txBox="1"/>
          <p:nvPr/>
        </p:nvSpPr>
        <p:spPr>
          <a:xfrm>
            <a:off x="232995" y="1158956"/>
            <a:ext cx="4695792"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A</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Origins</a:t>
            </a:r>
            <a:r>
              <a:rPr lang="fr-FR" sz="2000" b="1" i="1" dirty="0" smtClean="0">
                <a:solidFill>
                  <a:schemeClr val="tx2">
                    <a:lumMod val="75000"/>
                  </a:schemeClr>
                </a:solidFill>
                <a:latin typeface="Times New Roman"/>
                <a:cs typeface="Times New Roman"/>
              </a:rPr>
              <a:t> of the </a:t>
            </a:r>
            <a:r>
              <a:rPr lang="fr-FR" sz="2000" b="1" i="1" dirty="0" err="1" smtClean="0">
                <a:solidFill>
                  <a:schemeClr val="tx2">
                    <a:lumMod val="75000"/>
                  </a:schemeClr>
                </a:solidFill>
                <a:latin typeface="Times New Roman"/>
                <a:cs typeface="Times New Roman"/>
              </a:rPr>
              <a:t>industrialization</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process</a:t>
            </a:r>
            <a:endParaRPr lang="fr-FR" sz="2000" b="1" i="1" dirty="0">
              <a:solidFill>
                <a:schemeClr val="tx2">
                  <a:lumMod val="75000"/>
                </a:schemeClr>
              </a:solidFill>
              <a:latin typeface="Times New Roman"/>
              <a:cs typeface="Times New Roman"/>
            </a:endParaRPr>
          </a:p>
        </p:txBody>
      </p:sp>
      <p:sp>
        <p:nvSpPr>
          <p:cNvPr id="2" name="Rectangle 1"/>
          <p:cNvSpPr/>
          <p:nvPr/>
        </p:nvSpPr>
        <p:spPr>
          <a:xfrm>
            <a:off x="232994" y="2088401"/>
            <a:ext cx="3651019" cy="3262432"/>
          </a:xfrm>
          <a:prstGeom prst="rect">
            <a:avLst/>
          </a:prstGeom>
          <a:ln w="38100" cmpd="sng">
            <a:solidFill>
              <a:srgbClr val="800000"/>
            </a:solidFill>
          </a:ln>
        </p:spPr>
        <p:txBody>
          <a:bodyPr wrap="square">
            <a:spAutoFit/>
          </a:bodyPr>
          <a:lstStyle/>
          <a:p>
            <a:pPr algn="just"/>
            <a:r>
              <a:rPr lang="fr-FR" sz="1400" b="1" dirty="0">
                <a:latin typeface="Times New Roman"/>
                <a:cs typeface="Times New Roman"/>
              </a:rPr>
              <a:t>"</a:t>
            </a:r>
            <a:r>
              <a:rPr lang="fr-FR" sz="1400" b="1" dirty="0" err="1">
                <a:latin typeface="Times New Roman"/>
                <a:cs typeface="Times New Roman"/>
              </a:rPr>
              <a:t>Nobody</a:t>
            </a:r>
            <a:r>
              <a:rPr lang="fr-FR" sz="1400" b="1" dirty="0">
                <a:latin typeface="Times New Roman"/>
                <a:cs typeface="Times New Roman"/>
              </a:rPr>
              <a:t> </a:t>
            </a:r>
            <a:r>
              <a:rPr lang="fr-FR" sz="1400" b="1" dirty="0" err="1">
                <a:latin typeface="Times New Roman"/>
                <a:cs typeface="Times New Roman"/>
              </a:rPr>
              <a:t>purposely</a:t>
            </a:r>
            <a:r>
              <a:rPr lang="fr-FR" sz="1400" b="1" dirty="0">
                <a:latin typeface="Times New Roman"/>
                <a:cs typeface="Times New Roman"/>
              </a:rPr>
              <a:t> </a:t>
            </a:r>
            <a:r>
              <a:rPr lang="fr-FR" sz="1400" b="1" dirty="0" err="1">
                <a:latin typeface="Times New Roman"/>
                <a:cs typeface="Times New Roman"/>
              </a:rPr>
              <a:t>invented</a:t>
            </a:r>
            <a:r>
              <a:rPr lang="fr-FR" sz="1400" b="1" dirty="0">
                <a:latin typeface="Times New Roman"/>
                <a:cs typeface="Times New Roman"/>
              </a:rPr>
              <a:t> </a:t>
            </a:r>
            <a:r>
              <a:rPr lang="fr-FR" sz="1400" b="1" dirty="0" err="1">
                <a:latin typeface="Times New Roman"/>
                <a:cs typeface="Times New Roman"/>
              </a:rPr>
              <a:t>industrial</a:t>
            </a:r>
            <a:r>
              <a:rPr lang="fr-FR" sz="1400" b="1" dirty="0">
                <a:latin typeface="Times New Roman"/>
                <a:cs typeface="Times New Roman"/>
              </a:rPr>
              <a:t> </a:t>
            </a:r>
            <a:r>
              <a:rPr lang="fr-FR" sz="1400" b="1" dirty="0" err="1">
                <a:latin typeface="Times New Roman"/>
                <a:cs typeface="Times New Roman"/>
              </a:rPr>
              <a:t>specialization</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all </a:t>
            </a:r>
            <a:r>
              <a:rPr lang="fr-FR" sz="1400" b="1" dirty="0" err="1">
                <a:latin typeface="Times New Roman"/>
                <a:cs typeface="Times New Roman"/>
              </a:rPr>
              <a:t>its</a:t>
            </a:r>
            <a:r>
              <a:rPr lang="fr-FR" sz="1400" b="1" dirty="0">
                <a:latin typeface="Times New Roman"/>
                <a:cs typeface="Times New Roman"/>
              </a:rPr>
              <a:t> </a:t>
            </a:r>
            <a:r>
              <a:rPr lang="fr-FR" sz="1400" b="1" dirty="0" err="1">
                <a:latin typeface="Times New Roman"/>
                <a:cs typeface="Times New Roman"/>
              </a:rPr>
              <a:t>advantages</a:t>
            </a:r>
            <a:r>
              <a:rPr lang="fr-FR" sz="1400" b="1" dirty="0">
                <a:latin typeface="Times New Roman"/>
                <a:cs typeface="Times New Roman"/>
              </a:rPr>
              <a:t> for </a:t>
            </a:r>
            <a:r>
              <a:rPr lang="fr-FR" sz="1400" b="1" dirty="0" err="1">
                <a:latin typeface="Times New Roman"/>
                <a:cs typeface="Times New Roman"/>
              </a:rPr>
              <a:t>wealth</a:t>
            </a:r>
            <a:r>
              <a:rPr lang="fr-FR" sz="1400" b="1" dirty="0">
                <a:latin typeface="Times New Roman"/>
                <a:cs typeface="Times New Roman"/>
              </a:rPr>
              <a:t> </a:t>
            </a:r>
            <a:r>
              <a:rPr lang="fr-FR" sz="1400" b="1" dirty="0" err="1">
                <a:latin typeface="Times New Roman"/>
                <a:cs typeface="Times New Roman"/>
              </a:rPr>
              <a:t>creation</a:t>
            </a:r>
            <a:r>
              <a:rPr lang="fr-FR" sz="1400" b="1" dirty="0">
                <a:latin typeface="Times New Roman"/>
                <a:cs typeface="Times New Roman"/>
              </a:rPr>
              <a:t>. </a:t>
            </a:r>
            <a:r>
              <a:rPr lang="fr-FR" sz="1400" b="1" dirty="0" err="1">
                <a:latin typeface="Times New Roman"/>
                <a:cs typeface="Times New Roman"/>
              </a:rPr>
              <a:t>Rather</a:t>
            </a:r>
            <a:r>
              <a:rPr lang="fr-FR" sz="1400" b="1" dirty="0">
                <a:latin typeface="Times New Roman"/>
                <a:cs typeface="Times New Roman"/>
              </a:rPr>
              <a:t>, </a:t>
            </a:r>
            <a:r>
              <a:rPr lang="fr-FR" sz="1400" b="1" dirty="0" err="1">
                <a:latin typeface="Times New Roman"/>
                <a:cs typeface="Times New Roman"/>
              </a:rPr>
              <a:t>specialization</a:t>
            </a:r>
            <a:r>
              <a:rPr lang="fr-FR" sz="1400" b="1" dirty="0">
                <a:latin typeface="Times New Roman"/>
                <a:cs typeface="Times New Roman"/>
              </a:rPr>
              <a:t> </a:t>
            </a:r>
            <a:r>
              <a:rPr lang="fr-FR" sz="1400" b="1" dirty="0" err="1">
                <a:latin typeface="Times New Roman"/>
                <a:cs typeface="Times New Roman"/>
              </a:rPr>
              <a:t>evolved</a:t>
            </a:r>
            <a:r>
              <a:rPr lang="fr-FR" sz="1400" b="1" dirty="0">
                <a:latin typeface="Times New Roman"/>
                <a:cs typeface="Times New Roman"/>
              </a:rPr>
              <a:t> </a:t>
            </a:r>
            <a:r>
              <a:rPr lang="fr-FR" sz="1400" b="1" dirty="0" err="1">
                <a:latin typeface="Times New Roman"/>
                <a:cs typeface="Times New Roman"/>
              </a:rPr>
              <a:t>gradually</a:t>
            </a:r>
            <a:r>
              <a:rPr lang="fr-FR" sz="1400" b="1" dirty="0">
                <a:latin typeface="Times New Roman"/>
                <a:cs typeface="Times New Roman"/>
              </a:rPr>
              <a:t> – as a by-</a:t>
            </a:r>
            <a:r>
              <a:rPr lang="fr-FR" sz="1400" b="1" dirty="0" err="1">
                <a:latin typeface="Times New Roman"/>
                <a:cs typeface="Times New Roman"/>
              </a:rPr>
              <a:t>product</a:t>
            </a:r>
            <a:r>
              <a:rPr lang="fr-FR" sz="1400" b="1" dirty="0">
                <a:latin typeface="Times New Roman"/>
                <a:cs typeface="Times New Roman"/>
              </a:rPr>
              <a:t> of the </a:t>
            </a:r>
            <a:r>
              <a:rPr lang="fr-FR" sz="1400" b="1" dirty="0" err="1">
                <a:latin typeface="Times New Roman"/>
                <a:cs typeface="Times New Roman"/>
              </a:rPr>
              <a:t>natural</a:t>
            </a:r>
            <a:r>
              <a:rPr lang="fr-FR" sz="1400" b="1" dirty="0">
                <a:latin typeface="Times New Roman"/>
                <a:cs typeface="Times New Roman"/>
              </a:rPr>
              <a:t> </a:t>
            </a:r>
            <a:r>
              <a:rPr lang="fr-FR" sz="1400" b="1" dirty="0" err="1">
                <a:latin typeface="Times New Roman"/>
                <a:cs typeface="Times New Roman"/>
              </a:rPr>
              <a:t>human</a:t>
            </a:r>
            <a:r>
              <a:rPr lang="fr-FR" sz="1400" b="1" dirty="0">
                <a:latin typeface="Times New Roman"/>
                <a:cs typeface="Times New Roman"/>
              </a:rPr>
              <a:t> </a:t>
            </a:r>
            <a:r>
              <a:rPr lang="fr-FR" sz="1400" b="1" dirty="0" err="1">
                <a:latin typeface="Times New Roman"/>
                <a:cs typeface="Times New Roman"/>
              </a:rPr>
              <a:t>propensity</a:t>
            </a:r>
            <a:r>
              <a:rPr lang="fr-FR" sz="1400" b="1" dirty="0">
                <a:latin typeface="Times New Roman"/>
                <a:cs typeface="Times New Roman"/>
              </a:rPr>
              <a:t> to truck, </a:t>
            </a:r>
            <a:r>
              <a:rPr lang="fr-FR" sz="1400" b="1" dirty="0" err="1">
                <a:latin typeface="Times New Roman"/>
                <a:cs typeface="Times New Roman"/>
              </a:rPr>
              <a:t>barter</a:t>
            </a:r>
            <a:r>
              <a:rPr lang="fr-FR" sz="1400" b="1" dirty="0">
                <a:latin typeface="Times New Roman"/>
                <a:cs typeface="Times New Roman"/>
              </a:rPr>
              <a:t> and exchange one </a:t>
            </a:r>
            <a:r>
              <a:rPr lang="fr-FR" sz="1400" b="1" dirty="0" err="1">
                <a:latin typeface="Times New Roman"/>
                <a:cs typeface="Times New Roman"/>
              </a:rPr>
              <a:t>thing</a:t>
            </a:r>
            <a:r>
              <a:rPr lang="fr-FR" sz="1400" b="1" dirty="0">
                <a:latin typeface="Times New Roman"/>
                <a:cs typeface="Times New Roman"/>
              </a:rPr>
              <a:t> for </a:t>
            </a:r>
            <a:r>
              <a:rPr lang="fr-FR" sz="1400" b="1" dirty="0" err="1">
                <a:latin typeface="Times New Roman"/>
                <a:cs typeface="Times New Roman"/>
              </a:rPr>
              <a:t>another</a:t>
            </a:r>
            <a:r>
              <a:rPr lang="fr-FR" sz="1400" b="1" dirty="0">
                <a:latin typeface="Times New Roman"/>
                <a:cs typeface="Times New Roman"/>
              </a:rPr>
              <a:t>.</a:t>
            </a:r>
          </a:p>
          <a:p>
            <a:pPr algn="just"/>
            <a:r>
              <a:rPr lang="fr-FR" sz="1400" b="1" dirty="0">
                <a:latin typeface="Times New Roman"/>
                <a:cs typeface="Times New Roman"/>
              </a:rPr>
              <a:t>The </a:t>
            </a:r>
            <a:r>
              <a:rPr lang="fr-FR" sz="1400" b="1" dirty="0" err="1">
                <a:latin typeface="Times New Roman"/>
                <a:cs typeface="Times New Roman"/>
              </a:rPr>
              <a:t>precise</a:t>
            </a:r>
            <a:r>
              <a:rPr lang="fr-FR" sz="1400" b="1" dirty="0">
                <a:latin typeface="Times New Roman"/>
                <a:cs typeface="Times New Roman"/>
              </a:rPr>
              <a:t> nature of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propensity</a:t>
            </a:r>
            <a:r>
              <a:rPr lang="fr-FR" sz="1400" b="1" dirty="0">
                <a:latin typeface="Times New Roman"/>
                <a:cs typeface="Times New Roman"/>
              </a:rPr>
              <a:t> and </a:t>
            </a:r>
            <a:r>
              <a:rPr lang="fr-FR" sz="1400" b="1" dirty="0" err="1">
                <a:latin typeface="Times New Roman"/>
                <a:cs typeface="Times New Roman"/>
              </a:rPr>
              <a:t>its</a:t>
            </a:r>
            <a:r>
              <a:rPr lang="fr-FR" sz="1400" b="1" dirty="0">
                <a:latin typeface="Times New Roman"/>
                <a:cs typeface="Times New Roman"/>
              </a:rPr>
              <a:t> </a:t>
            </a:r>
            <a:r>
              <a:rPr lang="fr-FR" sz="1400" b="1" dirty="0" err="1">
                <a:latin typeface="Times New Roman"/>
                <a:cs typeface="Times New Roman"/>
              </a:rPr>
              <a:t>connection</a:t>
            </a:r>
            <a:r>
              <a:rPr lang="fr-FR" sz="1400" b="1" dirty="0">
                <a:latin typeface="Times New Roman"/>
                <a:cs typeface="Times New Roman"/>
              </a:rPr>
              <a:t> to </a:t>
            </a:r>
            <a:r>
              <a:rPr lang="fr-FR" sz="1400" b="1" dirty="0" err="1">
                <a:latin typeface="Times New Roman"/>
                <a:cs typeface="Times New Roman"/>
              </a:rPr>
              <a:t>our</a:t>
            </a:r>
            <a:r>
              <a:rPr lang="fr-FR" sz="1400" b="1" dirty="0">
                <a:latin typeface="Times New Roman"/>
                <a:cs typeface="Times New Roman"/>
              </a:rPr>
              <a:t> </a:t>
            </a:r>
            <a:r>
              <a:rPr lang="fr-FR" sz="1400" b="1" dirty="0" err="1">
                <a:latin typeface="Times New Roman"/>
                <a:cs typeface="Times New Roman"/>
              </a:rPr>
              <a:t>faculties</a:t>
            </a:r>
            <a:r>
              <a:rPr lang="fr-FR" sz="1400" b="1" dirty="0">
                <a:latin typeface="Times New Roman"/>
                <a:cs typeface="Times New Roman"/>
              </a:rPr>
              <a:t> of </a:t>
            </a:r>
            <a:r>
              <a:rPr lang="fr-FR" sz="1400" b="1" dirty="0" err="1">
                <a:latin typeface="Times New Roman"/>
                <a:cs typeface="Times New Roman"/>
              </a:rPr>
              <a:t>reason</a:t>
            </a:r>
            <a:r>
              <a:rPr lang="fr-FR" sz="1400" b="1" dirty="0">
                <a:latin typeface="Times New Roman"/>
                <a:cs typeface="Times New Roman"/>
              </a:rPr>
              <a:t> and speech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beyond</a:t>
            </a:r>
            <a:r>
              <a:rPr lang="fr-FR" sz="1400" b="1" dirty="0">
                <a:latin typeface="Times New Roman"/>
                <a:cs typeface="Times New Roman"/>
              </a:rPr>
              <a:t> the scope of the </a:t>
            </a:r>
            <a:r>
              <a:rPr lang="fr-FR" sz="1400" b="1" dirty="0" err="1">
                <a:latin typeface="Times New Roman"/>
                <a:cs typeface="Times New Roman"/>
              </a:rPr>
              <a:t>present</a:t>
            </a:r>
            <a:r>
              <a:rPr lang="fr-FR" sz="1400" b="1" dirty="0">
                <a:latin typeface="Times New Roman"/>
                <a:cs typeface="Times New Roman"/>
              </a:rPr>
              <a:t> </a:t>
            </a:r>
            <a:r>
              <a:rPr lang="fr-FR" sz="1400" b="1" dirty="0" err="1">
                <a:latin typeface="Times New Roman"/>
                <a:cs typeface="Times New Roman"/>
              </a:rPr>
              <a:t>enquiry</a:t>
            </a:r>
            <a:r>
              <a:rPr lang="fr-FR" sz="1400" b="1" dirty="0">
                <a:latin typeface="Times New Roman"/>
                <a:cs typeface="Times New Roman"/>
              </a:rPr>
              <a:t>. </a:t>
            </a:r>
            <a:r>
              <a:rPr lang="fr-FR" sz="1400" b="1" dirty="0" err="1">
                <a:latin typeface="Times New Roman"/>
                <a:cs typeface="Times New Roman"/>
              </a:rPr>
              <a:t>Here</a:t>
            </a:r>
            <a:r>
              <a:rPr lang="fr-FR" sz="1400" b="1" dirty="0">
                <a:latin typeface="Times New Roman"/>
                <a:cs typeface="Times New Roman"/>
              </a:rPr>
              <a:t>, I </a:t>
            </a:r>
            <a:r>
              <a:rPr lang="fr-FR" sz="1400" b="1" dirty="0" err="1">
                <a:latin typeface="Times New Roman"/>
                <a:cs typeface="Times New Roman"/>
              </a:rPr>
              <a:t>simply</a:t>
            </a:r>
            <a:r>
              <a:rPr lang="fr-FR" sz="1400" b="1" dirty="0">
                <a:latin typeface="Times New Roman"/>
                <a:cs typeface="Times New Roman"/>
              </a:rPr>
              <a:t> note </a:t>
            </a:r>
            <a:r>
              <a:rPr lang="fr-FR" sz="1400" b="1" dirty="0" err="1">
                <a:latin typeface="Times New Roman"/>
                <a:cs typeface="Times New Roman"/>
              </a:rPr>
              <a:t>that</a:t>
            </a:r>
            <a:r>
              <a:rPr lang="fr-FR" sz="1400" b="1" dirty="0">
                <a:latin typeface="Times New Roman"/>
                <a:cs typeface="Times New Roman"/>
              </a:rPr>
              <a:t> the </a:t>
            </a:r>
            <a:r>
              <a:rPr lang="fr-FR" sz="1400" b="1" dirty="0" err="1">
                <a:latin typeface="Times New Roman"/>
                <a:cs typeface="Times New Roman"/>
              </a:rPr>
              <a:t>propensity</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common</a:t>
            </a:r>
            <a:r>
              <a:rPr lang="fr-FR" sz="1400" b="1" dirty="0">
                <a:latin typeface="Times New Roman"/>
                <a:cs typeface="Times New Roman"/>
              </a:rPr>
              <a:t> to all </a:t>
            </a:r>
            <a:r>
              <a:rPr lang="fr-FR" sz="1400" b="1" dirty="0" err="1">
                <a:latin typeface="Times New Roman"/>
                <a:cs typeface="Times New Roman"/>
              </a:rPr>
              <a:t>human</a:t>
            </a:r>
            <a:r>
              <a:rPr lang="fr-FR" sz="1400" b="1" dirty="0">
                <a:latin typeface="Times New Roman"/>
                <a:cs typeface="Times New Roman"/>
              </a:rPr>
              <a:t> </a:t>
            </a:r>
            <a:r>
              <a:rPr lang="fr-FR" sz="1400" b="1" dirty="0" err="1">
                <a:latin typeface="Times New Roman"/>
                <a:cs typeface="Times New Roman"/>
              </a:rPr>
              <a:t>beings</a:t>
            </a:r>
            <a:r>
              <a:rPr lang="fr-FR" sz="1400" b="1" dirty="0">
                <a:latin typeface="Times New Roman"/>
                <a:cs typeface="Times New Roman"/>
              </a:rPr>
              <a:t> and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it</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unique to </a:t>
            </a:r>
            <a:r>
              <a:rPr lang="fr-FR" sz="1400" b="1" dirty="0" err="1">
                <a:latin typeface="Times New Roman"/>
                <a:cs typeface="Times New Roman"/>
              </a:rPr>
              <a:t>humanity</a:t>
            </a:r>
            <a:r>
              <a:rPr lang="fr-FR" sz="1400" b="1" dirty="0" smtClean="0">
                <a:latin typeface="Times New Roman"/>
                <a:cs typeface="Times New Roman"/>
              </a:rPr>
              <a:t>. »</a:t>
            </a:r>
          </a:p>
          <a:p>
            <a:pPr algn="just"/>
            <a:endParaRPr lang="fr-FR" sz="1400" b="1" dirty="0">
              <a:latin typeface="Times New Roman"/>
              <a:cs typeface="Times New Roman"/>
            </a:endParaRPr>
          </a:p>
          <a:p>
            <a:pPr algn="just"/>
            <a:r>
              <a:rPr lang="fr-FR" sz="1200" b="1" i="1" dirty="0" smtClean="0">
                <a:latin typeface="Times New Roman"/>
                <a:cs typeface="Times New Roman"/>
              </a:rPr>
              <a:t>Adam Smith, The </a:t>
            </a:r>
            <a:r>
              <a:rPr lang="fr-FR" sz="1200" b="1" i="1" dirty="0" err="1">
                <a:latin typeface="Times New Roman"/>
                <a:cs typeface="Times New Roman"/>
              </a:rPr>
              <a:t>Wealth</a:t>
            </a:r>
            <a:r>
              <a:rPr lang="fr-FR" sz="1200" b="1" i="1" dirty="0">
                <a:latin typeface="Times New Roman"/>
                <a:cs typeface="Times New Roman"/>
              </a:rPr>
              <a:t> of Nations: A Translation </a:t>
            </a:r>
            <a:r>
              <a:rPr lang="fr-FR" sz="1200" b="1" i="1" dirty="0" err="1">
                <a:latin typeface="Times New Roman"/>
                <a:cs typeface="Times New Roman"/>
              </a:rPr>
              <a:t>into</a:t>
            </a:r>
            <a:r>
              <a:rPr lang="fr-FR" sz="1200" b="1" i="1" dirty="0">
                <a:latin typeface="Times New Roman"/>
                <a:cs typeface="Times New Roman"/>
              </a:rPr>
              <a:t> Modern English</a:t>
            </a:r>
            <a:r>
              <a:rPr lang="fr-FR" sz="1200" b="1" dirty="0">
                <a:latin typeface="Times New Roman"/>
                <a:cs typeface="Times New Roman"/>
              </a:rPr>
              <a:t>, ISR/Google Books, page </a:t>
            </a:r>
            <a:r>
              <a:rPr lang="fr-FR" sz="1200" b="1" dirty="0" smtClean="0">
                <a:latin typeface="Times New Roman"/>
                <a:cs typeface="Times New Roman"/>
              </a:rPr>
              <a:t>10</a:t>
            </a:r>
            <a:endParaRPr lang="fr-FR" sz="1200" b="1" dirty="0">
              <a:latin typeface="Times New Roman"/>
              <a:cs typeface="Times New Roman"/>
            </a:endParaRPr>
          </a:p>
        </p:txBody>
      </p:sp>
    </p:spTree>
    <p:extLst>
      <p:ext uri="{BB962C8B-B14F-4D97-AF65-F5344CB8AC3E}">
        <p14:creationId xmlns:p14="http://schemas.microsoft.com/office/powerpoint/2010/main" val="5736123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ZoneTexte 2"/>
          <p:cNvSpPr txBox="1"/>
          <p:nvPr/>
        </p:nvSpPr>
        <p:spPr>
          <a:xfrm>
            <a:off x="380256" y="386322"/>
            <a:ext cx="5187529"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B</a:t>
            </a:r>
            <a:r>
              <a:rPr lang="fr-FR" sz="2000" b="1" i="1" dirty="0" smtClean="0">
                <a:solidFill>
                  <a:schemeClr val="tx2">
                    <a:lumMod val="75000"/>
                  </a:schemeClr>
                </a:solidFill>
                <a:latin typeface="Times New Roman"/>
                <a:cs typeface="Times New Roman"/>
              </a:rPr>
              <a:t>. The first </a:t>
            </a:r>
            <a:r>
              <a:rPr lang="fr-FR" sz="2000" b="1" i="1" dirty="0" err="1" smtClean="0">
                <a:solidFill>
                  <a:schemeClr val="tx2">
                    <a:lumMod val="75000"/>
                  </a:schemeClr>
                </a:solidFill>
                <a:latin typeface="Times New Roman"/>
                <a:cs typeface="Times New Roman"/>
              </a:rPr>
              <a:t>industrialized</a:t>
            </a:r>
            <a:r>
              <a:rPr lang="fr-FR" sz="2000" b="1" i="1" dirty="0" smtClean="0">
                <a:solidFill>
                  <a:schemeClr val="tx2">
                    <a:lumMod val="75000"/>
                  </a:schemeClr>
                </a:solidFill>
                <a:latin typeface="Times New Roman"/>
                <a:cs typeface="Times New Roman"/>
              </a:rPr>
              <a:t> country in the world</a:t>
            </a:r>
            <a:endParaRPr lang="fr-FR" sz="2000" b="1" i="1" dirty="0">
              <a:solidFill>
                <a:schemeClr val="tx2">
                  <a:lumMod val="75000"/>
                </a:schemeClr>
              </a:solidFill>
              <a:latin typeface="Times New Roman"/>
              <a:cs typeface="Times New Roman"/>
            </a:endParaRPr>
          </a:p>
        </p:txBody>
      </p:sp>
      <p:pic>
        <p:nvPicPr>
          <p:cNvPr id="4" name="Image 3" descr="http://www.sscnet.ucla.edu/history/hunt/classes/1c/images/industrialization%201850.jpg"/>
          <p:cNvPicPr/>
          <p:nvPr/>
        </p:nvPicPr>
        <p:blipFill>
          <a:blip r:embed="rId3">
            <a:extLst>
              <a:ext uri="{28A0092B-C50C-407E-A947-70E740481C1C}">
                <a14:useLocalDpi xmlns:a14="http://schemas.microsoft.com/office/drawing/2010/main" val="0"/>
              </a:ext>
            </a:extLst>
          </a:blip>
          <a:srcRect/>
          <a:stretch>
            <a:fillRect/>
          </a:stretch>
        </p:blipFill>
        <p:spPr bwMode="auto">
          <a:xfrm>
            <a:off x="1546243" y="975442"/>
            <a:ext cx="6056116" cy="5650200"/>
          </a:xfrm>
          <a:prstGeom prst="rect">
            <a:avLst/>
          </a:prstGeom>
          <a:noFill/>
          <a:ln w="38100" cmpd="sng">
            <a:solidFill>
              <a:srgbClr val="800000"/>
            </a:solidFill>
          </a:ln>
        </p:spPr>
      </p:pic>
    </p:spTree>
    <p:extLst>
      <p:ext uri="{BB962C8B-B14F-4D97-AF65-F5344CB8AC3E}">
        <p14:creationId xmlns:p14="http://schemas.microsoft.com/office/powerpoint/2010/main" val="34796462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ZoneTexte 2"/>
          <p:cNvSpPr txBox="1"/>
          <p:nvPr/>
        </p:nvSpPr>
        <p:spPr>
          <a:xfrm>
            <a:off x="380256" y="386322"/>
            <a:ext cx="4538187"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C</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Economic</a:t>
            </a:r>
            <a:r>
              <a:rPr lang="fr-FR" sz="2000" b="1" i="1" dirty="0" smtClean="0">
                <a:solidFill>
                  <a:schemeClr val="tx2">
                    <a:lumMod val="75000"/>
                  </a:schemeClr>
                </a:solidFill>
                <a:latin typeface="Times New Roman"/>
                <a:cs typeface="Times New Roman"/>
              </a:rPr>
              <a:t> and </a:t>
            </a:r>
            <a:r>
              <a:rPr lang="fr-FR" sz="2000" b="1" i="1" dirty="0" err="1" smtClean="0">
                <a:solidFill>
                  <a:schemeClr val="tx2">
                    <a:lumMod val="75000"/>
                  </a:schemeClr>
                </a:solidFill>
                <a:latin typeface="Times New Roman"/>
                <a:cs typeface="Times New Roman"/>
              </a:rPr>
              <a:t>political</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consequences</a:t>
            </a:r>
            <a:endParaRPr lang="fr-FR" sz="2000" b="1" i="1" dirty="0">
              <a:solidFill>
                <a:schemeClr val="tx2">
                  <a:lumMod val="75000"/>
                </a:schemeClr>
              </a:solidFill>
              <a:latin typeface="Times New Roman"/>
              <a:cs typeface="Times New Roman"/>
            </a:endParaRPr>
          </a:p>
        </p:txBody>
      </p:sp>
      <p:pic>
        <p:nvPicPr>
          <p:cNvPr id="4" name="Image 3" descr="http://cla.calpoly.edu/~lcall/111/Cottonopolis1.jpg"/>
          <p:cNvPicPr/>
          <p:nvPr/>
        </p:nvPicPr>
        <p:blipFill>
          <a:blip r:embed="rId3">
            <a:extLst>
              <a:ext uri="{28A0092B-C50C-407E-A947-70E740481C1C}">
                <a14:useLocalDpi xmlns:a14="http://schemas.microsoft.com/office/drawing/2010/main" val="0"/>
              </a:ext>
            </a:extLst>
          </a:blip>
          <a:srcRect/>
          <a:stretch>
            <a:fillRect/>
          </a:stretch>
        </p:blipFill>
        <p:spPr bwMode="auto">
          <a:xfrm>
            <a:off x="205778" y="2663675"/>
            <a:ext cx="5509564" cy="3938036"/>
          </a:xfrm>
          <a:prstGeom prst="rect">
            <a:avLst/>
          </a:prstGeom>
          <a:noFill/>
          <a:ln w="38100" cmpd="sng">
            <a:solidFill>
              <a:srgbClr val="800000"/>
            </a:solidFill>
          </a:ln>
        </p:spPr>
      </p:pic>
      <p:sp>
        <p:nvSpPr>
          <p:cNvPr id="2" name="Rectangle 1"/>
          <p:cNvSpPr/>
          <p:nvPr/>
        </p:nvSpPr>
        <p:spPr>
          <a:xfrm>
            <a:off x="380256" y="1892793"/>
            <a:ext cx="3174126" cy="461665"/>
          </a:xfrm>
          <a:prstGeom prst="rect">
            <a:avLst/>
          </a:prstGeom>
        </p:spPr>
        <p:txBody>
          <a:bodyPr wrap="square">
            <a:spAutoFit/>
          </a:bodyPr>
          <a:lstStyle/>
          <a:p>
            <a:r>
              <a:rPr lang="en-US" sz="1200" b="1" i="1" dirty="0" smtClean="0">
                <a:latin typeface="Times New Roman"/>
                <a:cs typeface="Times New Roman"/>
              </a:rPr>
              <a:t>“</a:t>
            </a:r>
            <a:r>
              <a:rPr lang="en-US" sz="1200" b="1" i="1" dirty="0" err="1">
                <a:latin typeface="Times New Roman"/>
                <a:cs typeface="Times New Roman"/>
              </a:rPr>
              <a:t>Cottonopolis</a:t>
            </a:r>
            <a:r>
              <a:rPr lang="en-US" sz="1200" b="1" i="1" dirty="0">
                <a:latin typeface="Times New Roman"/>
                <a:cs typeface="Times New Roman"/>
              </a:rPr>
              <a:t>”, engraving by Edward </a:t>
            </a:r>
            <a:r>
              <a:rPr lang="en-US" sz="1200" b="1" i="1" dirty="0" err="1">
                <a:latin typeface="Times New Roman"/>
                <a:cs typeface="Times New Roman"/>
              </a:rPr>
              <a:t>Goodall</a:t>
            </a:r>
            <a:r>
              <a:rPr lang="en-US" sz="1200" b="1" i="1" dirty="0">
                <a:latin typeface="Times New Roman"/>
                <a:cs typeface="Times New Roman"/>
              </a:rPr>
              <a:t> (Manchester, 1840)</a:t>
            </a:r>
            <a:endParaRPr lang="fr-FR" sz="1200" dirty="0">
              <a:latin typeface="Times New Roman"/>
              <a:cs typeface="Times New Roman"/>
            </a:endParaRPr>
          </a:p>
        </p:txBody>
      </p:sp>
      <p:pic>
        <p:nvPicPr>
          <p:cNvPr id="5" name="Image 4"/>
          <p:cNvPicPr/>
          <p:nvPr/>
        </p:nvPicPr>
        <p:blipFill rotWithShape="1">
          <a:blip r:embed="rId4">
            <a:extLst>
              <a:ext uri="{28A0092B-C50C-407E-A947-70E740481C1C}">
                <a14:useLocalDpi xmlns:a14="http://schemas.microsoft.com/office/drawing/2010/main" val="0"/>
              </a:ext>
            </a:extLst>
          </a:blip>
          <a:srcRect l="1067" r="49784" b="1592"/>
          <a:stretch/>
        </p:blipFill>
        <p:spPr bwMode="auto">
          <a:xfrm>
            <a:off x="5513294" y="263843"/>
            <a:ext cx="3434848" cy="4442628"/>
          </a:xfrm>
          <a:prstGeom prst="rect">
            <a:avLst/>
          </a:prstGeom>
          <a:noFill/>
          <a:ln w="38100" cmpd="sng">
            <a:solidFill>
              <a:srgbClr val="800000"/>
            </a:solidFill>
          </a:ln>
        </p:spPr>
      </p:pic>
    </p:spTree>
    <p:extLst>
      <p:ext uri="{BB962C8B-B14F-4D97-AF65-F5344CB8AC3E}">
        <p14:creationId xmlns:p14="http://schemas.microsoft.com/office/powerpoint/2010/main" val="5947886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txBody>
          <a:bodyPr>
            <a:normAutofit/>
          </a:bodyPr>
          <a:lstStyle/>
          <a:p>
            <a:r>
              <a:rPr lang="fr-FR" sz="3000" b="1" dirty="0" smtClean="0">
                <a:solidFill>
                  <a:srgbClr val="800000"/>
                </a:solidFill>
                <a:latin typeface="Times New Roman"/>
                <a:cs typeface="Times New Roman"/>
              </a:rPr>
              <a:t>II. CHARACTERISTICS OF THE VICTORIAN AGE</a:t>
            </a:r>
            <a:endParaRPr lang="fr-FR" sz="3000" b="1" dirty="0">
              <a:solidFill>
                <a:srgbClr val="800000"/>
              </a:solidFill>
              <a:latin typeface="Times New Roman"/>
              <a:cs typeface="Times New Roman"/>
            </a:endParaRPr>
          </a:p>
        </p:txBody>
      </p:sp>
      <p:sp>
        <p:nvSpPr>
          <p:cNvPr id="3" name="ZoneTexte 2"/>
          <p:cNvSpPr txBox="1"/>
          <p:nvPr/>
        </p:nvSpPr>
        <p:spPr>
          <a:xfrm>
            <a:off x="259293" y="1143000"/>
            <a:ext cx="7900921"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A</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Queen</a:t>
            </a:r>
            <a:r>
              <a:rPr lang="fr-FR" sz="2000" b="1" i="1" dirty="0" smtClean="0">
                <a:solidFill>
                  <a:schemeClr val="tx2">
                    <a:lumMod val="75000"/>
                  </a:schemeClr>
                </a:solidFill>
                <a:latin typeface="Times New Roman"/>
                <a:cs typeface="Times New Roman"/>
              </a:rPr>
              <a:t> Victoria: a </a:t>
            </a:r>
            <a:r>
              <a:rPr lang="fr-FR" sz="2000" b="1" i="1" dirty="0" err="1" smtClean="0">
                <a:solidFill>
                  <a:schemeClr val="tx2">
                    <a:lumMod val="75000"/>
                  </a:schemeClr>
                </a:solidFill>
                <a:latin typeface="Times New Roman"/>
                <a:cs typeface="Times New Roman"/>
              </a:rPr>
              <a:t>very</a:t>
            </a:r>
            <a:r>
              <a:rPr lang="fr-FR" sz="2000" b="1" i="1" dirty="0" smtClean="0">
                <a:solidFill>
                  <a:schemeClr val="tx2">
                    <a:lumMod val="75000"/>
                  </a:schemeClr>
                </a:solidFill>
                <a:latin typeface="Times New Roman"/>
                <a:cs typeface="Times New Roman"/>
              </a:rPr>
              <a:t> modern </a:t>
            </a:r>
            <a:r>
              <a:rPr lang="fr-FR" sz="2000" b="1" i="1" dirty="0" err="1" smtClean="0">
                <a:solidFill>
                  <a:schemeClr val="tx2">
                    <a:lumMod val="75000"/>
                  </a:schemeClr>
                </a:solidFill>
                <a:latin typeface="Times New Roman"/>
                <a:cs typeface="Times New Roman"/>
              </a:rPr>
              <a:t>stateswoman</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loving</a:t>
            </a:r>
            <a:r>
              <a:rPr lang="fr-FR" sz="2000" b="1" i="1" dirty="0" smtClean="0">
                <a:solidFill>
                  <a:schemeClr val="tx2">
                    <a:lumMod val="75000"/>
                  </a:schemeClr>
                </a:solidFill>
                <a:latin typeface="Times New Roman"/>
                <a:cs typeface="Times New Roman"/>
              </a:rPr>
              <a:t> arts and sciences</a:t>
            </a:r>
            <a:endParaRPr lang="fr-FR" sz="2000" b="1" i="1" dirty="0">
              <a:solidFill>
                <a:schemeClr val="tx2">
                  <a:lumMod val="75000"/>
                </a:schemeClr>
              </a:solidFill>
              <a:latin typeface="Times New Roman"/>
              <a:cs typeface="Times New Roman"/>
            </a:endParaRPr>
          </a:p>
        </p:txBody>
      </p:sp>
      <p:pic>
        <p:nvPicPr>
          <p:cNvPr id="4" name="Image 3"/>
          <p:cNvPicPr>
            <a:picLocks noChangeAspect="1"/>
          </p:cNvPicPr>
          <p:nvPr/>
        </p:nvPicPr>
        <p:blipFill>
          <a:blip r:embed="rId3"/>
          <a:stretch>
            <a:fillRect/>
          </a:stretch>
        </p:blipFill>
        <p:spPr>
          <a:xfrm>
            <a:off x="1398980" y="1711624"/>
            <a:ext cx="5944861" cy="4564332"/>
          </a:xfrm>
          <a:prstGeom prst="rect">
            <a:avLst/>
          </a:prstGeom>
          <a:ln w="38100" cmpd="sng">
            <a:solidFill>
              <a:srgbClr val="800000"/>
            </a:solidFill>
          </a:ln>
        </p:spPr>
      </p:pic>
      <p:sp>
        <p:nvSpPr>
          <p:cNvPr id="5" name="Rectangle 4"/>
          <p:cNvSpPr/>
          <p:nvPr/>
        </p:nvSpPr>
        <p:spPr>
          <a:xfrm>
            <a:off x="423376" y="6488668"/>
            <a:ext cx="8283442" cy="307777"/>
          </a:xfrm>
          <a:prstGeom prst="rect">
            <a:avLst/>
          </a:prstGeom>
        </p:spPr>
        <p:txBody>
          <a:bodyPr wrap="square">
            <a:spAutoFit/>
          </a:bodyPr>
          <a:lstStyle/>
          <a:p>
            <a:pPr algn="ctr"/>
            <a:r>
              <a:rPr lang="fr-FR" sz="1400" b="1" i="1" dirty="0" err="1">
                <a:latin typeface="Times New Roman"/>
                <a:cs typeface="Times New Roman"/>
              </a:rPr>
              <a:t>Queen</a:t>
            </a:r>
            <a:r>
              <a:rPr lang="fr-FR" sz="1400" b="1" i="1" dirty="0">
                <a:latin typeface="Times New Roman"/>
                <a:cs typeface="Times New Roman"/>
              </a:rPr>
              <a:t> Victoria </a:t>
            </a:r>
            <a:r>
              <a:rPr lang="fr-FR" sz="1400" b="1" i="1" dirty="0" err="1">
                <a:latin typeface="Times New Roman"/>
                <a:cs typeface="Times New Roman"/>
              </a:rPr>
              <a:t>Opening</a:t>
            </a:r>
            <a:r>
              <a:rPr lang="fr-FR" sz="1400" b="1" i="1" dirty="0">
                <a:latin typeface="Times New Roman"/>
                <a:cs typeface="Times New Roman"/>
              </a:rPr>
              <a:t> The 1862 Exhibition </a:t>
            </a:r>
            <a:r>
              <a:rPr lang="fr-FR" sz="1400" b="1" i="1" dirty="0" err="1">
                <a:latin typeface="Times New Roman"/>
                <a:cs typeface="Times New Roman"/>
              </a:rPr>
              <a:t>After</a:t>
            </a:r>
            <a:r>
              <a:rPr lang="fr-FR" sz="1400" b="1" i="1" dirty="0">
                <a:latin typeface="Times New Roman"/>
                <a:cs typeface="Times New Roman"/>
              </a:rPr>
              <a:t> Crystal Palace </a:t>
            </a:r>
            <a:r>
              <a:rPr lang="fr-FR" sz="1400" b="1" i="1" dirty="0" err="1">
                <a:latin typeface="Times New Roman"/>
                <a:cs typeface="Times New Roman"/>
              </a:rPr>
              <a:t>Moved</a:t>
            </a:r>
            <a:r>
              <a:rPr lang="fr-FR" sz="1400" b="1" i="1" dirty="0">
                <a:latin typeface="Times New Roman"/>
                <a:cs typeface="Times New Roman"/>
              </a:rPr>
              <a:t> To </a:t>
            </a:r>
            <a:r>
              <a:rPr lang="fr-FR" sz="1400" b="1" i="1" dirty="0" smtClean="0">
                <a:latin typeface="Times New Roman"/>
                <a:cs typeface="Times New Roman"/>
              </a:rPr>
              <a:t>Sydenham, by Joseph Nash</a:t>
            </a:r>
            <a:endParaRPr lang="fr-FR" sz="1400" b="1" i="1" dirty="0">
              <a:latin typeface="Times New Roman"/>
              <a:cs typeface="Times New Roman"/>
            </a:endParaRPr>
          </a:p>
        </p:txBody>
      </p:sp>
    </p:spTree>
    <p:extLst>
      <p:ext uri="{BB962C8B-B14F-4D97-AF65-F5344CB8AC3E}">
        <p14:creationId xmlns:p14="http://schemas.microsoft.com/office/powerpoint/2010/main" val="35300334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4" name="Image 3" descr="Match makers: Children involved in this process often suffered a horrible disease from breathing phosphorous. The substance ate at their jawbones, leading to brain damage and death"/>
          <p:cNvPicPr/>
          <p:nvPr/>
        </p:nvPicPr>
        <p:blipFill>
          <a:blip r:embed="rId4">
            <a:extLst>
              <a:ext uri="{28A0092B-C50C-407E-A947-70E740481C1C}">
                <a14:useLocalDpi xmlns:a14="http://schemas.microsoft.com/office/drawing/2010/main" val="0"/>
              </a:ext>
            </a:extLst>
          </a:blip>
          <a:srcRect/>
          <a:stretch>
            <a:fillRect/>
          </a:stretch>
        </p:blipFill>
        <p:spPr bwMode="auto">
          <a:xfrm>
            <a:off x="3853562" y="441709"/>
            <a:ext cx="5106994" cy="4130922"/>
          </a:xfrm>
          <a:prstGeom prst="rect">
            <a:avLst/>
          </a:prstGeom>
          <a:noFill/>
          <a:ln w="38100" cmpd="sng">
            <a:solidFill>
              <a:srgbClr val="800000"/>
            </a:solidFill>
          </a:ln>
        </p:spPr>
      </p:pic>
      <p:sp>
        <p:nvSpPr>
          <p:cNvPr id="3" name="ZoneTexte 2"/>
          <p:cNvSpPr txBox="1"/>
          <p:nvPr/>
        </p:nvSpPr>
        <p:spPr>
          <a:xfrm>
            <a:off x="239890" y="186267"/>
            <a:ext cx="4433742" cy="400110"/>
          </a:xfrm>
          <a:prstGeom prst="rect">
            <a:avLst/>
          </a:prstGeom>
          <a:solidFill>
            <a:schemeClr val="bg1"/>
          </a:solidFill>
          <a:ln>
            <a:solidFill>
              <a:schemeClr val="tx1"/>
            </a:solidFill>
          </a:ln>
        </p:spPr>
        <p:txBody>
          <a:bodyPr wrap="none" rtlCol="0">
            <a:spAutoFit/>
          </a:bodyPr>
          <a:lstStyle/>
          <a:p>
            <a:r>
              <a:rPr lang="fr-FR" sz="2000" b="1" i="1" dirty="0" smtClean="0">
                <a:solidFill>
                  <a:schemeClr val="tx2">
                    <a:lumMod val="75000"/>
                  </a:schemeClr>
                </a:solidFill>
                <a:latin typeface="Times New Roman"/>
                <a:cs typeface="Times New Roman"/>
              </a:rPr>
              <a:t>B. </a:t>
            </a:r>
            <a:r>
              <a:rPr lang="fr-FR" sz="2000" b="1" i="1" dirty="0" err="1" smtClean="0">
                <a:solidFill>
                  <a:schemeClr val="tx2">
                    <a:lumMod val="75000"/>
                  </a:schemeClr>
                </a:solidFill>
                <a:latin typeface="Times New Roman"/>
                <a:cs typeface="Times New Roman"/>
              </a:rPr>
              <a:t>Increasing</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poverty</a:t>
            </a:r>
            <a:r>
              <a:rPr lang="fr-FR" sz="2000" b="1" i="1" dirty="0" smtClean="0">
                <a:solidFill>
                  <a:schemeClr val="tx2">
                    <a:lumMod val="75000"/>
                  </a:schemeClr>
                </a:solidFill>
                <a:latin typeface="Times New Roman"/>
                <a:cs typeface="Times New Roman"/>
              </a:rPr>
              <a:t>: Dickens’ </a:t>
            </a:r>
            <a:r>
              <a:rPr lang="fr-FR" sz="2000" b="1" i="1" dirty="0" err="1" smtClean="0">
                <a:solidFill>
                  <a:schemeClr val="tx2">
                    <a:lumMod val="75000"/>
                  </a:schemeClr>
                </a:solidFill>
                <a:latin typeface="Times New Roman"/>
                <a:cs typeface="Times New Roman"/>
              </a:rPr>
              <a:t>Britain</a:t>
            </a:r>
            <a:endParaRPr lang="fr-FR" sz="2000" b="1" i="1" dirty="0">
              <a:solidFill>
                <a:schemeClr val="tx2">
                  <a:lumMod val="75000"/>
                </a:schemeClr>
              </a:solidFill>
              <a:latin typeface="Times New Roman"/>
              <a:cs typeface="Times New Roman"/>
            </a:endParaRPr>
          </a:p>
        </p:txBody>
      </p:sp>
      <p:sp>
        <p:nvSpPr>
          <p:cNvPr id="2" name="Rectangle 1"/>
          <p:cNvSpPr/>
          <p:nvPr/>
        </p:nvSpPr>
        <p:spPr>
          <a:xfrm>
            <a:off x="71047" y="4772686"/>
            <a:ext cx="8889509" cy="1815882"/>
          </a:xfrm>
          <a:prstGeom prst="rect">
            <a:avLst/>
          </a:prstGeom>
          <a:ln w="38100" cmpd="sng">
            <a:solidFill>
              <a:srgbClr val="800000"/>
            </a:solidFill>
          </a:ln>
        </p:spPr>
        <p:txBody>
          <a:bodyPr wrap="square">
            <a:spAutoFit/>
          </a:bodyPr>
          <a:lstStyle/>
          <a:p>
            <a:r>
              <a:rPr lang="en-US" sz="1400" i="1" dirty="0">
                <a:latin typeface="Times New Roman"/>
                <a:cs typeface="Times New Roman"/>
              </a:rPr>
              <a:t> </a:t>
            </a:r>
            <a:r>
              <a:rPr lang="en-US" sz="1400" b="1" i="1" dirty="0" smtClean="0">
                <a:latin typeface="Times New Roman"/>
                <a:cs typeface="Times New Roman"/>
              </a:rPr>
              <a:t>A </a:t>
            </a:r>
            <a:r>
              <a:rPr lang="en-US" sz="1400" b="1" i="1" dirty="0">
                <a:latin typeface="Times New Roman"/>
                <a:cs typeface="Times New Roman"/>
              </a:rPr>
              <a:t>chronic condition of </a:t>
            </a:r>
            <a:r>
              <a:rPr lang="en-US" sz="1400" b="1" i="1" dirty="0" smtClean="0">
                <a:latin typeface="Times New Roman"/>
                <a:cs typeface="Times New Roman"/>
              </a:rPr>
              <a:t>misery</a:t>
            </a:r>
            <a:endParaRPr lang="fr-FR" b="1" dirty="0"/>
          </a:p>
          <a:p>
            <a:pPr algn="just"/>
            <a:r>
              <a:rPr lang="en-US" sz="1400" b="1" dirty="0">
                <a:latin typeface="Times New Roman"/>
                <a:cs typeface="Times New Roman"/>
              </a:rPr>
              <a:t>It will be readily apparent to the reader that I saw much that was bad. Yet it must not be forgotten that the time of which I write was considered "good times" in England. The starvation and lack of shelter I encountered constituted a chronic condition of misery which is never wiped out, even in the periods of greatest prosperity</a:t>
            </a:r>
            <a:r>
              <a:rPr lang="en-US" sz="1400" b="1" dirty="0" smtClean="0">
                <a:latin typeface="Times New Roman"/>
                <a:cs typeface="Times New Roman"/>
              </a:rPr>
              <a:t>.</a:t>
            </a:r>
            <a:r>
              <a:rPr lang="fr-FR" sz="1400" b="1" dirty="0">
                <a:latin typeface="Times New Roman"/>
                <a:cs typeface="Times New Roman"/>
              </a:rPr>
              <a:t> </a:t>
            </a:r>
            <a:r>
              <a:rPr lang="en-US" sz="1400" b="1" dirty="0" smtClean="0">
                <a:latin typeface="Times New Roman"/>
                <a:cs typeface="Times New Roman"/>
              </a:rPr>
              <a:t>[</a:t>
            </a:r>
            <a:r>
              <a:rPr lang="en-US" sz="1400" b="1" dirty="0">
                <a:latin typeface="Times New Roman"/>
                <a:cs typeface="Times New Roman"/>
              </a:rPr>
              <a:t>…]</a:t>
            </a:r>
            <a:endParaRPr lang="fr-FR" sz="1400" b="1" dirty="0">
              <a:latin typeface="Times New Roman"/>
              <a:cs typeface="Times New Roman"/>
            </a:endParaRPr>
          </a:p>
          <a:p>
            <a:pPr algn="just"/>
            <a:r>
              <a:rPr lang="en-US" sz="1400" b="1" dirty="0">
                <a:latin typeface="Times New Roman"/>
                <a:cs typeface="Times New Roman"/>
              </a:rPr>
              <a:t>Society grows, while political machines rack to pieces and become "scrap." For the English, so far as manhood and womanhood and health and happiness go, I see a broad and smiling future. But for a great deal of the political machinery, which at present mismanages for them, I see nothing else than the scrap heap.</a:t>
            </a:r>
            <a:endParaRPr lang="fr-FR" sz="1400" b="1" dirty="0">
              <a:latin typeface="Times New Roman"/>
              <a:cs typeface="Times New Roman"/>
            </a:endParaRPr>
          </a:p>
          <a:p>
            <a:pPr algn="r"/>
            <a:r>
              <a:rPr lang="en-US" sz="1400" b="1" i="1" dirty="0">
                <a:latin typeface="Times New Roman"/>
                <a:cs typeface="Times New Roman"/>
              </a:rPr>
              <a:t> </a:t>
            </a:r>
            <a:r>
              <a:rPr lang="en-US" sz="1200" b="1" i="1" dirty="0" smtClean="0">
                <a:latin typeface="Times New Roman"/>
                <a:cs typeface="Times New Roman"/>
              </a:rPr>
              <a:t>Jack </a:t>
            </a:r>
            <a:r>
              <a:rPr lang="en-US" sz="1200" b="1" i="1" dirty="0">
                <a:latin typeface="Times New Roman"/>
                <a:cs typeface="Times New Roman"/>
              </a:rPr>
              <a:t>London, </a:t>
            </a:r>
            <a:r>
              <a:rPr lang="en-US" sz="1200" b="1" i="1" u="sng" dirty="0">
                <a:latin typeface="Times New Roman"/>
                <a:cs typeface="Times New Roman"/>
              </a:rPr>
              <a:t>The People of the Abyss</a:t>
            </a:r>
            <a:r>
              <a:rPr lang="en-US" sz="1200" b="1" i="1" dirty="0">
                <a:latin typeface="Times New Roman"/>
                <a:cs typeface="Times New Roman"/>
              </a:rPr>
              <a:t>, Preface, 1903</a:t>
            </a:r>
            <a:r>
              <a:rPr lang="en-US" sz="1200" b="1" i="1" dirty="0" smtClean="0">
                <a:latin typeface="Times New Roman"/>
                <a:cs typeface="Times New Roman"/>
              </a:rPr>
              <a:t>.</a:t>
            </a:r>
            <a:endParaRPr lang="fr-FR" sz="1200" b="1" i="1" dirty="0">
              <a:latin typeface="Times New Roman"/>
              <a:cs typeface="Times New Roman"/>
            </a:endParaRPr>
          </a:p>
        </p:txBody>
      </p:sp>
      <p:sp>
        <p:nvSpPr>
          <p:cNvPr id="5" name="Rectangle 4"/>
          <p:cNvSpPr/>
          <p:nvPr/>
        </p:nvSpPr>
        <p:spPr>
          <a:xfrm>
            <a:off x="71047" y="961432"/>
            <a:ext cx="3596766" cy="769441"/>
          </a:xfrm>
          <a:prstGeom prst="rect">
            <a:avLst/>
          </a:prstGeom>
        </p:spPr>
        <p:txBody>
          <a:bodyPr wrap="square">
            <a:spAutoFit/>
          </a:bodyPr>
          <a:lstStyle/>
          <a:p>
            <a:pPr algn="just"/>
            <a:r>
              <a:rPr lang="fr-FR" sz="1100" b="1" i="1" dirty="0" err="1" smtClean="0">
                <a:latin typeface="Times New Roman"/>
                <a:cs typeface="Times New Roman"/>
              </a:rPr>
              <a:t>Photograph</a:t>
            </a:r>
            <a:r>
              <a:rPr lang="fr-FR" sz="1100" b="1" i="1" dirty="0" smtClean="0">
                <a:latin typeface="Times New Roman"/>
                <a:cs typeface="Times New Roman"/>
              </a:rPr>
              <a:t> </a:t>
            </a:r>
            <a:r>
              <a:rPr lang="fr-FR" sz="1100" b="1" i="1" dirty="0">
                <a:latin typeface="Times New Roman"/>
                <a:cs typeface="Times New Roman"/>
              </a:rPr>
              <a:t>of match </a:t>
            </a:r>
            <a:r>
              <a:rPr lang="fr-FR" sz="1100" b="1" i="1" dirty="0" err="1">
                <a:latin typeface="Times New Roman"/>
                <a:cs typeface="Times New Roman"/>
              </a:rPr>
              <a:t>makers</a:t>
            </a:r>
            <a:r>
              <a:rPr lang="fr-FR" sz="1100" b="1" i="1" dirty="0">
                <a:latin typeface="Times New Roman"/>
                <a:cs typeface="Times New Roman"/>
              </a:rPr>
              <a:t> </a:t>
            </a:r>
            <a:r>
              <a:rPr lang="fr-FR" sz="1100" b="1" i="1" dirty="0" err="1">
                <a:latin typeface="Times New Roman"/>
                <a:cs typeface="Times New Roman"/>
              </a:rPr>
              <a:t>at</a:t>
            </a:r>
            <a:r>
              <a:rPr lang="fr-FR" sz="1100" b="1" i="1" dirty="0">
                <a:latin typeface="Times New Roman"/>
                <a:cs typeface="Times New Roman"/>
              </a:rPr>
              <a:t> the end of the 19</a:t>
            </a:r>
            <a:r>
              <a:rPr lang="fr-FR" sz="1100" b="1" i="1" baseline="30000" dirty="0">
                <a:latin typeface="Times New Roman"/>
                <a:cs typeface="Times New Roman"/>
              </a:rPr>
              <a:t>th</a:t>
            </a:r>
            <a:r>
              <a:rPr lang="fr-FR" sz="1100" b="1" i="1" dirty="0">
                <a:latin typeface="Times New Roman"/>
                <a:cs typeface="Times New Roman"/>
              </a:rPr>
              <a:t> </a:t>
            </a:r>
            <a:r>
              <a:rPr lang="fr-FR" sz="1100" b="1" i="1" dirty="0" err="1">
                <a:latin typeface="Times New Roman"/>
                <a:cs typeface="Times New Roman"/>
              </a:rPr>
              <a:t>century</a:t>
            </a:r>
            <a:r>
              <a:rPr lang="fr-FR" sz="1100" b="1" i="1" dirty="0">
                <a:latin typeface="Times New Roman"/>
                <a:cs typeface="Times New Roman"/>
              </a:rPr>
              <a:t>: </a:t>
            </a:r>
            <a:r>
              <a:rPr lang="fr-FR" sz="1100" b="1" i="1" dirty="0" err="1">
                <a:latin typeface="Times New Roman"/>
                <a:cs typeface="Times New Roman"/>
              </a:rPr>
              <a:t>children</a:t>
            </a:r>
            <a:r>
              <a:rPr lang="fr-FR" sz="1100" b="1" i="1" dirty="0">
                <a:latin typeface="Times New Roman"/>
                <a:cs typeface="Times New Roman"/>
              </a:rPr>
              <a:t> </a:t>
            </a:r>
            <a:r>
              <a:rPr lang="fr-FR" sz="1100" b="1" i="1" dirty="0" err="1">
                <a:latin typeface="Times New Roman"/>
                <a:cs typeface="Times New Roman"/>
              </a:rPr>
              <a:t>involved</a:t>
            </a:r>
            <a:r>
              <a:rPr lang="fr-FR" sz="1100" b="1" i="1" dirty="0">
                <a:latin typeface="Times New Roman"/>
                <a:cs typeface="Times New Roman"/>
              </a:rPr>
              <a:t> in </a:t>
            </a:r>
            <a:r>
              <a:rPr lang="fr-FR" sz="1100" b="1" i="1" dirty="0" err="1">
                <a:latin typeface="Times New Roman"/>
                <a:cs typeface="Times New Roman"/>
              </a:rPr>
              <a:t>this</a:t>
            </a:r>
            <a:r>
              <a:rPr lang="fr-FR" sz="1100" b="1" i="1" dirty="0">
                <a:latin typeface="Times New Roman"/>
                <a:cs typeface="Times New Roman"/>
              </a:rPr>
              <a:t> </a:t>
            </a:r>
            <a:r>
              <a:rPr lang="fr-FR" sz="1100" b="1" i="1" dirty="0" err="1">
                <a:latin typeface="Times New Roman"/>
                <a:cs typeface="Times New Roman"/>
              </a:rPr>
              <a:t>process</a:t>
            </a:r>
            <a:r>
              <a:rPr lang="fr-FR" sz="1100" b="1" i="1" dirty="0">
                <a:latin typeface="Times New Roman"/>
                <a:cs typeface="Times New Roman"/>
              </a:rPr>
              <a:t> </a:t>
            </a:r>
            <a:r>
              <a:rPr lang="fr-FR" sz="1100" b="1" i="1" dirty="0" err="1">
                <a:latin typeface="Times New Roman"/>
                <a:cs typeface="Times New Roman"/>
              </a:rPr>
              <a:t>often</a:t>
            </a:r>
            <a:r>
              <a:rPr lang="fr-FR" sz="1100" b="1" i="1" dirty="0">
                <a:latin typeface="Times New Roman"/>
                <a:cs typeface="Times New Roman"/>
              </a:rPr>
              <a:t> </a:t>
            </a:r>
            <a:r>
              <a:rPr lang="fr-FR" sz="1100" b="1" i="1" dirty="0" err="1">
                <a:latin typeface="Times New Roman"/>
                <a:cs typeface="Times New Roman"/>
              </a:rPr>
              <a:t>suffered</a:t>
            </a:r>
            <a:r>
              <a:rPr lang="fr-FR" sz="1100" b="1" i="1" dirty="0">
                <a:latin typeface="Times New Roman"/>
                <a:cs typeface="Times New Roman"/>
              </a:rPr>
              <a:t> a horrible </a:t>
            </a:r>
            <a:r>
              <a:rPr lang="fr-FR" sz="1100" b="1" i="1" dirty="0" err="1">
                <a:latin typeface="Times New Roman"/>
                <a:cs typeface="Times New Roman"/>
              </a:rPr>
              <a:t>disease</a:t>
            </a:r>
            <a:r>
              <a:rPr lang="fr-FR" sz="1100" b="1" i="1" dirty="0">
                <a:latin typeface="Times New Roman"/>
                <a:cs typeface="Times New Roman"/>
              </a:rPr>
              <a:t> </a:t>
            </a:r>
            <a:r>
              <a:rPr lang="fr-FR" sz="1100" b="1" i="1" dirty="0" err="1">
                <a:latin typeface="Times New Roman"/>
                <a:cs typeface="Times New Roman"/>
              </a:rPr>
              <a:t>from</a:t>
            </a:r>
            <a:r>
              <a:rPr lang="fr-FR" sz="1100" b="1" i="1" dirty="0">
                <a:latin typeface="Times New Roman"/>
                <a:cs typeface="Times New Roman"/>
              </a:rPr>
              <a:t> </a:t>
            </a:r>
            <a:r>
              <a:rPr lang="fr-FR" sz="1100" b="1" i="1" dirty="0" err="1">
                <a:latin typeface="Times New Roman"/>
                <a:cs typeface="Times New Roman"/>
              </a:rPr>
              <a:t>breathing</a:t>
            </a:r>
            <a:r>
              <a:rPr lang="fr-FR" sz="1100" b="1" i="1" dirty="0">
                <a:latin typeface="Times New Roman"/>
                <a:cs typeface="Times New Roman"/>
              </a:rPr>
              <a:t> </a:t>
            </a:r>
            <a:r>
              <a:rPr lang="fr-FR" sz="1100" b="1" i="1" dirty="0" err="1">
                <a:latin typeface="Times New Roman"/>
                <a:cs typeface="Times New Roman"/>
              </a:rPr>
              <a:t>phosphorous</a:t>
            </a:r>
            <a:r>
              <a:rPr lang="fr-FR" sz="1100" b="1" i="1" dirty="0">
                <a:latin typeface="Times New Roman"/>
                <a:cs typeface="Times New Roman"/>
              </a:rPr>
              <a:t>. </a:t>
            </a:r>
            <a:r>
              <a:rPr lang="fr-FR" sz="1100" b="1" i="1" dirty="0" smtClean="0">
                <a:latin typeface="Times New Roman"/>
                <a:cs typeface="Times New Roman"/>
              </a:rPr>
              <a:t>(</a:t>
            </a:r>
            <a:r>
              <a:rPr lang="fr-FR" sz="1100" b="1" i="1" u="sng" dirty="0" smtClean="0">
                <a:latin typeface="Times New Roman"/>
                <a:cs typeface="Times New Roman"/>
              </a:rPr>
              <a:t>Daily </a:t>
            </a:r>
            <a:r>
              <a:rPr lang="fr-FR" sz="1100" b="1" i="1" u="sng" dirty="0">
                <a:latin typeface="Times New Roman"/>
                <a:cs typeface="Times New Roman"/>
              </a:rPr>
              <a:t>Mail</a:t>
            </a:r>
            <a:r>
              <a:rPr lang="fr-FR" sz="1100" b="1" i="1" dirty="0">
                <a:latin typeface="Times New Roman"/>
                <a:cs typeface="Times New Roman"/>
              </a:rPr>
              <a:t>, 17 </a:t>
            </a:r>
            <a:r>
              <a:rPr lang="fr-FR" sz="1100" b="1" i="1" dirty="0" err="1">
                <a:latin typeface="Times New Roman"/>
                <a:cs typeface="Times New Roman"/>
              </a:rPr>
              <a:t>September</a:t>
            </a:r>
            <a:r>
              <a:rPr lang="fr-FR" sz="1100" b="1" i="1" dirty="0">
                <a:latin typeface="Times New Roman"/>
                <a:cs typeface="Times New Roman"/>
              </a:rPr>
              <a:t> 2010)</a:t>
            </a:r>
            <a:endParaRPr lang="fr-FR" sz="1100" dirty="0">
              <a:latin typeface="Times New Roman"/>
              <a:cs typeface="Times New Roman"/>
            </a:endParaRPr>
          </a:p>
        </p:txBody>
      </p:sp>
      <p:sp>
        <p:nvSpPr>
          <p:cNvPr id="6" name="Rectangle 5"/>
          <p:cNvSpPr/>
          <p:nvPr/>
        </p:nvSpPr>
        <p:spPr>
          <a:xfrm>
            <a:off x="71047" y="2507170"/>
            <a:ext cx="3672278" cy="2031325"/>
          </a:xfrm>
          <a:prstGeom prst="rect">
            <a:avLst/>
          </a:prstGeom>
        </p:spPr>
        <p:txBody>
          <a:bodyPr wrap="square">
            <a:spAutoFit/>
          </a:bodyPr>
          <a:lstStyle/>
          <a:p>
            <a:pPr algn="just"/>
            <a:r>
              <a:rPr lang="fr-FR" b="1" dirty="0">
                <a:latin typeface="Times New Roman" panose="02020603050405020304" pitchFamily="18" charset="0"/>
                <a:cs typeface="Times New Roman" panose="02020603050405020304" pitchFamily="18" charset="0"/>
              </a:rPr>
              <a:t>- </a:t>
            </a:r>
            <a:r>
              <a:rPr lang="fr-FR" b="1" dirty="0" err="1">
                <a:latin typeface="Times New Roman" panose="02020603050405020304" pitchFamily="18" charset="0"/>
                <a:cs typeface="Times New Roman" panose="02020603050405020304" pitchFamily="18" charset="0"/>
              </a:rPr>
              <a:t>After</a:t>
            </a:r>
            <a:r>
              <a:rPr lang="fr-FR" b="1" dirty="0">
                <a:latin typeface="Times New Roman" panose="02020603050405020304" pitchFamily="18" charset="0"/>
                <a:cs typeface="Times New Roman" panose="02020603050405020304" pitchFamily="18" charset="0"/>
              </a:rPr>
              <a:t> </a:t>
            </a:r>
            <a:r>
              <a:rPr lang="fr-FR" b="1" dirty="0" err="1">
                <a:latin typeface="Times New Roman" panose="02020603050405020304" pitchFamily="18" charset="0"/>
                <a:cs typeface="Times New Roman" panose="02020603050405020304" pitchFamily="18" charset="0"/>
              </a:rPr>
              <a:t>introducing</a:t>
            </a:r>
            <a:r>
              <a:rPr lang="fr-FR" b="1" dirty="0">
                <a:latin typeface="Times New Roman" panose="02020603050405020304" pitchFamily="18" charset="0"/>
                <a:cs typeface="Times New Roman" panose="02020603050405020304" pitchFamily="18" charset="0"/>
              </a:rPr>
              <a:t> the </a:t>
            </a:r>
            <a:r>
              <a:rPr lang="fr-FR" b="1" dirty="0" err="1">
                <a:latin typeface="Times New Roman" panose="02020603050405020304" pitchFamily="18" charset="0"/>
                <a:cs typeface="Times New Roman" panose="02020603050405020304" pitchFamily="18" charset="0"/>
              </a:rPr>
              <a:t>two</a:t>
            </a:r>
            <a:r>
              <a:rPr lang="fr-FR" b="1" dirty="0">
                <a:latin typeface="Times New Roman" panose="02020603050405020304" pitchFamily="18" charset="0"/>
                <a:cs typeface="Times New Roman" panose="02020603050405020304" pitchFamily="18" charset="0"/>
              </a:rPr>
              <a:t> documents, </a:t>
            </a:r>
            <a:r>
              <a:rPr lang="fr-FR" b="1" dirty="0" err="1">
                <a:latin typeface="Times New Roman" panose="02020603050405020304" pitchFamily="18" charset="0"/>
                <a:cs typeface="Times New Roman" panose="02020603050405020304" pitchFamily="18" charset="0"/>
              </a:rPr>
              <a:t>describe</a:t>
            </a:r>
            <a:r>
              <a:rPr lang="fr-FR" b="1" dirty="0">
                <a:latin typeface="Times New Roman" panose="02020603050405020304" pitchFamily="18" charset="0"/>
                <a:cs typeface="Times New Roman" panose="02020603050405020304" pitchFamily="18" charset="0"/>
              </a:rPr>
              <a:t> and </a:t>
            </a:r>
            <a:r>
              <a:rPr lang="fr-FR" b="1" dirty="0" err="1">
                <a:latin typeface="Times New Roman" panose="02020603050405020304" pitchFamily="18" charset="0"/>
                <a:cs typeface="Times New Roman" panose="02020603050405020304" pitchFamily="18" charset="0"/>
              </a:rPr>
              <a:t>explain</a:t>
            </a:r>
            <a:r>
              <a:rPr lang="fr-FR" b="1" dirty="0">
                <a:latin typeface="Times New Roman" panose="02020603050405020304" pitchFamily="18" charset="0"/>
                <a:cs typeface="Times New Roman" panose="02020603050405020304" pitchFamily="18" charset="0"/>
              </a:rPr>
              <a:t> the manifestation of </a:t>
            </a:r>
            <a:r>
              <a:rPr lang="fr-FR" b="1" dirty="0" err="1">
                <a:latin typeface="Times New Roman" panose="02020603050405020304" pitchFamily="18" charset="0"/>
                <a:cs typeface="Times New Roman" panose="02020603050405020304" pitchFamily="18" charset="0"/>
              </a:rPr>
              <a:t>poverty</a:t>
            </a:r>
            <a:r>
              <a:rPr lang="fr-FR" b="1" dirty="0">
                <a:latin typeface="Times New Roman" panose="02020603050405020304" pitchFamily="18" charset="0"/>
                <a:cs typeface="Times New Roman" panose="02020603050405020304" pitchFamily="18" charset="0"/>
              </a:rPr>
              <a:t> in </a:t>
            </a:r>
            <a:r>
              <a:rPr lang="fr-FR" b="1" dirty="0" err="1">
                <a:latin typeface="Times New Roman" panose="02020603050405020304" pitchFamily="18" charset="0"/>
                <a:cs typeface="Times New Roman" panose="02020603050405020304" pitchFamily="18" charset="0"/>
              </a:rPr>
              <a:t>England</a:t>
            </a:r>
            <a:r>
              <a:rPr lang="fr-FR" b="1" dirty="0">
                <a:latin typeface="Times New Roman" panose="02020603050405020304" pitchFamily="18" charset="0"/>
                <a:cs typeface="Times New Roman" panose="02020603050405020304" pitchFamily="18" charset="0"/>
              </a:rPr>
              <a:t>.</a:t>
            </a:r>
          </a:p>
          <a:p>
            <a:pPr algn="just"/>
            <a:r>
              <a:rPr lang="fr-FR" b="1" dirty="0">
                <a:latin typeface="Times New Roman" panose="02020603050405020304" pitchFamily="18" charset="0"/>
                <a:cs typeface="Times New Roman" panose="02020603050405020304" pitchFamily="18" charset="0"/>
              </a:rPr>
              <a:t>- </a:t>
            </a:r>
            <a:r>
              <a:rPr lang="fr-FR" b="1" dirty="0" err="1">
                <a:latin typeface="Times New Roman" panose="02020603050405020304" pitchFamily="18" charset="0"/>
                <a:cs typeface="Times New Roman" panose="02020603050405020304" pitchFamily="18" charset="0"/>
              </a:rPr>
              <a:t>Explain</a:t>
            </a:r>
            <a:r>
              <a:rPr lang="fr-FR" b="1" dirty="0">
                <a:latin typeface="Times New Roman" panose="02020603050405020304" pitchFamily="18" charset="0"/>
                <a:cs typeface="Times New Roman" panose="02020603050405020304" pitchFamily="18" charset="0"/>
              </a:rPr>
              <a:t> the causes and </a:t>
            </a:r>
            <a:r>
              <a:rPr lang="fr-FR" b="1" dirty="0" err="1">
                <a:latin typeface="Times New Roman" panose="02020603050405020304" pitchFamily="18" charset="0"/>
                <a:cs typeface="Times New Roman" panose="02020603050405020304" pitchFamily="18" charset="0"/>
              </a:rPr>
              <a:t>consequences</a:t>
            </a:r>
            <a:r>
              <a:rPr lang="fr-FR" b="1" dirty="0">
                <a:latin typeface="Times New Roman" panose="02020603050405020304" pitchFamily="18" charset="0"/>
                <a:cs typeface="Times New Roman" panose="02020603050405020304" pitchFamily="18" charset="0"/>
              </a:rPr>
              <a:t> of </a:t>
            </a:r>
            <a:r>
              <a:rPr lang="fr-FR" b="1" dirty="0" err="1">
                <a:latin typeface="Times New Roman" panose="02020603050405020304" pitchFamily="18" charset="0"/>
                <a:cs typeface="Times New Roman" panose="02020603050405020304" pitchFamily="18" charset="0"/>
              </a:rPr>
              <a:t>poverty</a:t>
            </a:r>
            <a:r>
              <a:rPr lang="fr-FR" b="1" dirty="0">
                <a:latin typeface="Times New Roman" panose="02020603050405020304" pitchFamily="18" charset="0"/>
                <a:cs typeface="Times New Roman" panose="02020603050405020304" pitchFamily="18" charset="0"/>
              </a:rPr>
              <a:t> and </a:t>
            </a:r>
            <a:r>
              <a:rPr lang="fr-FR" b="1" dirty="0" err="1">
                <a:latin typeface="Times New Roman" panose="02020603050405020304" pitchFamily="18" charset="0"/>
                <a:cs typeface="Times New Roman" panose="02020603050405020304" pitchFamily="18" charset="0"/>
              </a:rPr>
              <a:t>pauperism</a:t>
            </a:r>
            <a:r>
              <a:rPr lang="fr-FR" b="1" dirty="0">
                <a:latin typeface="Times New Roman" panose="02020603050405020304" pitchFamily="18" charset="0"/>
                <a:cs typeface="Times New Roman" panose="02020603050405020304" pitchFamily="18" charset="0"/>
              </a:rPr>
              <a:t> in </a:t>
            </a:r>
            <a:r>
              <a:rPr lang="fr-FR" b="1" dirty="0" err="1">
                <a:latin typeface="Times New Roman" panose="02020603050405020304" pitchFamily="18" charset="0"/>
                <a:cs typeface="Times New Roman" panose="02020603050405020304" pitchFamily="18" charset="0"/>
              </a:rPr>
              <a:t>Britain</a:t>
            </a:r>
            <a:r>
              <a:rPr lang="fr-FR" b="1" dirty="0">
                <a:latin typeface="Times New Roman" panose="02020603050405020304" pitchFamily="18" charset="0"/>
                <a:cs typeface="Times New Roman" panose="02020603050405020304" pitchFamily="18" charset="0"/>
              </a:rPr>
              <a:t>.</a:t>
            </a:r>
            <a:endParaRPr lang="fr-FR"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2784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4366980" y="239086"/>
            <a:ext cx="4500594" cy="3368208"/>
          </a:xfrm>
          <a:prstGeom prst="rect">
            <a:avLst/>
          </a:prstGeom>
          <a:ln w="38100" cmpd="sng">
            <a:solidFill>
              <a:srgbClr val="800000"/>
            </a:solidFill>
          </a:ln>
        </p:spPr>
      </p:pic>
      <p:sp>
        <p:nvSpPr>
          <p:cNvPr id="3" name="ZoneTexte 2"/>
          <p:cNvSpPr txBox="1"/>
          <p:nvPr/>
        </p:nvSpPr>
        <p:spPr>
          <a:xfrm>
            <a:off x="218953" y="239086"/>
            <a:ext cx="4148026" cy="707886"/>
          </a:xfrm>
          <a:prstGeom prst="rect">
            <a:avLst/>
          </a:prstGeom>
          <a:solidFill>
            <a:schemeClr val="bg1"/>
          </a:solidFill>
          <a:ln>
            <a:solidFill>
              <a:schemeClr val="tx1"/>
            </a:solidFill>
          </a:ln>
        </p:spPr>
        <p:txBody>
          <a:bodyPr wrap="square" rtlCol="0">
            <a:spAutoFit/>
          </a:bodyPr>
          <a:lstStyle/>
          <a:p>
            <a:r>
              <a:rPr lang="fr-FR" sz="2000" b="1" i="1" dirty="0">
                <a:solidFill>
                  <a:schemeClr val="tx2">
                    <a:lumMod val="75000"/>
                  </a:schemeClr>
                </a:solidFill>
                <a:latin typeface="Times New Roman"/>
                <a:cs typeface="Times New Roman"/>
              </a:rPr>
              <a:t>C</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Increasing</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contests</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birth</a:t>
            </a:r>
            <a:r>
              <a:rPr lang="fr-FR" sz="2000" b="1" i="1" dirty="0" smtClean="0">
                <a:solidFill>
                  <a:schemeClr val="tx2">
                    <a:lumMod val="75000"/>
                  </a:schemeClr>
                </a:solidFill>
                <a:latin typeface="Times New Roman"/>
                <a:cs typeface="Times New Roman"/>
              </a:rPr>
              <a:t> of </a:t>
            </a:r>
            <a:r>
              <a:rPr lang="fr-FR" sz="2000" b="1" i="1" dirty="0" err="1" smtClean="0">
                <a:solidFill>
                  <a:schemeClr val="tx2">
                    <a:lumMod val="75000"/>
                  </a:schemeClr>
                </a:solidFill>
                <a:latin typeface="Times New Roman"/>
                <a:cs typeface="Times New Roman"/>
              </a:rPr>
              <a:t>Socialism</a:t>
            </a:r>
            <a:r>
              <a:rPr lang="fr-FR" sz="2000" b="1" i="1" dirty="0" smtClean="0">
                <a:solidFill>
                  <a:schemeClr val="tx2">
                    <a:lumMod val="75000"/>
                  </a:schemeClr>
                </a:solidFill>
                <a:latin typeface="Times New Roman"/>
                <a:cs typeface="Times New Roman"/>
              </a:rPr>
              <a:t> and Labor </a:t>
            </a:r>
            <a:r>
              <a:rPr lang="fr-FR" sz="2000" b="1" i="1" dirty="0" err="1" smtClean="0">
                <a:solidFill>
                  <a:schemeClr val="tx2">
                    <a:lumMod val="75000"/>
                  </a:schemeClr>
                </a:solidFill>
                <a:latin typeface="Times New Roman"/>
                <a:cs typeface="Times New Roman"/>
              </a:rPr>
              <a:t>Movement</a:t>
            </a:r>
            <a:endParaRPr lang="fr-FR" sz="2000" b="1" i="1" dirty="0">
              <a:solidFill>
                <a:schemeClr val="tx2">
                  <a:lumMod val="75000"/>
                </a:schemeClr>
              </a:solidFill>
              <a:latin typeface="Times New Roman"/>
              <a:cs typeface="Times New Roman"/>
            </a:endParaRPr>
          </a:p>
        </p:txBody>
      </p:sp>
      <p:sp>
        <p:nvSpPr>
          <p:cNvPr id="2" name="Rectangle 1"/>
          <p:cNvSpPr/>
          <p:nvPr/>
        </p:nvSpPr>
        <p:spPr>
          <a:xfrm>
            <a:off x="218953" y="3817664"/>
            <a:ext cx="8648620" cy="2893100"/>
          </a:xfrm>
          <a:prstGeom prst="rect">
            <a:avLst/>
          </a:prstGeom>
          <a:ln w="38100" cmpd="sng">
            <a:solidFill>
              <a:srgbClr val="800000"/>
            </a:solidFill>
          </a:ln>
        </p:spPr>
        <p:txBody>
          <a:bodyPr wrap="square">
            <a:spAutoFit/>
          </a:bodyPr>
          <a:lstStyle/>
          <a:p>
            <a:pPr algn="just"/>
            <a:r>
              <a:rPr lang="en-US" sz="1600" b="1" i="1" dirty="0" smtClean="0">
                <a:latin typeface="Times New Roman"/>
                <a:cs typeface="Times New Roman"/>
              </a:rPr>
              <a:t>A </a:t>
            </a:r>
            <a:r>
              <a:rPr lang="en-US" sz="1600" b="1" i="1" dirty="0">
                <a:latin typeface="Times New Roman"/>
                <a:cs typeface="Times New Roman"/>
              </a:rPr>
              <a:t>Socialist point of view on the Victorian age</a:t>
            </a:r>
            <a:endParaRPr lang="fr-FR" sz="1600" b="1" i="1" dirty="0">
              <a:latin typeface="Times New Roman"/>
              <a:cs typeface="Times New Roman"/>
            </a:endParaRPr>
          </a:p>
          <a:p>
            <a:pPr algn="just"/>
            <a:endParaRPr lang="en-GB" sz="1400" b="1" dirty="0" smtClean="0">
              <a:latin typeface="Times New Roman"/>
              <a:cs typeface="Times New Roman"/>
            </a:endParaRPr>
          </a:p>
          <a:p>
            <a:pPr algn="just"/>
            <a:r>
              <a:rPr lang="en-GB" sz="1400" b="1" dirty="0" smtClean="0">
                <a:latin typeface="Times New Roman"/>
                <a:cs typeface="Times New Roman"/>
              </a:rPr>
              <a:t>Before </a:t>
            </a:r>
            <a:r>
              <a:rPr lang="en-GB" sz="1400" b="1" dirty="0">
                <a:latin typeface="Times New Roman"/>
                <a:cs typeface="Times New Roman"/>
              </a:rPr>
              <a:t>the uprising of </a:t>
            </a:r>
            <a:r>
              <a:rPr lang="en-GB" sz="1400" b="1" i="1" dirty="0">
                <a:latin typeface="Times New Roman"/>
                <a:cs typeface="Times New Roman"/>
              </a:rPr>
              <a:t>modern</a:t>
            </a:r>
            <a:r>
              <a:rPr lang="en-GB" sz="1400" b="1" dirty="0">
                <a:latin typeface="Times New Roman"/>
                <a:cs typeface="Times New Roman"/>
              </a:rPr>
              <a:t> Socialism almost all intelligent people either were, or professed themselves to be, quite contented with the civilization of this century. Again, almost all of these really were thus contented, and saw nothing to do but to perfect the said civilization by getting rid of a few ridiculous survivals of the barbarous ages. To be short, this was the </a:t>
            </a:r>
            <a:r>
              <a:rPr lang="en-GB" sz="1400" b="1" i="1" dirty="0">
                <a:latin typeface="Times New Roman"/>
                <a:cs typeface="Times New Roman"/>
              </a:rPr>
              <a:t>Whig</a:t>
            </a:r>
            <a:r>
              <a:rPr lang="en-GB" sz="1400" b="1" dirty="0">
                <a:latin typeface="Times New Roman"/>
                <a:cs typeface="Times New Roman"/>
              </a:rPr>
              <a:t> frame of mind, natural to the modern prosperous middle-class men, who, in fact, as far as mechanical progress is concerned, have nothing to ask for, if only Socialism would leave them alone to enjoy their plentiful style. […]</a:t>
            </a:r>
            <a:endParaRPr lang="fr-FR" sz="1400" b="1" dirty="0">
              <a:latin typeface="Times New Roman"/>
              <a:cs typeface="Times New Roman"/>
            </a:endParaRPr>
          </a:p>
          <a:p>
            <a:pPr algn="just"/>
            <a:r>
              <a:rPr lang="en-GB" sz="1400" b="1" dirty="0">
                <a:latin typeface="Times New Roman"/>
                <a:cs typeface="Times New Roman"/>
              </a:rPr>
              <a:t>Apart from the desire to produce beautiful things, the leading passion of my life has been and is hatred of modern civilization. What shall I say of it now, when the words are put into my mouth, my hope of its destruction—what shall I say of its supplanting by Socialism?</a:t>
            </a:r>
            <a:endParaRPr lang="fr-FR" sz="1400" b="1" dirty="0">
              <a:latin typeface="Times New Roman"/>
              <a:cs typeface="Times New Roman"/>
            </a:endParaRPr>
          </a:p>
          <a:p>
            <a:pPr algn="just"/>
            <a:endParaRPr lang="en-GB" sz="1400" b="1" dirty="0" smtClean="0">
              <a:latin typeface="Times New Roman"/>
              <a:cs typeface="Times New Roman"/>
            </a:endParaRPr>
          </a:p>
          <a:p>
            <a:pPr algn="r"/>
            <a:r>
              <a:rPr lang="en-GB" sz="1200" b="1" i="1" dirty="0" smtClean="0">
                <a:latin typeface="Times New Roman"/>
                <a:cs typeface="Times New Roman"/>
              </a:rPr>
              <a:t>William </a:t>
            </a:r>
            <a:r>
              <a:rPr lang="en-GB" sz="1200" b="1" i="1" dirty="0">
                <a:latin typeface="Times New Roman"/>
                <a:cs typeface="Times New Roman"/>
              </a:rPr>
              <a:t>Morris, “How I became a Socialist”, </a:t>
            </a:r>
            <a:r>
              <a:rPr lang="fr-FR" sz="1200" b="1" i="1" dirty="0">
                <a:latin typeface="Times New Roman"/>
                <a:cs typeface="Times New Roman"/>
              </a:rPr>
              <a:t>Justice, </a:t>
            </a:r>
            <a:r>
              <a:rPr lang="fr-FR" sz="1200" b="1" i="1" dirty="0" err="1">
                <a:latin typeface="Times New Roman"/>
                <a:cs typeface="Times New Roman"/>
              </a:rPr>
              <a:t>June</a:t>
            </a:r>
            <a:r>
              <a:rPr lang="fr-FR" sz="1200" b="1" i="1" dirty="0">
                <a:latin typeface="Times New Roman"/>
                <a:cs typeface="Times New Roman"/>
              </a:rPr>
              <a:t> 16th, 1894.</a:t>
            </a:r>
          </a:p>
        </p:txBody>
      </p:sp>
    </p:spTree>
    <p:extLst>
      <p:ext uri="{BB962C8B-B14F-4D97-AF65-F5344CB8AC3E}">
        <p14:creationId xmlns:p14="http://schemas.microsoft.com/office/powerpoint/2010/main" val="582751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0" y="15956"/>
            <a:ext cx="9144000" cy="947338"/>
          </a:xfrm>
        </p:spPr>
        <p:txBody>
          <a:bodyPr>
            <a:normAutofit/>
          </a:bodyPr>
          <a:lstStyle/>
          <a:p>
            <a:r>
              <a:rPr lang="fr-FR" sz="3200" b="1" dirty="0" smtClean="0">
                <a:solidFill>
                  <a:srgbClr val="800000"/>
                </a:solidFill>
                <a:latin typeface="Times New Roman"/>
                <a:cs typeface="Times New Roman"/>
              </a:rPr>
              <a:t>III. THE BRITISH IMPERIALISM</a:t>
            </a:r>
            <a:endParaRPr lang="fr-FR" sz="3200" b="1" dirty="0">
              <a:solidFill>
                <a:srgbClr val="800000"/>
              </a:solidFill>
              <a:latin typeface="Times New Roman"/>
              <a:cs typeface="Times New Roman"/>
            </a:endParaRPr>
          </a:p>
        </p:txBody>
      </p:sp>
      <p:sp>
        <p:nvSpPr>
          <p:cNvPr id="3" name="ZoneTexte 2"/>
          <p:cNvSpPr txBox="1"/>
          <p:nvPr/>
        </p:nvSpPr>
        <p:spPr>
          <a:xfrm>
            <a:off x="380256" y="963294"/>
            <a:ext cx="6517830" cy="400110"/>
          </a:xfrm>
          <a:prstGeom prst="rect">
            <a:avLst/>
          </a:prstGeom>
          <a:solidFill>
            <a:schemeClr val="bg1"/>
          </a:solidFill>
          <a:ln>
            <a:solidFill>
              <a:schemeClr val="tx1"/>
            </a:solidFill>
          </a:ln>
        </p:spPr>
        <p:txBody>
          <a:bodyPr wrap="none" rtlCol="0">
            <a:spAutoFit/>
          </a:bodyPr>
          <a:lstStyle/>
          <a:p>
            <a:r>
              <a:rPr lang="fr-FR" sz="2000" b="1" i="1" dirty="0">
                <a:solidFill>
                  <a:schemeClr val="tx2">
                    <a:lumMod val="75000"/>
                  </a:schemeClr>
                </a:solidFill>
                <a:latin typeface="Times New Roman"/>
                <a:cs typeface="Times New Roman"/>
              </a:rPr>
              <a:t>A</a:t>
            </a:r>
            <a:r>
              <a:rPr lang="fr-FR" sz="2000" b="1" i="1" dirty="0" smtClean="0">
                <a:solidFill>
                  <a:schemeClr val="tx2">
                    <a:lumMod val="75000"/>
                  </a:schemeClr>
                </a:solidFill>
                <a:latin typeface="Times New Roman"/>
                <a:cs typeface="Times New Roman"/>
              </a:rPr>
              <a:t>. British </a:t>
            </a:r>
            <a:r>
              <a:rPr lang="fr-FR" sz="2000" b="1" i="1" dirty="0" err="1" smtClean="0">
                <a:solidFill>
                  <a:schemeClr val="tx2">
                    <a:lumMod val="75000"/>
                  </a:schemeClr>
                </a:solidFill>
                <a:latin typeface="Times New Roman"/>
                <a:cs typeface="Times New Roman"/>
              </a:rPr>
              <a:t>conquests</a:t>
            </a:r>
            <a:r>
              <a:rPr lang="fr-FR" sz="2000" b="1" i="1" dirty="0" smtClean="0">
                <a:solidFill>
                  <a:schemeClr val="tx2">
                    <a:lumMod val="75000"/>
                  </a:schemeClr>
                </a:solidFill>
                <a:latin typeface="Times New Roman"/>
                <a:cs typeface="Times New Roman"/>
              </a:rPr>
              <a:t> in the world: </a:t>
            </a:r>
            <a:r>
              <a:rPr lang="fr-FR" sz="2000" b="1" i="1" dirty="0" err="1" smtClean="0">
                <a:solidFill>
                  <a:schemeClr val="tx2">
                    <a:lumMod val="75000"/>
                  </a:schemeClr>
                </a:solidFill>
                <a:latin typeface="Times New Roman"/>
                <a:cs typeface="Times New Roman"/>
              </a:rPr>
              <a:t>India</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Burma</a:t>
            </a:r>
            <a:r>
              <a:rPr lang="fr-FR" sz="2000" b="1" i="1" dirty="0" smtClean="0">
                <a:solidFill>
                  <a:schemeClr val="tx2">
                    <a:lumMod val="75000"/>
                  </a:schemeClr>
                </a:solidFill>
                <a:latin typeface="Times New Roman"/>
                <a:cs typeface="Times New Roman"/>
              </a:rPr>
              <a:t> and </a:t>
            </a:r>
            <a:r>
              <a:rPr lang="fr-FR" sz="2000" b="1" i="1" dirty="0" err="1" smtClean="0">
                <a:solidFill>
                  <a:schemeClr val="tx2">
                    <a:lumMod val="75000"/>
                  </a:schemeClr>
                </a:solidFill>
                <a:latin typeface="Times New Roman"/>
                <a:cs typeface="Times New Roman"/>
              </a:rPr>
              <a:t>Africa</a:t>
            </a:r>
            <a:endParaRPr lang="fr-FR" sz="2000" b="1" i="1" dirty="0">
              <a:solidFill>
                <a:schemeClr val="tx2">
                  <a:lumMod val="75000"/>
                </a:schemeClr>
              </a:solidFill>
              <a:latin typeface="Times New Roman"/>
              <a:cs typeface="Times New Roman"/>
            </a:endParaRPr>
          </a:p>
        </p:txBody>
      </p:sp>
      <p:pic>
        <p:nvPicPr>
          <p:cNvPr id="4" name="Image 3"/>
          <p:cNvPicPr/>
          <p:nvPr/>
        </p:nvPicPr>
        <p:blipFill>
          <a:blip r:embed="rId3">
            <a:extLst>
              <a:ext uri="{28A0092B-C50C-407E-A947-70E740481C1C}">
                <a14:useLocalDpi xmlns:a14="http://schemas.microsoft.com/office/drawing/2010/main" val="0"/>
              </a:ext>
            </a:extLst>
          </a:blip>
          <a:srcRect/>
          <a:stretch>
            <a:fillRect/>
          </a:stretch>
        </p:blipFill>
        <p:spPr bwMode="auto">
          <a:xfrm>
            <a:off x="1138554" y="1627566"/>
            <a:ext cx="6897000" cy="5011504"/>
          </a:xfrm>
          <a:prstGeom prst="rect">
            <a:avLst/>
          </a:prstGeom>
          <a:noFill/>
          <a:ln w="38100" cmpd="sng">
            <a:solidFill>
              <a:srgbClr val="800000"/>
            </a:solidFill>
          </a:ln>
        </p:spPr>
      </p:pic>
    </p:spTree>
    <p:extLst>
      <p:ext uri="{BB962C8B-B14F-4D97-AF65-F5344CB8AC3E}">
        <p14:creationId xmlns:p14="http://schemas.microsoft.com/office/powerpoint/2010/main" val="31603364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6" name="Image 5"/>
          <p:cNvPicPr>
            <a:picLocks noChangeAspect="1"/>
          </p:cNvPicPr>
          <p:nvPr/>
        </p:nvPicPr>
        <p:blipFill rotWithShape="1">
          <a:blip r:embed="rId3"/>
          <a:srcRect l="3048" t="8541" r="2468" b="10896"/>
          <a:stretch/>
        </p:blipFill>
        <p:spPr>
          <a:xfrm>
            <a:off x="3009467" y="754587"/>
            <a:ext cx="5915746" cy="3860168"/>
          </a:xfrm>
          <a:prstGeom prst="rect">
            <a:avLst/>
          </a:prstGeom>
          <a:ln w="38100" cmpd="sng">
            <a:solidFill>
              <a:srgbClr val="800000"/>
            </a:solidFill>
          </a:ln>
        </p:spPr>
      </p:pic>
      <p:sp>
        <p:nvSpPr>
          <p:cNvPr id="3" name="ZoneTexte 2"/>
          <p:cNvSpPr txBox="1"/>
          <p:nvPr/>
        </p:nvSpPr>
        <p:spPr>
          <a:xfrm>
            <a:off x="161469" y="223345"/>
            <a:ext cx="6888661" cy="400110"/>
          </a:xfrm>
          <a:prstGeom prst="rect">
            <a:avLst/>
          </a:prstGeom>
          <a:solidFill>
            <a:schemeClr val="bg1"/>
          </a:solidFill>
          <a:ln>
            <a:solidFill>
              <a:schemeClr val="tx1"/>
            </a:solidFill>
          </a:ln>
        </p:spPr>
        <p:txBody>
          <a:bodyPr wrap="square" rtlCol="0">
            <a:spAutoFit/>
          </a:bodyPr>
          <a:lstStyle/>
          <a:p>
            <a:r>
              <a:rPr lang="fr-FR" sz="2000" b="1" i="1" dirty="0">
                <a:solidFill>
                  <a:schemeClr val="tx2">
                    <a:lumMod val="75000"/>
                  </a:schemeClr>
                </a:solidFill>
                <a:latin typeface="Times New Roman"/>
                <a:cs typeface="Times New Roman"/>
              </a:rPr>
              <a:t>B</a:t>
            </a:r>
            <a:r>
              <a:rPr lang="fr-FR" sz="2000" b="1" i="1" dirty="0" smtClean="0">
                <a:solidFill>
                  <a:schemeClr val="tx2">
                    <a:lumMod val="75000"/>
                  </a:schemeClr>
                </a:solidFill>
                <a:latin typeface="Times New Roman"/>
                <a:cs typeface="Times New Roman"/>
              </a:rPr>
              <a:t>. British exploitation of </a:t>
            </a:r>
            <a:r>
              <a:rPr lang="fr-FR" sz="2000" b="1" i="1" dirty="0" err="1" smtClean="0">
                <a:solidFill>
                  <a:schemeClr val="tx2">
                    <a:lumMod val="75000"/>
                  </a:schemeClr>
                </a:solidFill>
                <a:latin typeface="Times New Roman"/>
                <a:cs typeface="Times New Roman"/>
              </a:rPr>
              <a:t>territories</a:t>
            </a:r>
            <a:r>
              <a:rPr lang="fr-FR" sz="2000" b="1" i="1" dirty="0" smtClean="0">
                <a:solidFill>
                  <a:schemeClr val="tx2">
                    <a:lumMod val="75000"/>
                  </a:schemeClr>
                </a:solidFill>
                <a:latin typeface="Times New Roman"/>
                <a:cs typeface="Times New Roman"/>
              </a:rPr>
              <a:t>: exports and </a:t>
            </a:r>
            <a:r>
              <a:rPr lang="fr-FR" sz="2000" b="1" i="1" dirty="0" err="1" smtClean="0">
                <a:solidFill>
                  <a:schemeClr val="tx2">
                    <a:lumMod val="75000"/>
                  </a:schemeClr>
                </a:solidFill>
                <a:latin typeface="Times New Roman"/>
                <a:cs typeface="Times New Roman"/>
              </a:rPr>
              <a:t>trade</a:t>
            </a:r>
            <a:r>
              <a:rPr lang="fr-FR" sz="2000" b="1" i="1" dirty="0" smtClean="0">
                <a:solidFill>
                  <a:schemeClr val="tx2">
                    <a:lumMod val="75000"/>
                  </a:schemeClr>
                </a:solidFill>
                <a:latin typeface="Times New Roman"/>
                <a:cs typeface="Times New Roman"/>
              </a:rPr>
              <a:t> in </a:t>
            </a:r>
            <a:r>
              <a:rPr lang="fr-FR" sz="2000" b="1" i="1" dirty="0" err="1" smtClean="0">
                <a:solidFill>
                  <a:schemeClr val="tx2">
                    <a:lumMod val="75000"/>
                  </a:schemeClr>
                </a:solidFill>
                <a:latin typeface="Times New Roman"/>
                <a:cs typeface="Times New Roman"/>
              </a:rPr>
              <a:t>Asia</a:t>
            </a:r>
            <a:r>
              <a:rPr lang="fr-FR" sz="2000" b="1" i="1" dirty="0" smtClean="0">
                <a:solidFill>
                  <a:schemeClr val="tx2">
                    <a:lumMod val="75000"/>
                  </a:schemeClr>
                </a:solidFill>
                <a:latin typeface="Times New Roman"/>
                <a:cs typeface="Times New Roman"/>
              </a:rPr>
              <a:t> </a:t>
            </a:r>
            <a:endParaRPr lang="fr-FR" sz="2000" b="1" i="1" dirty="0">
              <a:solidFill>
                <a:schemeClr val="tx2">
                  <a:lumMod val="75000"/>
                </a:schemeClr>
              </a:solidFill>
              <a:latin typeface="Times New Roman"/>
              <a:cs typeface="Times New Roman"/>
            </a:endParaRPr>
          </a:p>
        </p:txBody>
      </p:sp>
      <p:sp>
        <p:nvSpPr>
          <p:cNvPr id="5" name="ZoneTexte 4"/>
          <p:cNvSpPr txBox="1"/>
          <p:nvPr/>
        </p:nvSpPr>
        <p:spPr>
          <a:xfrm>
            <a:off x="191283" y="4857452"/>
            <a:ext cx="8733930" cy="2000548"/>
          </a:xfrm>
          <a:prstGeom prst="rect">
            <a:avLst/>
          </a:prstGeom>
          <a:noFill/>
        </p:spPr>
        <p:txBody>
          <a:bodyPr wrap="square" rtlCol="0">
            <a:spAutoFit/>
          </a:bodyPr>
          <a:lstStyle/>
          <a:p>
            <a:pPr algn="just"/>
            <a:r>
              <a:rPr lang="fr-FR" sz="1400" b="1" dirty="0" err="1" smtClean="0">
                <a:latin typeface="Times New Roman"/>
                <a:cs typeface="Times New Roman"/>
              </a:rPr>
              <a:t>India</a:t>
            </a:r>
            <a:r>
              <a:rPr lang="fr-FR" sz="1400" b="1" dirty="0" smtClean="0">
                <a:latin typeface="Times New Roman"/>
                <a:cs typeface="Times New Roman"/>
              </a:rPr>
              <a:t> </a:t>
            </a:r>
            <a:r>
              <a:rPr lang="fr-FR" sz="1400" b="1" dirty="0" err="1" smtClean="0">
                <a:latin typeface="Times New Roman"/>
                <a:cs typeface="Times New Roman"/>
              </a:rPr>
              <a:t>ceased</a:t>
            </a:r>
            <a:r>
              <a:rPr lang="fr-FR" sz="1400" b="1" dirty="0" smtClean="0">
                <a:latin typeface="Times New Roman"/>
                <a:cs typeface="Times New Roman"/>
              </a:rPr>
              <a:t> to </a:t>
            </a:r>
            <a:r>
              <a:rPr lang="fr-FR" sz="1400" b="1" dirty="0" err="1" smtClean="0">
                <a:latin typeface="Times New Roman"/>
                <a:cs typeface="Times New Roman"/>
              </a:rPr>
              <a:t>be</a:t>
            </a:r>
            <a:r>
              <a:rPr lang="fr-FR" sz="1400" b="1" dirty="0" smtClean="0">
                <a:latin typeface="Times New Roman"/>
                <a:cs typeface="Times New Roman"/>
              </a:rPr>
              <a:t> a </a:t>
            </a:r>
            <a:r>
              <a:rPr lang="fr-FR" sz="1400" b="1" dirty="0" err="1" smtClean="0">
                <a:latin typeface="Times New Roman"/>
                <a:cs typeface="Times New Roman"/>
              </a:rPr>
              <a:t>leading</a:t>
            </a:r>
            <a:r>
              <a:rPr lang="fr-FR" sz="1400" b="1" dirty="0" smtClean="0">
                <a:latin typeface="Times New Roman"/>
                <a:cs typeface="Times New Roman"/>
              </a:rPr>
              <a:t> </a:t>
            </a:r>
            <a:r>
              <a:rPr lang="fr-FR" sz="1400" b="1" dirty="0" err="1" smtClean="0">
                <a:latin typeface="Times New Roman"/>
                <a:cs typeface="Times New Roman"/>
              </a:rPr>
              <a:t>manufacturing</a:t>
            </a:r>
            <a:r>
              <a:rPr lang="fr-FR" sz="1400" b="1" dirty="0" smtClean="0">
                <a:latin typeface="Times New Roman"/>
                <a:cs typeface="Times New Roman"/>
              </a:rPr>
              <a:t> country of the </a:t>
            </a:r>
            <a:r>
              <a:rPr lang="fr-FR" sz="1400" b="1" dirty="0" err="1" smtClean="0">
                <a:latin typeface="Times New Roman"/>
                <a:cs typeface="Times New Roman"/>
              </a:rPr>
              <a:t>precapitalist</a:t>
            </a:r>
            <a:r>
              <a:rPr lang="fr-FR" sz="1400" b="1" dirty="0" smtClean="0">
                <a:latin typeface="Times New Roman"/>
                <a:cs typeface="Times New Roman"/>
              </a:rPr>
              <a:t> </a:t>
            </a:r>
            <a:r>
              <a:rPr lang="fr-FR" sz="1400" b="1" dirty="0" err="1" smtClean="0">
                <a:latin typeface="Times New Roman"/>
                <a:cs typeface="Times New Roman"/>
              </a:rPr>
              <a:t>era</a:t>
            </a:r>
            <a:r>
              <a:rPr lang="fr-FR" sz="1400" b="1" dirty="0" smtClean="0">
                <a:latin typeface="Times New Roman"/>
                <a:cs typeface="Times New Roman"/>
              </a:rPr>
              <a:t> and </a:t>
            </a:r>
            <a:r>
              <a:rPr lang="fr-FR" sz="1400" b="1" dirty="0" err="1" smtClean="0">
                <a:latin typeface="Times New Roman"/>
                <a:cs typeface="Times New Roman"/>
              </a:rPr>
              <a:t>was</a:t>
            </a:r>
            <a:r>
              <a:rPr lang="fr-FR" sz="1400" b="1" dirty="0" smtClean="0">
                <a:latin typeface="Times New Roman"/>
                <a:cs typeface="Times New Roman"/>
              </a:rPr>
              <a:t> </a:t>
            </a:r>
            <a:r>
              <a:rPr lang="fr-FR" sz="1400" b="1" dirty="0" err="1" smtClean="0">
                <a:latin typeface="Times New Roman"/>
                <a:cs typeface="Times New Roman"/>
              </a:rPr>
              <a:t>reduced</a:t>
            </a:r>
            <a:r>
              <a:rPr lang="fr-FR" sz="1400" b="1" dirty="0" smtClean="0">
                <a:latin typeface="Times New Roman"/>
                <a:cs typeface="Times New Roman"/>
              </a:rPr>
              <a:t> to the position of a supplier of agricultural </a:t>
            </a:r>
            <a:r>
              <a:rPr lang="fr-FR" sz="1400" b="1" dirty="0" err="1" smtClean="0">
                <a:latin typeface="Times New Roman"/>
                <a:cs typeface="Times New Roman"/>
              </a:rPr>
              <a:t>goods</a:t>
            </a:r>
            <a:r>
              <a:rPr lang="fr-FR" sz="1400" b="1" dirty="0" smtClean="0">
                <a:latin typeface="Times New Roman"/>
                <a:cs typeface="Times New Roman"/>
              </a:rPr>
              <a:t> and </a:t>
            </a:r>
            <a:r>
              <a:rPr lang="fr-FR" sz="1400" b="1" dirty="0" err="1" smtClean="0">
                <a:latin typeface="Times New Roman"/>
                <a:cs typeface="Times New Roman"/>
              </a:rPr>
              <a:t>raw</a:t>
            </a:r>
            <a:r>
              <a:rPr lang="fr-FR" sz="1400" b="1" dirty="0" smtClean="0">
                <a:latin typeface="Times New Roman"/>
                <a:cs typeface="Times New Roman"/>
              </a:rPr>
              <a:t> </a:t>
            </a:r>
            <a:r>
              <a:rPr lang="fr-FR" sz="1400" b="1" dirty="0" err="1" smtClean="0">
                <a:latin typeface="Times New Roman"/>
                <a:cs typeface="Times New Roman"/>
              </a:rPr>
              <a:t>materials</a:t>
            </a:r>
            <a:r>
              <a:rPr lang="fr-FR" sz="1400" b="1" dirty="0" smtClean="0">
                <a:latin typeface="Times New Roman"/>
                <a:cs typeface="Times New Roman"/>
              </a:rPr>
              <a:t> to the </a:t>
            </a:r>
            <a:r>
              <a:rPr lang="fr-FR" sz="1400" b="1" dirty="0" err="1" smtClean="0">
                <a:latin typeface="Times New Roman"/>
                <a:cs typeface="Times New Roman"/>
              </a:rPr>
              <a:t>industrializing</a:t>
            </a:r>
            <a:r>
              <a:rPr lang="fr-FR" sz="1400" b="1" dirty="0">
                <a:latin typeface="Times New Roman"/>
                <a:cs typeface="Times New Roman"/>
              </a:rPr>
              <a:t> </a:t>
            </a:r>
            <a:r>
              <a:rPr lang="fr-FR" sz="1400" b="1" dirty="0" err="1" smtClean="0">
                <a:latin typeface="Times New Roman"/>
                <a:cs typeface="Times New Roman"/>
              </a:rPr>
              <a:t>economies</a:t>
            </a:r>
            <a:r>
              <a:rPr lang="fr-FR" sz="1400" b="1" dirty="0" smtClean="0">
                <a:latin typeface="Times New Roman"/>
                <a:cs typeface="Times New Roman"/>
              </a:rPr>
              <a:t> of the West, </a:t>
            </a:r>
            <a:r>
              <a:rPr lang="fr-FR" sz="1400" b="1" dirty="0" err="1" smtClean="0">
                <a:latin typeface="Times New Roman"/>
                <a:cs typeface="Times New Roman"/>
              </a:rPr>
              <a:t>particularly</a:t>
            </a:r>
            <a:r>
              <a:rPr lang="fr-FR" sz="1400" b="1" dirty="0" smtClean="0">
                <a:latin typeface="Times New Roman"/>
                <a:cs typeface="Times New Roman"/>
              </a:rPr>
              <a:t> </a:t>
            </a:r>
            <a:r>
              <a:rPr lang="fr-FR" sz="1400" b="1" dirty="0" err="1" smtClean="0">
                <a:latin typeface="Times New Roman"/>
                <a:cs typeface="Times New Roman"/>
              </a:rPr>
              <a:t>Britain</a:t>
            </a:r>
            <a:r>
              <a:rPr lang="fr-FR" sz="1400" b="1" dirty="0" smtClean="0">
                <a:latin typeface="Times New Roman"/>
                <a:cs typeface="Times New Roman"/>
              </a:rPr>
              <a:t>. The long </a:t>
            </a:r>
            <a:r>
              <a:rPr lang="fr-FR" sz="1400" b="1" dirty="0" err="1" smtClean="0">
                <a:latin typeface="Times New Roman"/>
                <a:cs typeface="Times New Roman"/>
              </a:rPr>
              <a:t>process</a:t>
            </a:r>
            <a:r>
              <a:rPr lang="fr-FR" sz="1400" b="1" dirty="0" smtClean="0">
                <a:latin typeface="Times New Roman"/>
                <a:cs typeface="Times New Roman"/>
              </a:rPr>
              <a:t> of </a:t>
            </a:r>
            <a:r>
              <a:rPr lang="fr-FR" sz="1400" b="1" dirty="0" err="1" smtClean="0">
                <a:latin typeface="Times New Roman"/>
                <a:cs typeface="Times New Roman"/>
              </a:rPr>
              <a:t>deindustrialization</a:t>
            </a:r>
            <a:r>
              <a:rPr lang="fr-FR" sz="1400" b="1" dirty="0" smtClean="0">
                <a:latin typeface="Times New Roman"/>
                <a:cs typeface="Times New Roman"/>
              </a:rPr>
              <a:t> of </a:t>
            </a:r>
            <a:r>
              <a:rPr lang="fr-FR" sz="1400" b="1" dirty="0" err="1" smtClean="0">
                <a:latin typeface="Times New Roman"/>
                <a:cs typeface="Times New Roman"/>
              </a:rPr>
              <a:t>India</a:t>
            </a:r>
            <a:r>
              <a:rPr lang="fr-FR" sz="1400" b="1" dirty="0" smtClean="0">
                <a:latin typeface="Times New Roman"/>
                <a:cs typeface="Times New Roman"/>
              </a:rPr>
              <a:t> </a:t>
            </a:r>
            <a:r>
              <a:rPr lang="fr-FR" sz="1400" b="1" dirty="0" err="1" smtClean="0">
                <a:latin typeface="Times New Roman"/>
                <a:cs typeface="Times New Roman"/>
              </a:rPr>
              <a:t>started</a:t>
            </a:r>
            <a:r>
              <a:rPr lang="fr-FR" sz="1400" b="1" dirty="0" smtClean="0">
                <a:latin typeface="Times New Roman"/>
                <a:cs typeface="Times New Roman"/>
              </a:rPr>
              <a:t> </a:t>
            </a:r>
            <a:r>
              <a:rPr lang="fr-FR" sz="1400" b="1" dirty="0" err="1" smtClean="0">
                <a:latin typeface="Times New Roman"/>
                <a:cs typeface="Times New Roman"/>
              </a:rPr>
              <a:t>with</a:t>
            </a:r>
            <a:r>
              <a:rPr lang="fr-FR" sz="1400" b="1" dirty="0" smtClean="0">
                <a:latin typeface="Times New Roman"/>
                <a:cs typeface="Times New Roman"/>
              </a:rPr>
              <a:t> the </a:t>
            </a:r>
            <a:r>
              <a:rPr lang="fr-FR" sz="1400" b="1" dirty="0" err="1" smtClean="0">
                <a:latin typeface="Times New Roman"/>
                <a:cs typeface="Times New Roman"/>
              </a:rPr>
              <a:t>catastrophic</a:t>
            </a:r>
            <a:r>
              <a:rPr lang="fr-FR" sz="1400" b="1" dirty="0" smtClean="0">
                <a:latin typeface="Times New Roman"/>
                <a:cs typeface="Times New Roman"/>
              </a:rPr>
              <a:t> </a:t>
            </a:r>
            <a:r>
              <a:rPr lang="fr-FR" sz="1400" b="1" dirty="0" err="1" smtClean="0">
                <a:latin typeface="Times New Roman"/>
                <a:cs typeface="Times New Roman"/>
              </a:rPr>
              <a:t>disappearance</a:t>
            </a:r>
            <a:r>
              <a:rPr lang="fr-FR" sz="1400" b="1" dirty="0" smtClean="0">
                <a:latin typeface="Times New Roman"/>
                <a:cs typeface="Times New Roman"/>
              </a:rPr>
              <a:t> of </a:t>
            </a:r>
            <a:r>
              <a:rPr lang="fr-FR" sz="1400" b="1" dirty="0" err="1" smtClean="0">
                <a:latin typeface="Times New Roman"/>
                <a:cs typeface="Times New Roman"/>
              </a:rPr>
              <a:t>cotton</a:t>
            </a:r>
            <a:r>
              <a:rPr lang="fr-FR" sz="1400" b="1" dirty="0" smtClean="0">
                <a:latin typeface="Times New Roman"/>
                <a:cs typeface="Times New Roman"/>
              </a:rPr>
              <a:t> manufactures </a:t>
            </a:r>
            <a:r>
              <a:rPr lang="fr-FR" sz="1400" b="1" dirty="0" err="1" smtClean="0">
                <a:latin typeface="Times New Roman"/>
                <a:cs typeface="Times New Roman"/>
              </a:rPr>
              <a:t>from</a:t>
            </a:r>
            <a:r>
              <a:rPr lang="fr-FR" sz="1400" b="1" dirty="0" smtClean="0">
                <a:latin typeface="Times New Roman"/>
                <a:cs typeface="Times New Roman"/>
              </a:rPr>
              <a:t> the </a:t>
            </a:r>
            <a:r>
              <a:rPr lang="fr-FR" sz="1400" b="1" dirty="0" err="1" smtClean="0">
                <a:latin typeface="Times New Roman"/>
                <a:cs typeface="Times New Roman"/>
              </a:rPr>
              <a:t>list</a:t>
            </a:r>
            <a:r>
              <a:rPr lang="fr-FR" sz="1400" b="1" dirty="0" smtClean="0">
                <a:latin typeface="Times New Roman"/>
                <a:cs typeface="Times New Roman"/>
              </a:rPr>
              <a:t> of exports of </a:t>
            </a:r>
            <a:r>
              <a:rPr lang="fr-FR" sz="1400" b="1" dirty="0" err="1" smtClean="0">
                <a:latin typeface="Times New Roman"/>
                <a:cs typeface="Times New Roman"/>
              </a:rPr>
              <a:t>India</a:t>
            </a:r>
            <a:r>
              <a:rPr lang="fr-FR" sz="1400" b="1" dirty="0" smtClean="0">
                <a:latin typeface="Times New Roman"/>
                <a:cs typeface="Times New Roman"/>
              </a:rPr>
              <a:t>… For more </a:t>
            </a:r>
            <a:r>
              <a:rPr lang="fr-FR" sz="1400" b="1" dirty="0" err="1" smtClean="0">
                <a:latin typeface="Times New Roman"/>
                <a:cs typeface="Times New Roman"/>
              </a:rPr>
              <a:t>than</a:t>
            </a:r>
            <a:r>
              <a:rPr lang="fr-FR" sz="1400" b="1" dirty="0" smtClean="0">
                <a:latin typeface="Times New Roman"/>
                <a:cs typeface="Times New Roman"/>
              </a:rPr>
              <a:t> </a:t>
            </a:r>
            <a:r>
              <a:rPr lang="fr-FR" sz="1400" b="1" dirty="0" err="1" smtClean="0">
                <a:latin typeface="Times New Roman"/>
                <a:cs typeface="Times New Roman"/>
              </a:rPr>
              <a:t>seventy</a:t>
            </a:r>
            <a:r>
              <a:rPr lang="fr-FR" sz="1400" b="1" dirty="0" smtClean="0">
                <a:latin typeface="Times New Roman"/>
                <a:cs typeface="Times New Roman"/>
              </a:rPr>
              <a:t>-five </a:t>
            </a:r>
            <a:r>
              <a:rPr lang="fr-FR" sz="1400" b="1" dirty="0" err="1" smtClean="0">
                <a:latin typeface="Times New Roman"/>
                <a:cs typeface="Times New Roman"/>
              </a:rPr>
              <a:t>years</a:t>
            </a:r>
            <a:r>
              <a:rPr lang="fr-FR" sz="1400" b="1" dirty="0" smtClean="0">
                <a:latin typeface="Times New Roman"/>
                <a:cs typeface="Times New Roman"/>
              </a:rPr>
              <a:t> up to 1913, </a:t>
            </a:r>
            <a:r>
              <a:rPr lang="fr-FR" sz="1400" b="1" dirty="0" err="1" smtClean="0">
                <a:latin typeface="Times New Roman"/>
                <a:cs typeface="Times New Roman"/>
              </a:rPr>
              <a:t>India</a:t>
            </a:r>
            <a:r>
              <a:rPr lang="fr-FR" sz="1400" b="1" dirty="0" smtClean="0">
                <a:latin typeface="Times New Roman"/>
                <a:cs typeface="Times New Roman"/>
              </a:rPr>
              <a:t> </a:t>
            </a:r>
            <a:r>
              <a:rPr lang="fr-FR" sz="1400" b="1" dirty="0" err="1" smtClean="0">
                <a:latin typeface="Times New Roman"/>
                <a:cs typeface="Times New Roman"/>
              </a:rPr>
              <a:t>remained</a:t>
            </a:r>
            <a:r>
              <a:rPr lang="fr-FR" sz="1400" b="1" dirty="0" smtClean="0">
                <a:latin typeface="Times New Roman"/>
                <a:cs typeface="Times New Roman"/>
              </a:rPr>
              <a:t> the major importer of </a:t>
            </a:r>
            <a:r>
              <a:rPr lang="fr-FR" sz="1400" b="1" dirty="0" err="1" smtClean="0">
                <a:latin typeface="Times New Roman"/>
                <a:cs typeface="Times New Roman"/>
              </a:rPr>
              <a:t>cotton</a:t>
            </a:r>
            <a:r>
              <a:rPr lang="fr-FR" sz="1400" b="1" dirty="0" smtClean="0">
                <a:latin typeface="Times New Roman"/>
                <a:cs typeface="Times New Roman"/>
              </a:rPr>
              <a:t> </a:t>
            </a:r>
            <a:r>
              <a:rPr lang="fr-FR" sz="1400" b="1" dirty="0" err="1" smtClean="0">
                <a:latin typeface="Times New Roman"/>
                <a:cs typeface="Times New Roman"/>
              </a:rPr>
              <a:t>goods</a:t>
            </a:r>
            <a:r>
              <a:rPr lang="fr-FR" sz="1400" b="1" dirty="0" smtClean="0">
                <a:latin typeface="Times New Roman"/>
                <a:cs typeface="Times New Roman"/>
              </a:rPr>
              <a:t> </a:t>
            </a:r>
            <a:r>
              <a:rPr lang="fr-FR" sz="1400" b="1" dirty="0" err="1" smtClean="0">
                <a:latin typeface="Times New Roman"/>
                <a:cs typeface="Times New Roman"/>
              </a:rPr>
              <a:t>from</a:t>
            </a:r>
            <a:r>
              <a:rPr lang="fr-FR" sz="1400" b="1" dirty="0" smtClean="0">
                <a:latin typeface="Times New Roman"/>
                <a:cs typeface="Times New Roman"/>
              </a:rPr>
              <a:t> </a:t>
            </a:r>
            <a:r>
              <a:rPr lang="fr-FR" sz="1400" b="1" dirty="0" err="1" smtClean="0">
                <a:latin typeface="Times New Roman"/>
                <a:cs typeface="Times New Roman"/>
              </a:rPr>
              <a:t>Britain</a:t>
            </a:r>
            <a:r>
              <a:rPr lang="fr-FR" sz="1400" b="1" dirty="0" smtClean="0">
                <a:latin typeface="Times New Roman"/>
                <a:cs typeface="Times New Roman"/>
              </a:rPr>
              <a:t>, </a:t>
            </a:r>
            <a:r>
              <a:rPr lang="fr-FR" sz="1400" b="1" dirty="0" err="1" smtClean="0">
                <a:latin typeface="Times New Roman"/>
                <a:cs typeface="Times New Roman"/>
              </a:rPr>
              <a:t>often</a:t>
            </a:r>
            <a:r>
              <a:rPr lang="fr-FR" sz="1400" b="1" dirty="0" smtClean="0">
                <a:latin typeface="Times New Roman"/>
                <a:cs typeface="Times New Roman"/>
              </a:rPr>
              <a:t> </a:t>
            </a:r>
            <a:r>
              <a:rPr lang="fr-FR" sz="1400" b="1" dirty="0" err="1" smtClean="0">
                <a:latin typeface="Times New Roman"/>
                <a:cs typeface="Times New Roman"/>
              </a:rPr>
              <a:t>taking</a:t>
            </a:r>
            <a:r>
              <a:rPr lang="fr-FR" sz="1400" b="1" dirty="0" smtClean="0">
                <a:latin typeface="Times New Roman"/>
                <a:cs typeface="Times New Roman"/>
              </a:rPr>
              <a:t> more </a:t>
            </a:r>
            <a:r>
              <a:rPr lang="fr-FR" sz="1400" b="1" dirty="0" err="1" smtClean="0">
                <a:latin typeface="Times New Roman"/>
                <a:cs typeface="Times New Roman"/>
              </a:rPr>
              <a:t>than</a:t>
            </a:r>
            <a:r>
              <a:rPr lang="fr-FR" sz="1400" b="1" dirty="0" smtClean="0">
                <a:latin typeface="Times New Roman"/>
                <a:cs typeface="Times New Roman"/>
              </a:rPr>
              <a:t> </a:t>
            </a:r>
            <a:r>
              <a:rPr lang="fr-FR" sz="1400" b="1" dirty="0" err="1" smtClean="0">
                <a:latin typeface="Times New Roman"/>
                <a:cs typeface="Times New Roman"/>
              </a:rPr>
              <a:t>forty</a:t>
            </a:r>
            <a:r>
              <a:rPr lang="fr-FR" sz="1400" b="1" dirty="0" smtClean="0">
                <a:latin typeface="Times New Roman"/>
                <a:cs typeface="Times New Roman"/>
              </a:rPr>
              <a:t> percent of the British exports… </a:t>
            </a:r>
            <a:r>
              <a:rPr lang="fr-FR" sz="1400" b="1" dirty="0" err="1" smtClean="0">
                <a:latin typeface="Times New Roman"/>
                <a:cs typeface="Times New Roman"/>
              </a:rPr>
              <a:t>Other</a:t>
            </a:r>
            <a:r>
              <a:rPr lang="fr-FR" sz="1400" b="1" dirty="0" smtClean="0">
                <a:latin typeface="Times New Roman"/>
                <a:cs typeface="Times New Roman"/>
              </a:rPr>
              <a:t> rural or </a:t>
            </a:r>
            <a:r>
              <a:rPr lang="fr-FR" sz="1400" b="1" dirty="0" err="1" smtClean="0">
                <a:latin typeface="Times New Roman"/>
                <a:cs typeface="Times New Roman"/>
              </a:rPr>
              <a:t>urban</a:t>
            </a:r>
            <a:r>
              <a:rPr lang="fr-FR" sz="1400" b="1" dirty="0" smtClean="0">
                <a:latin typeface="Times New Roman"/>
                <a:cs typeface="Times New Roman"/>
              </a:rPr>
              <a:t> manufactures </a:t>
            </a:r>
            <a:r>
              <a:rPr lang="fr-FR" sz="1400" b="1" dirty="0" err="1" smtClean="0">
                <a:latin typeface="Times New Roman"/>
                <a:cs typeface="Times New Roman"/>
              </a:rPr>
              <a:t>were</a:t>
            </a:r>
            <a:r>
              <a:rPr lang="fr-FR" sz="1400" b="1" dirty="0" smtClean="0">
                <a:latin typeface="Times New Roman"/>
                <a:cs typeface="Times New Roman"/>
              </a:rPr>
              <a:t> </a:t>
            </a:r>
            <a:r>
              <a:rPr lang="fr-FR" sz="1400" b="1" dirty="0" err="1" smtClean="0">
                <a:latin typeface="Times New Roman"/>
                <a:cs typeface="Times New Roman"/>
              </a:rPr>
              <a:t>ruined</a:t>
            </a:r>
            <a:r>
              <a:rPr lang="fr-FR" sz="1400" b="1" dirty="0" smtClean="0">
                <a:latin typeface="Times New Roman"/>
                <a:cs typeface="Times New Roman"/>
              </a:rPr>
              <a:t> </a:t>
            </a:r>
            <a:r>
              <a:rPr lang="fr-FR" sz="1400" b="1" dirty="0" err="1" smtClean="0">
                <a:latin typeface="Times New Roman"/>
                <a:cs typeface="Times New Roman"/>
              </a:rPr>
              <a:t>partly</a:t>
            </a:r>
            <a:r>
              <a:rPr lang="fr-FR" sz="1400" b="1" dirty="0" smtClean="0">
                <a:latin typeface="Times New Roman"/>
                <a:cs typeface="Times New Roman"/>
              </a:rPr>
              <a:t> by the </a:t>
            </a:r>
            <a:r>
              <a:rPr lang="fr-FR" sz="1400" b="1" dirty="0" err="1" smtClean="0">
                <a:latin typeface="Times New Roman"/>
                <a:cs typeface="Times New Roman"/>
              </a:rPr>
              <a:t>rise</a:t>
            </a:r>
            <a:r>
              <a:rPr lang="fr-FR" sz="1400" b="1" dirty="0" smtClean="0">
                <a:latin typeface="Times New Roman"/>
                <a:cs typeface="Times New Roman"/>
              </a:rPr>
              <a:t> of alternative sources of </a:t>
            </a:r>
            <a:r>
              <a:rPr lang="fr-FR" sz="1400" b="1" dirty="0" err="1" smtClean="0">
                <a:latin typeface="Times New Roman"/>
                <a:cs typeface="Times New Roman"/>
              </a:rPr>
              <a:t>supply</a:t>
            </a:r>
            <a:r>
              <a:rPr lang="fr-FR" sz="1400" b="1" dirty="0" smtClean="0">
                <a:latin typeface="Times New Roman"/>
                <a:cs typeface="Times New Roman"/>
              </a:rPr>
              <a:t> and by </a:t>
            </a:r>
            <a:r>
              <a:rPr lang="fr-FR" sz="1400" b="1" dirty="0" err="1" smtClean="0">
                <a:latin typeface="Times New Roman"/>
                <a:cs typeface="Times New Roman"/>
              </a:rPr>
              <a:t>government</a:t>
            </a:r>
            <a:r>
              <a:rPr lang="fr-FR" sz="1400" b="1" dirty="0" smtClean="0">
                <a:latin typeface="Times New Roman"/>
                <a:cs typeface="Times New Roman"/>
              </a:rPr>
              <a:t> restrictions.</a:t>
            </a:r>
          </a:p>
          <a:p>
            <a:pPr algn="just"/>
            <a:endParaRPr lang="fr-FR" sz="1400" dirty="0" smtClean="0">
              <a:latin typeface="Times New Roman"/>
              <a:cs typeface="Times New Roman"/>
            </a:endParaRPr>
          </a:p>
          <a:p>
            <a:pPr algn="just"/>
            <a:r>
              <a:rPr lang="fr-FR" sz="1200" b="1" i="1" dirty="0" smtClean="0">
                <a:latin typeface="Times New Roman"/>
                <a:cs typeface="Times New Roman"/>
              </a:rPr>
              <a:t>(</a:t>
            </a:r>
            <a:r>
              <a:rPr lang="fr-FR" sz="1200" b="1" i="1" dirty="0" err="1" smtClean="0">
                <a:latin typeface="Times New Roman"/>
                <a:cs typeface="Times New Roman"/>
              </a:rPr>
              <a:t>Bagchi</a:t>
            </a:r>
            <a:r>
              <a:rPr lang="fr-FR" sz="1200" b="1" i="1" dirty="0" smtClean="0">
                <a:latin typeface="Times New Roman"/>
                <a:cs typeface="Times New Roman"/>
              </a:rPr>
              <a:t> 1984:82) – </a:t>
            </a:r>
            <a:r>
              <a:rPr lang="fr-FR" sz="1200" b="1" i="1" dirty="0" err="1" smtClean="0">
                <a:latin typeface="Times New Roman"/>
                <a:cs typeface="Times New Roman"/>
              </a:rPr>
              <a:t>quoted</a:t>
            </a:r>
            <a:r>
              <a:rPr lang="fr-FR" sz="1200" b="1" i="1" dirty="0" smtClean="0">
                <a:latin typeface="Times New Roman"/>
                <a:cs typeface="Times New Roman"/>
              </a:rPr>
              <a:t> in </a:t>
            </a:r>
            <a:r>
              <a:rPr lang="fr-FR" sz="1200" b="1" i="1" u="sng" dirty="0" smtClean="0">
                <a:latin typeface="Times New Roman"/>
                <a:cs typeface="Times New Roman"/>
              </a:rPr>
              <a:t>The </a:t>
            </a:r>
            <a:r>
              <a:rPr lang="fr-FR" sz="1200" b="1" i="1" u="sng" dirty="0" err="1" smtClean="0">
                <a:latin typeface="Times New Roman"/>
                <a:cs typeface="Times New Roman"/>
              </a:rPr>
              <a:t>Process</a:t>
            </a:r>
            <a:r>
              <a:rPr lang="fr-FR" sz="1200" b="1" i="1" u="sng" dirty="0" smtClean="0">
                <a:latin typeface="Times New Roman"/>
                <a:cs typeface="Times New Roman"/>
              </a:rPr>
              <a:t> of </a:t>
            </a:r>
            <a:r>
              <a:rPr lang="fr-FR" sz="1200" b="1" i="1" u="sng" dirty="0" err="1" smtClean="0">
                <a:latin typeface="Times New Roman"/>
                <a:cs typeface="Times New Roman"/>
              </a:rPr>
              <a:t>Economic</a:t>
            </a:r>
            <a:r>
              <a:rPr lang="fr-FR" sz="1200" b="1" i="1" u="sng" dirty="0" smtClean="0">
                <a:latin typeface="Times New Roman"/>
                <a:cs typeface="Times New Roman"/>
              </a:rPr>
              <a:t> </a:t>
            </a:r>
            <a:r>
              <a:rPr lang="fr-FR" sz="1200" b="1" i="1" u="sng" dirty="0" err="1" smtClean="0">
                <a:latin typeface="Times New Roman"/>
                <a:cs typeface="Times New Roman"/>
              </a:rPr>
              <a:t>Development</a:t>
            </a:r>
            <a:r>
              <a:rPr lang="fr-FR" sz="1200" b="1" i="1" dirty="0" smtClean="0">
                <a:latin typeface="Times New Roman"/>
                <a:cs typeface="Times New Roman"/>
              </a:rPr>
              <a:t>, by James M. </a:t>
            </a:r>
            <a:r>
              <a:rPr lang="fr-FR" sz="1200" b="1" i="1" dirty="0" err="1" smtClean="0">
                <a:latin typeface="Times New Roman"/>
                <a:cs typeface="Times New Roman"/>
              </a:rPr>
              <a:t>Cypher</a:t>
            </a:r>
            <a:r>
              <a:rPr lang="fr-FR" sz="1200" b="1" i="1" dirty="0" smtClean="0">
                <a:latin typeface="Times New Roman"/>
                <a:cs typeface="Times New Roman"/>
              </a:rPr>
              <a:t>, 2014.</a:t>
            </a:r>
            <a:endParaRPr lang="fr-FR" sz="1200" b="1" i="1" dirty="0">
              <a:latin typeface="Times New Roman"/>
              <a:cs typeface="Times New Roman"/>
            </a:endParaRPr>
          </a:p>
        </p:txBody>
      </p:sp>
      <p:sp>
        <p:nvSpPr>
          <p:cNvPr id="7" name="Rectangle 6"/>
          <p:cNvSpPr/>
          <p:nvPr/>
        </p:nvSpPr>
        <p:spPr>
          <a:xfrm>
            <a:off x="191283" y="1638486"/>
            <a:ext cx="2735533" cy="1815882"/>
          </a:xfrm>
          <a:prstGeom prst="rect">
            <a:avLst/>
          </a:prstGeom>
        </p:spPr>
        <p:txBody>
          <a:bodyPr wrap="square">
            <a:spAutoFit/>
          </a:bodyPr>
          <a:lstStyle/>
          <a:p>
            <a:pPr algn="just"/>
            <a:r>
              <a:rPr lang="fr-FR" sz="1000" b="1" i="1" dirty="0">
                <a:latin typeface="Times New Roman"/>
                <a:cs typeface="Times New Roman"/>
              </a:rPr>
              <a:t>“The </a:t>
            </a:r>
            <a:r>
              <a:rPr lang="fr-FR" sz="1000" b="1" i="1" dirty="0" err="1">
                <a:latin typeface="Times New Roman"/>
                <a:cs typeface="Times New Roman"/>
              </a:rPr>
              <a:t>Mixing</a:t>
            </a:r>
            <a:r>
              <a:rPr lang="fr-FR" sz="1000" b="1" i="1" dirty="0">
                <a:latin typeface="Times New Roman"/>
                <a:cs typeface="Times New Roman"/>
              </a:rPr>
              <a:t> Room, Opium </a:t>
            </a:r>
            <a:r>
              <a:rPr lang="fr-FR" sz="1000" b="1" i="1" dirty="0" err="1">
                <a:latin typeface="Times New Roman"/>
                <a:cs typeface="Times New Roman"/>
              </a:rPr>
              <a:t>Factory</a:t>
            </a:r>
            <a:r>
              <a:rPr lang="fr-FR" sz="1000" b="1" i="1" dirty="0">
                <a:latin typeface="Times New Roman"/>
                <a:cs typeface="Times New Roman"/>
              </a:rPr>
              <a:t> </a:t>
            </a:r>
            <a:r>
              <a:rPr lang="fr-FR" sz="1000" b="1" i="1" dirty="0" err="1">
                <a:latin typeface="Times New Roman"/>
                <a:cs typeface="Times New Roman"/>
              </a:rPr>
              <a:t>at</a:t>
            </a:r>
            <a:r>
              <a:rPr lang="fr-FR" sz="1000" b="1" i="1" dirty="0">
                <a:latin typeface="Times New Roman"/>
                <a:cs typeface="Times New Roman"/>
              </a:rPr>
              <a:t> Patna </a:t>
            </a:r>
            <a:r>
              <a:rPr lang="fr-FR" sz="1000" b="1" i="1" dirty="0" err="1">
                <a:latin typeface="Times New Roman"/>
                <a:cs typeface="Times New Roman"/>
              </a:rPr>
              <a:t>India</a:t>
            </a:r>
            <a:r>
              <a:rPr lang="fr-FR" sz="1000" b="1" i="1" dirty="0">
                <a:latin typeface="Times New Roman"/>
                <a:cs typeface="Times New Roman"/>
              </a:rPr>
              <a:t>”</a:t>
            </a:r>
          </a:p>
          <a:p>
            <a:pPr algn="just"/>
            <a:endParaRPr lang="fr-FR" sz="1000" b="1" i="1" dirty="0">
              <a:latin typeface="Times New Roman"/>
              <a:cs typeface="Times New Roman"/>
            </a:endParaRPr>
          </a:p>
          <a:p>
            <a:pPr algn="just"/>
            <a:r>
              <a:rPr lang="fr-FR" sz="1000" b="1" i="1" dirty="0">
                <a:latin typeface="Times New Roman"/>
                <a:cs typeface="Times New Roman"/>
              </a:rPr>
              <a:t>“In the </a:t>
            </a:r>
            <a:r>
              <a:rPr lang="fr-FR" sz="1000" b="1" i="1" dirty="0" err="1">
                <a:latin typeface="Times New Roman"/>
                <a:cs typeface="Times New Roman"/>
              </a:rPr>
              <a:t>Mixing</a:t>
            </a:r>
            <a:r>
              <a:rPr lang="fr-FR" sz="1000" b="1" i="1" dirty="0">
                <a:latin typeface="Times New Roman"/>
                <a:cs typeface="Times New Roman"/>
              </a:rPr>
              <a:t> Room the contents of the </a:t>
            </a:r>
            <a:r>
              <a:rPr lang="fr-FR" sz="1000" b="1" i="1" dirty="0" err="1">
                <a:latin typeface="Times New Roman"/>
                <a:cs typeface="Times New Roman"/>
              </a:rPr>
              <a:t>earthen</a:t>
            </a:r>
            <a:r>
              <a:rPr lang="fr-FR" sz="1000" b="1" i="1" dirty="0">
                <a:latin typeface="Times New Roman"/>
                <a:cs typeface="Times New Roman"/>
              </a:rPr>
              <a:t> pans are </a:t>
            </a:r>
            <a:r>
              <a:rPr lang="fr-FR" sz="1000" b="1" i="1" dirty="0" err="1">
                <a:latin typeface="Times New Roman"/>
                <a:cs typeface="Times New Roman"/>
              </a:rPr>
              <a:t>thrown</a:t>
            </a:r>
            <a:r>
              <a:rPr lang="fr-FR" sz="1000" b="1" i="1" dirty="0">
                <a:latin typeface="Times New Roman"/>
                <a:cs typeface="Times New Roman"/>
              </a:rPr>
              <a:t> </a:t>
            </a:r>
            <a:r>
              <a:rPr lang="fr-FR" sz="1000" b="1" i="1" dirty="0" err="1">
                <a:latin typeface="Times New Roman"/>
                <a:cs typeface="Times New Roman"/>
              </a:rPr>
              <a:t>into</a:t>
            </a:r>
            <a:r>
              <a:rPr lang="fr-FR" sz="1000" b="1" i="1" dirty="0">
                <a:latin typeface="Times New Roman"/>
                <a:cs typeface="Times New Roman"/>
              </a:rPr>
              <a:t> </a:t>
            </a:r>
            <a:r>
              <a:rPr lang="fr-FR" sz="1000" b="1" i="1" dirty="0" err="1">
                <a:latin typeface="Times New Roman"/>
                <a:cs typeface="Times New Roman"/>
              </a:rPr>
              <a:t>vats</a:t>
            </a:r>
            <a:r>
              <a:rPr lang="fr-FR" sz="1000" b="1" i="1" dirty="0">
                <a:latin typeface="Times New Roman"/>
                <a:cs typeface="Times New Roman"/>
              </a:rPr>
              <a:t> and </a:t>
            </a:r>
            <a:r>
              <a:rPr lang="fr-FR" sz="1000" b="1" i="1" dirty="0" err="1">
                <a:latin typeface="Times New Roman"/>
                <a:cs typeface="Times New Roman"/>
              </a:rPr>
              <a:t>stirred</a:t>
            </a:r>
            <a:r>
              <a:rPr lang="fr-FR" sz="1000" b="1" i="1" dirty="0">
                <a:latin typeface="Times New Roman"/>
                <a:cs typeface="Times New Roman"/>
              </a:rPr>
              <a:t> </a:t>
            </a:r>
            <a:r>
              <a:rPr lang="fr-FR" sz="1000" b="1" i="1" dirty="0" err="1">
                <a:latin typeface="Times New Roman"/>
                <a:cs typeface="Times New Roman"/>
              </a:rPr>
              <a:t>with</a:t>
            </a:r>
            <a:r>
              <a:rPr lang="fr-FR" sz="1000" b="1" i="1" dirty="0">
                <a:latin typeface="Times New Roman"/>
                <a:cs typeface="Times New Roman"/>
              </a:rPr>
              <a:t> </a:t>
            </a:r>
            <a:r>
              <a:rPr lang="fr-FR" sz="1000" b="1" i="1" dirty="0" err="1">
                <a:latin typeface="Times New Roman"/>
                <a:cs typeface="Times New Roman"/>
              </a:rPr>
              <a:t>blind</a:t>
            </a:r>
            <a:r>
              <a:rPr lang="fr-FR" sz="1000" b="1" i="1" dirty="0">
                <a:latin typeface="Times New Roman"/>
                <a:cs typeface="Times New Roman"/>
              </a:rPr>
              <a:t> </a:t>
            </a:r>
            <a:r>
              <a:rPr lang="fr-FR" sz="1000" b="1" i="1" dirty="0" err="1">
                <a:latin typeface="Times New Roman"/>
                <a:cs typeface="Times New Roman"/>
              </a:rPr>
              <a:t>rakes</a:t>
            </a:r>
            <a:r>
              <a:rPr lang="fr-FR" sz="1000" b="1" i="1" dirty="0">
                <a:latin typeface="Times New Roman"/>
                <a:cs typeface="Times New Roman"/>
              </a:rPr>
              <a:t> </a:t>
            </a:r>
            <a:r>
              <a:rPr lang="fr-FR" sz="1000" b="1" i="1" dirty="0" err="1">
                <a:latin typeface="Times New Roman"/>
                <a:cs typeface="Times New Roman"/>
              </a:rPr>
              <a:t>until</a:t>
            </a:r>
            <a:r>
              <a:rPr lang="fr-FR" sz="1000" b="1" i="1" dirty="0">
                <a:latin typeface="Times New Roman"/>
                <a:cs typeface="Times New Roman"/>
              </a:rPr>
              <a:t> the </a:t>
            </a:r>
            <a:r>
              <a:rPr lang="fr-FR" sz="1000" b="1" i="1" dirty="0" err="1">
                <a:latin typeface="Times New Roman"/>
                <a:cs typeface="Times New Roman"/>
              </a:rPr>
              <a:t>whole</a:t>
            </a:r>
            <a:r>
              <a:rPr lang="fr-FR" sz="1000" b="1" i="1" dirty="0">
                <a:latin typeface="Times New Roman"/>
                <a:cs typeface="Times New Roman"/>
              </a:rPr>
              <a:t> mass </a:t>
            </a:r>
            <a:r>
              <a:rPr lang="fr-FR" sz="1000" b="1" i="1" dirty="0" err="1">
                <a:latin typeface="Times New Roman"/>
                <a:cs typeface="Times New Roman"/>
              </a:rPr>
              <a:t>becomes</a:t>
            </a:r>
            <a:r>
              <a:rPr lang="fr-FR" sz="1000" b="1" i="1" dirty="0">
                <a:latin typeface="Times New Roman"/>
                <a:cs typeface="Times New Roman"/>
              </a:rPr>
              <a:t> a </a:t>
            </a:r>
            <a:r>
              <a:rPr lang="fr-FR" sz="1000" b="1" i="1" dirty="0" err="1">
                <a:latin typeface="Times New Roman"/>
                <a:cs typeface="Times New Roman"/>
              </a:rPr>
              <a:t>homogeneous</a:t>
            </a:r>
            <a:r>
              <a:rPr lang="fr-FR" sz="1000" b="1" i="1" dirty="0">
                <a:latin typeface="Times New Roman"/>
                <a:cs typeface="Times New Roman"/>
              </a:rPr>
              <a:t> </a:t>
            </a:r>
            <a:r>
              <a:rPr lang="fr-FR" sz="1000" b="1" i="1" dirty="0" err="1">
                <a:latin typeface="Times New Roman"/>
                <a:cs typeface="Times New Roman"/>
              </a:rPr>
              <a:t>paste</a:t>
            </a:r>
            <a:r>
              <a:rPr lang="fr-FR" sz="1000" b="1" i="1" dirty="0">
                <a:latin typeface="Times New Roman"/>
                <a:cs typeface="Times New Roman"/>
              </a:rPr>
              <a:t>.”</a:t>
            </a:r>
            <a:endParaRPr lang="fr-FR" sz="1000" b="1" dirty="0">
              <a:latin typeface="Times New Roman"/>
              <a:cs typeface="Times New Roman"/>
            </a:endParaRPr>
          </a:p>
          <a:p>
            <a:pPr algn="just"/>
            <a:endParaRPr lang="fr-FR" sz="1000" b="1" dirty="0">
              <a:latin typeface="Times New Roman"/>
              <a:cs typeface="Times New Roman"/>
            </a:endParaRPr>
          </a:p>
          <a:p>
            <a:pPr algn="just"/>
            <a:r>
              <a:rPr lang="fr-FR" sz="1000" b="1" i="1" dirty="0">
                <a:latin typeface="Times New Roman"/>
                <a:cs typeface="Times New Roman"/>
              </a:rPr>
              <a:t>Prose </a:t>
            </a:r>
            <a:r>
              <a:rPr lang="fr-FR" sz="1000" b="1" i="1" dirty="0" err="1">
                <a:latin typeface="Times New Roman"/>
                <a:cs typeface="Times New Roman"/>
              </a:rPr>
              <a:t>from</a:t>
            </a:r>
            <a:r>
              <a:rPr lang="fr-FR" sz="1000" b="1" i="1" dirty="0">
                <a:latin typeface="Times New Roman"/>
                <a:cs typeface="Times New Roman"/>
              </a:rPr>
              <a:t> </a:t>
            </a:r>
            <a:r>
              <a:rPr lang="fr-FR" sz="1000" b="1" dirty="0">
                <a:latin typeface="Times New Roman"/>
                <a:cs typeface="Times New Roman"/>
              </a:rPr>
              <a:t>The </a:t>
            </a:r>
            <a:r>
              <a:rPr lang="fr-FR" sz="1000" b="1" dirty="0" err="1">
                <a:latin typeface="Times New Roman"/>
                <a:cs typeface="Times New Roman"/>
              </a:rPr>
              <a:t>Graphic</a:t>
            </a:r>
            <a:r>
              <a:rPr lang="fr-FR" sz="1000" b="1" i="1" dirty="0">
                <a:latin typeface="Times New Roman"/>
                <a:cs typeface="Times New Roman"/>
              </a:rPr>
              <a:t> </a:t>
            </a:r>
            <a:r>
              <a:rPr lang="fr-FR" sz="1000" b="1" i="1" dirty="0" err="1">
                <a:latin typeface="Times New Roman"/>
                <a:cs typeface="Times New Roman"/>
              </a:rPr>
              <a:t>reproduced</a:t>
            </a:r>
            <a:r>
              <a:rPr lang="fr-FR" sz="1000" b="1" i="1" dirty="0">
                <a:latin typeface="Times New Roman"/>
                <a:cs typeface="Times New Roman"/>
              </a:rPr>
              <a:t> in: </a:t>
            </a:r>
            <a:r>
              <a:rPr lang="fr-FR" sz="1000" b="1" dirty="0">
                <a:latin typeface="Times New Roman"/>
                <a:cs typeface="Times New Roman"/>
              </a:rPr>
              <a:t>The </a:t>
            </a:r>
            <a:r>
              <a:rPr lang="fr-FR" sz="1000" b="1" dirty="0" err="1">
                <a:latin typeface="Times New Roman"/>
                <a:cs typeface="Times New Roman"/>
              </a:rPr>
              <a:t>Truth</a:t>
            </a:r>
            <a:r>
              <a:rPr lang="fr-FR" sz="1000" b="1" dirty="0">
                <a:latin typeface="Times New Roman"/>
                <a:cs typeface="Times New Roman"/>
              </a:rPr>
              <a:t> about Opium Smoking</a:t>
            </a:r>
            <a:r>
              <a:rPr lang="fr-FR" sz="1000" b="1" i="1" dirty="0">
                <a:latin typeface="Times New Roman"/>
                <a:cs typeface="Times New Roman"/>
              </a:rPr>
              <a:t>, 1882</a:t>
            </a:r>
          </a:p>
          <a:p>
            <a:pPr algn="just"/>
            <a:r>
              <a:rPr lang="fr-FR" sz="1000" b="1" i="1" dirty="0" err="1">
                <a:latin typeface="Times New Roman"/>
                <a:cs typeface="Times New Roman"/>
              </a:rPr>
              <a:t>Lithograph</a:t>
            </a:r>
            <a:r>
              <a:rPr lang="fr-FR" sz="1000" b="1" i="1" dirty="0">
                <a:latin typeface="Times New Roman"/>
                <a:cs typeface="Times New Roman"/>
              </a:rPr>
              <a:t> </a:t>
            </a:r>
            <a:r>
              <a:rPr lang="fr-FR" sz="1000" b="1" i="1" dirty="0" err="1">
                <a:latin typeface="Times New Roman"/>
                <a:cs typeface="Times New Roman"/>
              </a:rPr>
              <a:t>after</a:t>
            </a:r>
            <a:r>
              <a:rPr lang="fr-FR" sz="1000" b="1" i="1" dirty="0">
                <a:latin typeface="Times New Roman"/>
                <a:cs typeface="Times New Roman"/>
              </a:rPr>
              <a:t> W. S. </a:t>
            </a:r>
            <a:r>
              <a:rPr lang="fr-FR" sz="1000" b="1" i="1" dirty="0" err="1">
                <a:latin typeface="Times New Roman"/>
                <a:cs typeface="Times New Roman"/>
              </a:rPr>
              <a:t>Sherwill</a:t>
            </a:r>
            <a:r>
              <a:rPr lang="fr-FR" sz="1000" b="1" i="1" dirty="0">
                <a:latin typeface="Times New Roman"/>
                <a:cs typeface="Times New Roman"/>
              </a:rPr>
              <a:t>, ca. 1850</a:t>
            </a:r>
            <a:r>
              <a:rPr lang="fr-FR" sz="1200" i="1" dirty="0">
                <a:latin typeface="Times New Roman"/>
                <a:cs typeface="Times New Roman"/>
              </a:rPr>
              <a:t>	</a:t>
            </a:r>
          </a:p>
        </p:txBody>
      </p:sp>
    </p:spTree>
    <p:extLst>
      <p:ext uri="{BB962C8B-B14F-4D97-AF65-F5344CB8AC3E}">
        <p14:creationId xmlns:p14="http://schemas.microsoft.com/office/powerpoint/2010/main" val="22194376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3634611" y="850743"/>
            <a:ext cx="5057800" cy="2604958"/>
          </a:xfrm>
          <a:prstGeom prst="rect">
            <a:avLst/>
          </a:prstGeom>
          <a:ln w="38100" cmpd="sng">
            <a:solidFill>
              <a:srgbClr val="800000"/>
            </a:solidFill>
          </a:ln>
        </p:spPr>
      </p:pic>
      <p:sp>
        <p:nvSpPr>
          <p:cNvPr id="3" name="ZoneTexte 2"/>
          <p:cNvSpPr txBox="1"/>
          <p:nvPr/>
        </p:nvSpPr>
        <p:spPr>
          <a:xfrm>
            <a:off x="183200" y="233071"/>
            <a:ext cx="8312154" cy="707886"/>
          </a:xfrm>
          <a:prstGeom prst="rect">
            <a:avLst/>
          </a:prstGeom>
          <a:solidFill>
            <a:schemeClr val="bg1"/>
          </a:solidFill>
          <a:ln>
            <a:solidFill>
              <a:schemeClr val="tx1"/>
            </a:solidFill>
          </a:ln>
        </p:spPr>
        <p:txBody>
          <a:bodyPr wrap="square" rtlCol="0">
            <a:spAutoFit/>
          </a:bodyPr>
          <a:lstStyle/>
          <a:p>
            <a:r>
              <a:rPr lang="fr-FR" sz="2000" b="1" i="1" dirty="0">
                <a:solidFill>
                  <a:schemeClr val="tx2">
                    <a:lumMod val="75000"/>
                  </a:schemeClr>
                </a:solidFill>
                <a:latin typeface="Times New Roman"/>
                <a:cs typeface="Times New Roman"/>
              </a:rPr>
              <a:t>C</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Increasing</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revolts</a:t>
            </a:r>
            <a:r>
              <a:rPr lang="fr-FR" sz="2000" b="1" i="1" dirty="0" smtClean="0">
                <a:solidFill>
                  <a:schemeClr val="tx2">
                    <a:lumMod val="75000"/>
                  </a:schemeClr>
                </a:solidFill>
                <a:latin typeface="Times New Roman"/>
                <a:cs typeface="Times New Roman"/>
              </a:rPr>
              <a:t> </a:t>
            </a:r>
            <a:r>
              <a:rPr lang="fr-FR" sz="2000" b="1" i="1" dirty="0" err="1" smtClean="0">
                <a:solidFill>
                  <a:schemeClr val="tx2">
                    <a:lumMod val="75000"/>
                  </a:schemeClr>
                </a:solidFill>
                <a:latin typeface="Times New Roman"/>
                <a:cs typeface="Times New Roman"/>
              </a:rPr>
              <a:t>against</a:t>
            </a:r>
            <a:r>
              <a:rPr lang="fr-FR" sz="2000" b="1" i="1" dirty="0" smtClean="0">
                <a:solidFill>
                  <a:schemeClr val="tx2">
                    <a:lumMod val="75000"/>
                  </a:schemeClr>
                </a:solidFill>
                <a:latin typeface="Times New Roman"/>
                <a:cs typeface="Times New Roman"/>
              </a:rPr>
              <a:t> British oppression: concentration camps </a:t>
            </a:r>
            <a:r>
              <a:rPr lang="fr-FR" sz="2000" b="1" i="1" dirty="0" err="1" smtClean="0">
                <a:solidFill>
                  <a:schemeClr val="tx2">
                    <a:lumMod val="75000"/>
                  </a:schemeClr>
                </a:solidFill>
                <a:latin typeface="Times New Roman"/>
                <a:cs typeface="Times New Roman"/>
              </a:rPr>
              <a:t>during</a:t>
            </a:r>
            <a:r>
              <a:rPr lang="fr-FR" sz="2000" b="1" i="1" dirty="0" smtClean="0">
                <a:solidFill>
                  <a:schemeClr val="tx2">
                    <a:lumMod val="75000"/>
                  </a:schemeClr>
                </a:solidFill>
                <a:latin typeface="Times New Roman"/>
                <a:cs typeface="Times New Roman"/>
              </a:rPr>
              <a:t> Boer </a:t>
            </a:r>
            <a:r>
              <a:rPr lang="fr-FR" sz="2000" b="1" i="1" dirty="0" err="1" smtClean="0">
                <a:solidFill>
                  <a:schemeClr val="tx2">
                    <a:lumMod val="75000"/>
                  </a:schemeClr>
                </a:solidFill>
                <a:latin typeface="Times New Roman"/>
                <a:cs typeface="Times New Roman"/>
              </a:rPr>
              <a:t>war</a:t>
            </a:r>
            <a:r>
              <a:rPr lang="fr-FR" sz="2000" b="1" i="1" dirty="0" err="1">
                <a:solidFill>
                  <a:schemeClr val="tx2">
                    <a:lumMod val="75000"/>
                  </a:schemeClr>
                </a:solidFill>
                <a:latin typeface="Times New Roman"/>
                <a:cs typeface="Times New Roman"/>
              </a:rPr>
              <a:t>s</a:t>
            </a:r>
            <a:endParaRPr lang="fr-FR" sz="2000" b="1" i="1" dirty="0">
              <a:solidFill>
                <a:schemeClr val="tx2">
                  <a:lumMod val="75000"/>
                </a:schemeClr>
              </a:solidFill>
              <a:latin typeface="Times New Roman"/>
              <a:cs typeface="Times New Roman"/>
            </a:endParaRPr>
          </a:p>
        </p:txBody>
      </p:sp>
      <p:sp>
        <p:nvSpPr>
          <p:cNvPr id="2" name="Rectangle 1"/>
          <p:cNvSpPr/>
          <p:nvPr/>
        </p:nvSpPr>
        <p:spPr>
          <a:xfrm>
            <a:off x="380257" y="3601248"/>
            <a:ext cx="8487316" cy="3077766"/>
          </a:xfrm>
          <a:prstGeom prst="rect">
            <a:avLst/>
          </a:prstGeom>
          <a:ln w="38100" cmpd="sng">
            <a:solidFill>
              <a:srgbClr val="800000"/>
            </a:solidFill>
          </a:ln>
        </p:spPr>
        <p:txBody>
          <a:bodyPr wrap="square">
            <a:spAutoFit/>
          </a:bodyPr>
          <a:lstStyle/>
          <a:p>
            <a:pPr algn="just"/>
            <a:r>
              <a:rPr lang="fr-FR" sz="1400" b="1" dirty="0" smtClean="0">
                <a:latin typeface="Times New Roman"/>
                <a:cs typeface="Times New Roman"/>
              </a:rPr>
              <a:t>Concentration </a:t>
            </a:r>
            <a:r>
              <a:rPr lang="fr-FR" sz="1400" b="1" dirty="0">
                <a:latin typeface="Times New Roman"/>
                <a:cs typeface="Times New Roman"/>
              </a:rPr>
              <a:t>camps </a:t>
            </a:r>
            <a:r>
              <a:rPr lang="fr-FR" sz="1400" b="1" dirty="0" err="1">
                <a:latin typeface="Times New Roman"/>
                <a:cs typeface="Times New Roman"/>
              </a:rPr>
              <a:t>were</a:t>
            </a:r>
            <a:r>
              <a:rPr lang="fr-FR" sz="1400" b="1" dirty="0">
                <a:latin typeface="Times New Roman"/>
                <a:cs typeface="Times New Roman"/>
              </a:rPr>
              <a:t> </a:t>
            </a:r>
            <a:r>
              <a:rPr lang="fr-FR" sz="1400" b="1" dirty="0" err="1">
                <a:latin typeface="Times New Roman"/>
                <a:cs typeface="Times New Roman"/>
              </a:rPr>
              <a:t>established</a:t>
            </a:r>
            <a:r>
              <a:rPr lang="fr-FR" sz="1400" b="1" dirty="0">
                <a:latin typeface="Times New Roman"/>
                <a:cs typeface="Times New Roman"/>
              </a:rPr>
              <a:t> by the British in South </a:t>
            </a:r>
            <a:r>
              <a:rPr lang="fr-FR" sz="1400" b="1" dirty="0" err="1" smtClean="0">
                <a:latin typeface="Times New Roman"/>
                <a:cs typeface="Times New Roman"/>
              </a:rPr>
              <a:t>Africa</a:t>
            </a:r>
            <a:r>
              <a:rPr lang="fr-FR" sz="1400" b="1" dirty="0">
                <a:latin typeface="Times New Roman"/>
                <a:cs typeface="Times New Roman"/>
              </a:rPr>
              <a:t> </a:t>
            </a:r>
            <a:r>
              <a:rPr lang="fr-FR" sz="1400" b="1" dirty="0" smtClean="0">
                <a:latin typeface="Times New Roman"/>
                <a:cs typeface="Times New Roman"/>
              </a:rPr>
              <a:t>(…). In </a:t>
            </a:r>
            <a:r>
              <a:rPr lang="fr-FR" sz="1400" b="1" dirty="0" err="1">
                <a:latin typeface="Times New Roman"/>
                <a:cs typeface="Times New Roman"/>
              </a:rPr>
              <a:t>both</a:t>
            </a:r>
            <a:r>
              <a:rPr lang="fr-FR" sz="1400" b="1" dirty="0">
                <a:latin typeface="Times New Roman"/>
                <a:cs typeface="Times New Roman"/>
              </a:rPr>
              <a:t> black and white camps </a:t>
            </a:r>
            <a:r>
              <a:rPr lang="fr-FR" sz="1400" b="1" dirty="0" err="1">
                <a:latin typeface="Times New Roman"/>
                <a:cs typeface="Times New Roman"/>
              </a:rPr>
              <a:t>many</a:t>
            </a:r>
            <a:r>
              <a:rPr lang="fr-FR" sz="1400" b="1" dirty="0">
                <a:latin typeface="Times New Roman"/>
                <a:cs typeface="Times New Roman"/>
              </a:rPr>
              <a:t> </a:t>
            </a:r>
            <a:r>
              <a:rPr lang="fr-FR" sz="1400" b="1" dirty="0" err="1">
                <a:latin typeface="Times New Roman"/>
                <a:cs typeface="Times New Roman"/>
              </a:rPr>
              <a:t>died</a:t>
            </a:r>
            <a:r>
              <a:rPr lang="fr-FR" sz="1400" b="1" dirty="0">
                <a:latin typeface="Times New Roman"/>
                <a:cs typeface="Times New Roman"/>
              </a:rPr>
              <a:t> </a:t>
            </a:r>
            <a:r>
              <a:rPr lang="fr-FR" sz="1400" b="1" dirty="0" err="1">
                <a:latin typeface="Times New Roman"/>
                <a:cs typeface="Times New Roman"/>
              </a:rPr>
              <a:t>from</a:t>
            </a:r>
            <a:r>
              <a:rPr lang="fr-FR" sz="1400" b="1" dirty="0">
                <a:latin typeface="Times New Roman"/>
                <a:cs typeface="Times New Roman"/>
              </a:rPr>
              <a:t> </a:t>
            </a:r>
            <a:r>
              <a:rPr lang="fr-FR" sz="1400" b="1" dirty="0" err="1">
                <a:latin typeface="Times New Roman"/>
                <a:cs typeface="Times New Roman"/>
              </a:rPr>
              <a:t>disease</a:t>
            </a:r>
            <a:r>
              <a:rPr lang="fr-FR" sz="1400" b="1" dirty="0">
                <a:latin typeface="Times New Roman"/>
                <a:cs typeface="Times New Roman"/>
              </a:rPr>
              <a:t>, due in part to </a:t>
            </a:r>
            <a:r>
              <a:rPr lang="fr-FR" sz="1400" b="1" dirty="0" err="1">
                <a:latin typeface="Times New Roman"/>
                <a:cs typeface="Times New Roman"/>
              </a:rPr>
              <a:t>insanitary</a:t>
            </a:r>
            <a:r>
              <a:rPr lang="fr-FR" sz="1400" b="1" dirty="0">
                <a:latin typeface="Times New Roman"/>
                <a:cs typeface="Times New Roman"/>
              </a:rPr>
              <a:t> conditions and </a:t>
            </a:r>
            <a:r>
              <a:rPr lang="fr-FR" sz="1400" b="1" dirty="0" err="1">
                <a:latin typeface="Times New Roman"/>
                <a:cs typeface="Times New Roman"/>
              </a:rPr>
              <a:t>overcrowding</a:t>
            </a:r>
            <a:r>
              <a:rPr lang="fr-FR" sz="1400" b="1" dirty="0">
                <a:latin typeface="Times New Roman"/>
                <a:cs typeface="Times New Roman"/>
              </a:rPr>
              <a:t>. The Liberal </a:t>
            </a:r>
            <a:r>
              <a:rPr lang="fr-FR" sz="1400" b="1" dirty="0" err="1">
                <a:latin typeface="Times New Roman"/>
                <a:cs typeface="Times New Roman"/>
              </a:rPr>
              <a:t>politician</a:t>
            </a:r>
            <a:r>
              <a:rPr lang="fr-FR" sz="1400" b="1" dirty="0">
                <a:latin typeface="Times New Roman"/>
                <a:cs typeface="Times New Roman"/>
              </a:rPr>
              <a:t> Sir Henry Campbell-Bannerman </a:t>
            </a:r>
            <a:r>
              <a:rPr lang="fr-FR" sz="1400" b="1" dirty="0" err="1">
                <a:latin typeface="Times New Roman"/>
                <a:cs typeface="Times New Roman"/>
              </a:rPr>
              <a:t>openly</a:t>
            </a:r>
            <a:r>
              <a:rPr lang="fr-FR" sz="1400" b="1" dirty="0">
                <a:latin typeface="Times New Roman"/>
                <a:cs typeface="Times New Roman"/>
              </a:rPr>
              <a:t> </a:t>
            </a:r>
            <a:r>
              <a:rPr lang="fr-FR" sz="1400" b="1" dirty="0" err="1">
                <a:latin typeface="Times New Roman"/>
                <a:cs typeface="Times New Roman"/>
              </a:rPr>
              <a:t>condemned</a:t>
            </a:r>
            <a:r>
              <a:rPr lang="fr-FR" sz="1400" b="1" dirty="0">
                <a:latin typeface="Times New Roman"/>
                <a:cs typeface="Times New Roman"/>
              </a:rPr>
              <a:t> </a:t>
            </a:r>
            <a:r>
              <a:rPr lang="fr-FR" sz="1400" b="1" dirty="0" err="1">
                <a:latin typeface="Times New Roman"/>
                <a:cs typeface="Times New Roman"/>
              </a:rPr>
              <a:t>what</a:t>
            </a:r>
            <a:r>
              <a:rPr lang="fr-FR" sz="1400" b="1" dirty="0">
                <a:latin typeface="Times New Roman"/>
                <a:cs typeface="Times New Roman"/>
              </a:rPr>
              <a:t> </a:t>
            </a:r>
            <a:r>
              <a:rPr lang="fr-FR" sz="1400" b="1" dirty="0" err="1">
                <a:latin typeface="Times New Roman"/>
                <a:cs typeface="Times New Roman"/>
              </a:rPr>
              <a:t>he</a:t>
            </a:r>
            <a:r>
              <a:rPr lang="fr-FR" sz="1400" b="1" dirty="0">
                <a:latin typeface="Times New Roman"/>
                <a:cs typeface="Times New Roman"/>
              </a:rPr>
              <a:t> </a:t>
            </a:r>
            <a:r>
              <a:rPr lang="fr-FR" sz="1400" b="1" dirty="0" err="1">
                <a:latin typeface="Times New Roman"/>
                <a:cs typeface="Times New Roman"/>
              </a:rPr>
              <a:t>called</a:t>
            </a:r>
            <a:r>
              <a:rPr lang="fr-FR" sz="1400" b="1" dirty="0">
                <a:latin typeface="Times New Roman"/>
                <a:cs typeface="Times New Roman"/>
              </a:rPr>
              <a:t> </a:t>
            </a:r>
            <a:r>
              <a:rPr lang="fr-FR" sz="1400" b="1" dirty="0" smtClean="0">
                <a:latin typeface="Times New Roman"/>
                <a:cs typeface="Times New Roman"/>
              </a:rPr>
              <a:t>« </a:t>
            </a:r>
            <a:r>
              <a:rPr lang="fr-FR" sz="1400" b="1" dirty="0" err="1" smtClean="0">
                <a:latin typeface="Times New Roman"/>
                <a:cs typeface="Times New Roman"/>
              </a:rPr>
              <a:t>methods</a:t>
            </a:r>
            <a:r>
              <a:rPr lang="fr-FR" sz="1400" b="1" dirty="0" smtClean="0">
                <a:latin typeface="Times New Roman"/>
                <a:cs typeface="Times New Roman"/>
              </a:rPr>
              <a:t> </a:t>
            </a:r>
            <a:r>
              <a:rPr lang="fr-FR" sz="1400" b="1" dirty="0">
                <a:latin typeface="Times New Roman"/>
                <a:cs typeface="Times New Roman"/>
              </a:rPr>
              <a:t>of </a:t>
            </a:r>
            <a:r>
              <a:rPr lang="fr-FR" sz="1400" b="1" dirty="0" err="1" smtClean="0">
                <a:latin typeface="Times New Roman"/>
                <a:cs typeface="Times New Roman"/>
              </a:rPr>
              <a:t>barbarism</a:t>
            </a:r>
            <a:r>
              <a:rPr lang="fr-FR" sz="1400" b="1" dirty="0" smtClean="0">
                <a:latin typeface="Times New Roman"/>
                <a:cs typeface="Times New Roman"/>
              </a:rPr>
              <a:t> ».</a:t>
            </a:r>
            <a:r>
              <a:rPr lang="fr-FR" sz="1400" b="1" dirty="0">
                <a:latin typeface="Times New Roman"/>
                <a:cs typeface="Times New Roman"/>
              </a:rPr>
              <a:t> </a:t>
            </a:r>
            <a:r>
              <a:rPr lang="fr-FR" sz="1400" b="1" dirty="0" smtClean="0">
                <a:latin typeface="Times New Roman"/>
                <a:cs typeface="Times New Roman"/>
              </a:rPr>
              <a:t>It </a:t>
            </a:r>
            <a:r>
              <a:rPr lang="fr-FR" sz="1400" b="1" dirty="0">
                <a:latin typeface="Times New Roman"/>
                <a:cs typeface="Times New Roman"/>
              </a:rPr>
              <a:t>has been </a:t>
            </a:r>
            <a:r>
              <a:rPr lang="fr-FR" sz="1400" b="1" dirty="0" err="1">
                <a:latin typeface="Times New Roman"/>
                <a:cs typeface="Times New Roman"/>
              </a:rPr>
              <a:t>estimated</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between</a:t>
            </a:r>
            <a:r>
              <a:rPr lang="fr-FR" sz="1400" b="1" dirty="0">
                <a:latin typeface="Times New Roman"/>
                <a:cs typeface="Times New Roman"/>
              </a:rPr>
              <a:t> 20,000 and 28,000 white </a:t>
            </a:r>
            <a:r>
              <a:rPr lang="fr-FR" sz="1400" b="1" dirty="0" err="1">
                <a:latin typeface="Times New Roman"/>
                <a:cs typeface="Times New Roman"/>
              </a:rPr>
              <a:t>civilians</a:t>
            </a:r>
            <a:r>
              <a:rPr lang="fr-FR" sz="1400" b="1" dirty="0">
                <a:latin typeface="Times New Roman"/>
                <a:cs typeface="Times New Roman"/>
              </a:rPr>
              <a:t> </a:t>
            </a:r>
            <a:r>
              <a:rPr lang="fr-FR" sz="1400" b="1" dirty="0" err="1">
                <a:latin typeface="Times New Roman"/>
                <a:cs typeface="Times New Roman"/>
              </a:rPr>
              <a:t>died</a:t>
            </a:r>
            <a:r>
              <a:rPr lang="fr-FR" sz="1400" b="1" dirty="0">
                <a:latin typeface="Times New Roman"/>
                <a:cs typeface="Times New Roman"/>
              </a:rPr>
              <a:t> of </a:t>
            </a:r>
            <a:r>
              <a:rPr lang="fr-FR" sz="1400" b="1" dirty="0" err="1">
                <a:latin typeface="Times New Roman"/>
                <a:cs typeface="Times New Roman"/>
              </a:rPr>
              <a:t>disease</a:t>
            </a:r>
            <a:r>
              <a:rPr lang="fr-FR" sz="1400" b="1" dirty="0">
                <a:latin typeface="Times New Roman"/>
                <a:cs typeface="Times New Roman"/>
              </a:rPr>
              <a:t> in </a:t>
            </a:r>
            <a:r>
              <a:rPr lang="fr-FR" sz="1400" b="1" dirty="0" err="1">
                <a:latin typeface="Times New Roman"/>
                <a:cs typeface="Times New Roman"/>
              </a:rPr>
              <a:t>these</a:t>
            </a:r>
            <a:r>
              <a:rPr lang="fr-FR" sz="1400" b="1" dirty="0">
                <a:latin typeface="Times New Roman"/>
                <a:cs typeface="Times New Roman"/>
              </a:rPr>
              <a:t> camps. There </a:t>
            </a:r>
            <a:r>
              <a:rPr lang="fr-FR" sz="1400" b="1" dirty="0" err="1">
                <a:latin typeface="Times New Roman"/>
                <a:cs typeface="Times New Roman"/>
              </a:rPr>
              <a:t>were</a:t>
            </a:r>
            <a:r>
              <a:rPr lang="fr-FR" sz="1400" b="1" dirty="0">
                <a:latin typeface="Times New Roman"/>
                <a:cs typeface="Times New Roman"/>
              </a:rPr>
              <a:t> </a:t>
            </a:r>
            <a:r>
              <a:rPr lang="fr-FR" sz="1400" b="1" dirty="0" err="1">
                <a:latin typeface="Times New Roman"/>
                <a:cs typeface="Times New Roman"/>
              </a:rPr>
              <a:t>also</a:t>
            </a:r>
            <a:r>
              <a:rPr lang="fr-FR" sz="1400" b="1" dirty="0">
                <a:latin typeface="Times New Roman"/>
                <a:cs typeface="Times New Roman"/>
              </a:rPr>
              <a:t> 14,154 </a:t>
            </a:r>
            <a:r>
              <a:rPr lang="fr-FR" sz="1400" b="1" dirty="0" err="1">
                <a:latin typeface="Times New Roman"/>
                <a:cs typeface="Times New Roman"/>
              </a:rPr>
              <a:t>recorded</a:t>
            </a:r>
            <a:r>
              <a:rPr lang="fr-FR" sz="1400" b="1" dirty="0">
                <a:latin typeface="Times New Roman"/>
                <a:cs typeface="Times New Roman"/>
              </a:rPr>
              <a:t> </a:t>
            </a:r>
            <a:r>
              <a:rPr lang="fr-FR" sz="1400" b="1" dirty="0" err="1">
                <a:latin typeface="Times New Roman"/>
                <a:cs typeface="Times New Roman"/>
              </a:rPr>
              <a:t>deaths</a:t>
            </a:r>
            <a:r>
              <a:rPr lang="fr-FR" sz="1400" b="1" dirty="0">
                <a:latin typeface="Times New Roman"/>
                <a:cs typeface="Times New Roman"/>
              </a:rPr>
              <a:t> of black people </a:t>
            </a:r>
            <a:r>
              <a:rPr lang="fr-FR" sz="1400" b="1" dirty="0" err="1">
                <a:latin typeface="Times New Roman"/>
                <a:cs typeface="Times New Roman"/>
              </a:rPr>
              <a:t>from</a:t>
            </a:r>
            <a:r>
              <a:rPr lang="fr-FR" sz="1400" b="1" dirty="0">
                <a:latin typeface="Times New Roman"/>
                <a:cs typeface="Times New Roman"/>
              </a:rPr>
              <a:t> </a:t>
            </a:r>
            <a:r>
              <a:rPr lang="fr-FR" sz="1400" b="1" dirty="0" err="1">
                <a:latin typeface="Times New Roman"/>
                <a:cs typeface="Times New Roman"/>
              </a:rPr>
              <a:t>disease</a:t>
            </a:r>
            <a:r>
              <a:rPr lang="fr-FR" sz="1400" b="1" dirty="0">
                <a:latin typeface="Times New Roman"/>
                <a:cs typeface="Times New Roman"/>
              </a:rPr>
              <a:t> in the </a:t>
            </a:r>
            <a:r>
              <a:rPr lang="fr-FR" sz="1400" b="1" dirty="0" smtClean="0">
                <a:latin typeface="Times New Roman"/>
                <a:cs typeface="Times New Roman"/>
              </a:rPr>
              <a:t>camps (…). One </a:t>
            </a:r>
            <a:r>
              <a:rPr lang="fr-FR" sz="1400" b="1" dirty="0" err="1">
                <a:latin typeface="Times New Roman"/>
                <a:cs typeface="Times New Roman"/>
              </a:rPr>
              <a:t>contemporary</a:t>
            </a:r>
            <a:r>
              <a:rPr lang="fr-FR" sz="1400" b="1" dirty="0">
                <a:latin typeface="Times New Roman"/>
                <a:cs typeface="Times New Roman"/>
              </a:rPr>
              <a:t> </a:t>
            </a:r>
            <a:r>
              <a:rPr lang="fr-FR" sz="1400" b="1" dirty="0" err="1">
                <a:latin typeface="Times New Roman"/>
                <a:cs typeface="Times New Roman"/>
              </a:rPr>
              <a:t>critic</a:t>
            </a:r>
            <a:r>
              <a:rPr lang="fr-FR" sz="1400" b="1" dirty="0">
                <a:latin typeface="Times New Roman"/>
                <a:cs typeface="Times New Roman"/>
              </a:rPr>
              <a:t> </a:t>
            </a:r>
            <a:r>
              <a:rPr lang="fr-FR" sz="1400" b="1" dirty="0" err="1">
                <a:latin typeface="Times New Roman"/>
                <a:cs typeface="Times New Roman"/>
              </a:rPr>
              <a:t>even</a:t>
            </a:r>
            <a:r>
              <a:rPr lang="fr-FR" sz="1400" b="1" dirty="0">
                <a:latin typeface="Times New Roman"/>
                <a:cs typeface="Times New Roman"/>
              </a:rPr>
              <a:t> </a:t>
            </a:r>
            <a:r>
              <a:rPr lang="fr-FR" sz="1400" b="1" dirty="0" err="1">
                <a:latin typeface="Times New Roman"/>
                <a:cs typeface="Times New Roman"/>
              </a:rPr>
              <a:t>used</a:t>
            </a:r>
            <a:r>
              <a:rPr lang="fr-FR" sz="1400" b="1" dirty="0">
                <a:latin typeface="Times New Roman"/>
                <a:cs typeface="Times New Roman"/>
              </a:rPr>
              <a:t> the </a:t>
            </a:r>
            <a:r>
              <a:rPr lang="fr-FR" sz="1400" b="1" dirty="0" err="1">
                <a:latin typeface="Times New Roman"/>
                <a:cs typeface="Times New Roman"/>
              </a:rPr>
              <a:t>term</a:t>
            </a:r>
            <a:r>
              <a:rPr lang="fr-FR" sz="1400" b="1" dirty="0">
                <a:latin typeface="Times New Roman"/>
                <a:cs typeface="Times New Roman"/>
              </a:rPr>
              <a:t> </a:t>
            </a:r>
            <a:r>
              <a:rPr lang="fr-FR" sz="1400" b="1" dirty="0" smtClean="0">
                <a:latin typeface="Times New Roman"/>
                <a:cs typeface="Times New Roman"/>
              </a:rPr>
              <a:t>« </a:t>
            </a:r>
            <a:r>
              <a:rPr lang="fr-FR" sz="1400" b="1" i="1" dirty="0" err="1" smtClean="0">
                <a:latin typeface="Times New Roman"/>
                <a:cs typeface="Times New Roman"/>
              </a:rPr>
              <a:t>holocaust</a:t>
            </a:r>
            <a:r>
              <a:rPr lang="fr-FR" sz="1400" b="1" dirty="0" smtClean="0">
                <a:latin typeface="Times New Roman"/>
                <a:cs typeface="Times New Roman"/>
              </a:rPr>
              <a:t> » (…)</a:t>
            </a:r>
            <a:r>
              <a:rPr lang="fr-FR" sz="1400" b="1" dirty="0">
                <a:latin typeface="Times New Roman"/>
                <a:cs typeface="Times New Roman"/>
              </a:rPr>
              <a:t>.</a:t>
            </a:r>
          </a:p>
          <a:p>
            <a:pPr algn="just"/>
            <a:r>
              <a:rPr lang="fr-FR" sz="1400" b="1" dirty="0" smtClean="0">
                <a:latin typeface="Times New Roman"/>
                <a:cs typeface="Times New Roman"/>
              </a:rPr>
              <a:t>In </a:t>
            </a:r>
            <a:r>
              <a:rPr lang="fr-FR" sz="1400" b="1" dirty="0" err="1">
                <a:latin typeface="Times New Roman"/>
                <a:cs typeface="Times New Roman"/>
              </a:rPr>
              <a:t>June</a:t>
            </a:r>
            <a:r>
              <a:rPr lang="fr-FR" sz="1400" b="1" dirty="0">
                <a:latin typeface="Times New Roman"/>
                <a:cs typeface="Times New Roman"/>
              </a:rPr>
              <a:t> 1901, the </a:t>
            </a:r>
            <a:r>
              <a:rPr lang="fr-FR" sz="1400" b="1" dirty="0" err="1">
                <a:latin typeface="Times New Roman"/>
                <a:cs typeface="Times New Roman"/>
              </a:rPr>
              <a:t>campaigner</a:t>
            </a:r>
            <a:r>
              <a:rPr lang="fr-FR" sz="1400" b="1" dirty="0">
                <a:latin typeface="Times New Roman"/>
                <a:cs typeface="Times New Roman"/>
              </a:rPr>
              <a:t> Emily </a:t>
            </a:r>
            <a:r>
              <a:rPr lang="fr-FR" sz="1400" b="1" dirty="0" err="1">
                <a:latin typeface="Times New Roman"/>
                <a:cs typeface="Times New Roman"/>
              </a:rPr>
              <a:t>Hobhouse</a:t>
            </a:r>
            <a:r>
              <a:rPr lang="fr-FR" sz="1400" b="1" dirty="0">
                <a:latin typeface="Times New Roman"/>
                <a:cs typeface="Times New Roman"/>
              </a:rPr>
              <a:t> </a:t>
            </a:r>
            <a:r>
              <a:rPr lang="fr-FR" sz="1400" b="1" dirty="0" err="1">
                <a:latin typeface="Times New Roman"/>
                <a:cs typeface="Times New Roman"/>
              </a:rPr>
              <a:t>published</a:t>
            </a:r>
            <a:r>
              <a:rPr lang="fr-FR" sz="1400" b="1" dirty="0">
                <a:latin typeface="Times New Roman"/>
                <a:cs typeface="Times New Roman"/>
              </a:rPr>
              <a:t> </a:t>
            </a:r>
            <a:r>
              <a:rPr lang="fr-FR" sz="1400" b="1" dirty="0" err="1">
                <a:latin typeface="Times New Roman"/>
                <a:cs typeface="Times New Roman"/>
              </a:rPr>
              <a:t>her</a:t>
            </a:r>
            <a:r>
              <a:rPr lang="fr-FR" sz="1400" b="1" dirty="0">
                <a:latin typeface="Times New Roman"/>
                <a:cs typeface="Times New Roman"/>
              </a:rPr>
              <a:t> </a:t>
            </a:r>
            <a:r>
              <a:rPr lang="fr-FR" sz="1400" b="1" i="1" dirty="0">
                <a:latin typeface="Times New Roman"/>
                <a:cs typeface="Times New Roman"/>
              </a:rPr>
              <a:t>Report of a </a:t>
            </a:r>
            <a:r>
              <a:rPr lang="fr-FR" sz="1400" b="1" i="1" dirty="0" err="1">
                <a:latin typeface="Times New Roman"/>
                <a:cs typeface="Times New Roman"/>
              </a:rPr>
              <a:t>Visit</a:t>
            </a:r>
            <a:r>
              <a:rPr lang="fr-FR" sz="1400" b="1" i="1" dirty="0">
                <a:latin typeface="Times New Roman"/>
                <a:cs typeface="Times New Roman"/>
              </a:rPr>
              <a:t> to the Camps of </a:t>
            </a:r>
            <a:r>
              <a:rPr lang="fr-FR" sz="1400" b="1" i="1" dirty="0" err="1">
                <a:latin typeface="Times New Roman"/>
                <a:cs typeface="Times New Roman"/>
              </a:rPr>
              <a:t>Women</a:t>
            </a:r>
            <a:r>
              <a:rPr lang="fr-FR" sz="1400" b="1" i="1" dirty="0">
                <a:latin typeface="Times New Roman"/>
                <a:cs typeface="Times New Roman"/>
              </a:rPr>
              <a:t> and </a:t>
            </a:r>
            <a:r>
              <a:rPr lang="fr-FR" sz="1400" b="1" i="1" dirty="0" err="1">
                <a:latin typeface="Times New Roman"/>
                <a:cs typeface="Times New Roman"/>
              </a:rPr>
              <a:t>Children</a:t>
            </a:r>
            <a:r>
              <a:rPr lang="fr-FR" sz="1400" b="1" i="1" dirty="0">
                <a:latin typeface="Times New Roman"/>
                <a:cs typeface="Times New Roman"/>
              </a:rPr>
              <a:t> in the Cape and Orange River Colonies</a:t>
            </a:r>
            <a:r>
              <a:rPr lang="fr-FR" sz="1400" b="1" dirty="0">
                <a:latin typeface="Times New Roman"/>
                <a:cs typeface="Times New Roman"/>
              </a:rPr>
              <a:t>. In </a:t>
            </a:r>
            <a:r>
              <a:rPr lang="fr-FR" sz="1400" b="1" dirty="0" err="1">
                <a:latin typeface="Times New Roman"/>
                <a:cs typeface="Times New Roman"/>
              </a:rPr>
              <a:t>it</a:t>
            </a:r>
            <a:r>
              <a:rPr lang="fr-FR" sz="1400" b="1" dirty="0">
                <a:latin typeface="Times New Roman"/>
                <a:cs typeface="Times New Roman"/>
              </a:rPr>
              <a:t> </a:t>
            </a:r>
            <a:r>
              <a:rPr lang="fr-FR" sz="1400" b="1" dirty="0" err="1">
                <a:latin typeface="Times New Roman"/>
                <a:cs typeface="Times New Roman"/>
              </a:rPr>
              <a:t>she</a:t>
            </a:r>
            <a:r>
              <a:rPr lang="fr-FR" sz="1400" b="1" dirty="0">
                <a:latin typeface="Times New Roman"/>
                <a:cs typeface="Times New Roman"/>
              </a:rPr>
              <a:t> </a:t>
            </a:r>
            <a:r>
              <a:rPr lang="fr-FR" sz="1400" b="1" dirty="0" err="1">
                <a:latin typeface="Times New Roman"/>
                <a:cs typeface="Times New Roman"/>
              </a:rPr>
              <a:t>condemned</a:t>
            </a:r>
            <a:r>
              <a:rPr lang="fr-FR" sz="1400" b="1" dirty="0">
                <a:latin typeface="Times New Roman"/>
                <a:cs typeface="Times New Roman"/>
              </a:rPr>
              <a:t> the camp system as '</a:t>
            </a:r>
            <a:r>
              <a:rPr lang="fr-FR" sz="1400" b="1" dirty="0" err="1">
                <a:latin typeface="Times New Roman"/>
                <a:cs typeface="Times New Roman"/>
              </a:rPr>
              <a:t>wholesale</a:t>
            </a:r>
            <a:r>
              <a:rPr lang="fr-FR" sz="1400" b="1" dirty="0">
                <a:latin typeface="Times New Roman"/>
                <a:cs typeface="Times New Roman"/>
              </a:rPr>
              <a:t> </a:t>
            </a:r>
            <a:r>
              <a:rPr lang="fr-FR" sz="1400" b="1" dirty="0" err="1">
                <a:latin typeface="Times New Roman"/>
                <a:cs typeface="Times New Roman"/>
              </a:rPr>
              <a:t>cruelty</a:t>
            </a:r>
            <a:r>
              <a:rPr lang="fr-FR" sz="1400" b="1" dirty="0">
                <a:latin typeface="Times New Roman"/>
                <a:cs typeface="Times New Roman"/>
              </a:rPr>
              <a:t>. It </a:t>
            </a:r>
            <a:r>
              <a:rPr lang="fr-FR" sz="1400" b="1" dirty="0" err="1">
                <a:latin typeface="Times New Roman"/>
                <a:cs typeface="Times New Roman"/>
              </a:rPr>
              <a:t>can</a:t>
            </a:r>
            <a:r>
              <a:rPr lang="fr-FR" sz="1400" b="1" dirty="0">
                <a:latin typeface="Times New Roman"/>
                <a:cs typeface="Times New Roman"/>
              </a:rPr>
              <a:t> </a:t>
            </a:r>
            <a:r>
              <a:rPr lang="fr-FR" sz="1400" b="1" dirty="0" err="1">
                <a:latin typeface="Times New Roman"/>
                <a:cs typeface="Times New Roman"/>
              </a:rPr>
              <a:t>never</a:t>
            </a:r>
            <a:r>
              <a:rPr lang="fr-FR" sz="1400" b="1" dirty="0">
                <a:latin typeface="Times New Roman"/>
                <a:cs typeface="Times New Roman"/>
              </a:rPr>
              <a:t> </a:t>
            </a:r>
            <a:r>
              <a:rPr lang="fr-FR" sz="1400" b="1" dirty="0" err="1">
                <a:latin typeface="Times New Roman"/>
                <a:cs typeface="Times New Roman"/>
              </a:rPr>
              <a:t>be</a:t>
            </a:r>
            <a:r>
              <a:rPr lang="fr-FR" sz="1400" b="1" dirty="0">
                <a:latin typeface="Times New Roman"/>
                <a:cs typeface="Times New Roman"/>
              </a:rPr>
              <a:t> </a:t>
            </a:r>
            <a:r>
              <a:rPr lang="fr-FR" sz="1400" b="1" dirty="0" err="1">
                <a:latin typeface="Times New Roman"/>
                <a:cs typeface="Times New Roman"/>
              </a:rPr>
              <a:t>wiped</a:t>
            </a:r>
            <a:r>
              <a:rPr lang="fr-FR" sz="1400" b="1" dirty="0">
                <a:latin typeface="Times New Roman"/>
                <a:cs typeface="Times New Roman"/>
              </a:rPr>
              <a:t> out of the </a:t>
            </a:r>
            <a:r>
              <a:rPr lang="fr-FR" sz="1400" b="1" dirty="0" err="1">
                <a:latin typeface="Times New Roman"/>
                <a:cs typeface="Times New Roman"/>
              </a:rPr>
              <a:t>memories</a:t>
            </a:r>
            <a:r>
              <a:rPr lang="fr-FR" sz="1400" b="1" dirty="0">
                <a:latin typeface="Times New Roman"/>
                <a:cs typeface="Times New Roman"/>
              </a:rPr>
              <a:t> of the people. It presses </a:t>
            </a:r>
            <a:r>
              <a:rPr lang="fr-FR" sz="1400" b="1" dirty="0" err="1">
                <a:latin typeface="Times New Roman"/>
                <a:cs typeface="Times New Roman"/>
              </a:rPr>
              <a:t>hardest</a:t>
            </a:r>
            <a:r>
              <a:rPr lang="fr-FR" sz="1400" b="1" dirty="0">
                <a:latin typeface="Times New Roman"/>
                <a:cs typeface="Times New Roman"/>
              </a:rPr>
              <a:t> on the </a:t>
            </a:r>
            <a:r>
              <a:rPr lang="fr-FR" sz="1400" b="1" dirty="0" err="1">
                <a:latin typeface="Times New Roman"/>
                <a:cs typeface="Times New Roman"/>
              </a:rPr>
              <a:t>children</a:t>
            </a:r>
            <a:r>
              <a:rPr lang="fr-FR" sz="1400" b="1" dirty="0">
                <a:latin typeface="Times New Roman"/>
                <a:cs typeface="Times New Roman"/>
              </a:rPr>
              <a:t>.' In </a:t>
            </a:r>
            <a:r>
              <a:rPr lang="fr-FR" sz="1400" b="1" dirty="0" err="1">
                <a:latin typeface="Times New Roman"/>
                <a:cs typeface="Times New Roman"/>
              </a:rPr>
              <a:t>Parliament</a:t>
            </a:r>
            <a:r>
              <a:rPr lang="fr-FR" sz="1400" b="1" dirty="0">
                <a:latin typeface="Times New Roman"/>
                <a:cs typeface="Times New Roman"/>
              </a:rPr>
              <a:t>, the </a:t>
            </a:r>
            <a:r>
              <a:rPr lang="fr-FR" sz="1400" b="1" dirty="0" err="1">
                <a:latin typeface="Times New Roman"/>
                <a:cs typeface="Times New Roman"/>
              </a:rPr>
              <a:t>policy</a:t>
            </a:r>
            <a:r>
              <a:rPr lang="fr-FR" sz="1400" b="1" dirty="0">
                <a:latin typeface="Times New Roman"/>
                <a:cs typeface="Times New Roman"/>
              </a:rPr>
              <a:t> </a:t>
            </a:r>
            <a:r>
              <a:rPr lang="fr-FR" sz="1400" b="1" dirty="0" err="1">
                <a:latin typeface="Times New Roman"/>
                <a:cs typeface="Times New Roman"/>
              </a:rPr>
              <a:t>was</a:t>
            </a:r>
            <a:r>
              <a:rPr lang="fr-FR" sz="1400" b="1" dirty="0">
                <a:latin typeface="Times New Roman"/>
                <a:cs typeface="Times New Roman"/>
              </a:rPr>
              <a:t> </a:t>
            </a:r>
            <a:r>
              <a:rPr lang="fr-FR" sz="1400" b="1" dirty="0" err="1">
                <a:latin typeface="Times New Roman"/>
                <a:cs typeface="Times New Roman"/>
              </a:rPr>
              <a:t>attacked</a:t>
            </a:r>
            <a:r>
              <a:rPr lang="fr-FR" sz="1400" b="1" dirty="0">
                <a:latin typeface="Times New Roman"/>
                <a:cs typeface="Times New Roman"/>
              </a:rPr>
              <a:t> by Liberal </a:t>
            </a:r>
            <a:r>
              <a:rPr lang="fr-FR" sz="1400" b="1" dirty="0" err="1">
                <a:latin typeface="Times New Roman"/>
                <a:cs typeface="Times New Roman"/>
              </a:rPr>
              <a:t>MPs</a:t>
            </a:r>
            <a:r>
              <a:rPr lang="fr-FR" sz="1400" b="1" dirty="0">
                <a:latin typeface="Times New Roman"/>
                <a:cs typeface="Times New Roman"/>
              </a:rPr>
              <a:t>, </a:t>
            </a:r>
            <a:r>
              <a:rPr lang="fr-FR" sz="1400" b="1" dirty="0" err="1">
                <a:latin typeface="Times New Roman"/>
                <a:cs typeface="Times New Roman"/>
              </a:rPr>
              <a:t>such</a:t>
            </a:r>
            <a:r>
              <a:rPr lang="fr-FR" sz="1400" b="1" dirty="0">
                <a:latin typeface="Times New Roman"/>
                <a:cs typeface="Times New Roman"/>
              </a:rPr>
              <a:t> as David Lloyd George and C.P. Scott. It </a:t>
            </a:r>
            <a:r>
              <a:rPr lang="fr-FR" sz="1400" b="1" dirty="0" err="1">
                <a:latin typeface="Times New Roman"/>
                <a:cs typeface="Times New Roman"/>
              </a:rPr>
              <a:t>was</a:t>
            </a:r>
            <a:r>
              <a:rPr lang="fr-FR" sz="1400" b="1" dirty="0">
                <a:latin typeface="Times New Roman"/>
                <a:cs typeface="Times New Roman"/>
              </a:rPr>
              <a:t>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who</a:t>
            </a:r>
            <a:r>
              <a:rPr lang="fr-FR" sz="1400" b="1" dirty="0">
                <a:latin typeface="Times New Roman"/>
                <a:cs typeface="Times New Roman"/>
              </a:rPr>
              <a:t> first </a:t>
            </a:r>
            <a:r>
              <a:rPr lang="fr-FR" sz="1400" b="1" dirty="0" err="1">
                <a:latin typeface="Times New Roman"/>
                <a:cs typeface="Times New Roman"/>
              </a:rPr>
              <a:t>used</a:t>
            </a:r>
            <a:r>
              <a:rPr lang="fr-FR" sz="1400" b="1" dirty="0">
                <a:latin typeface="Times New Roman"/>
                <a:cs typeface="Times New Roman"/>
              </a:rPr>
              <a:t> the </a:t>
            </a:r>
            <a:r>
              <a:rPr lang="fr-FR" sz="1400" b="1" dirty="0" err="1">
                <a:latin typeface="Times New Roman"/>
                <a:cs typeface="Times New Roman"/>
              </a:rPr>
              <a:t>term</a:t>
            </a:r>
            <a:r>
              <a:rPr lang="fr-FR" sz="1400" b="1" dirty="0">
                <a:latin typeface="Times New Roman"/>
                <a:cs typeface="Times New Roman"/>
              </a:rPr>
              <a:t> 'concentration camps', </a:t>
            </a:r>
            <a:r>
              <a:rPr lang="fr-FR" sz="1400" b="1" dirty="0" err="1">
                <a:latin typeface="Times New Roman"/>
                <a:cs typeface="Times New Roman"/>
              </a:rPr>
              <a:t>after</a:t>
            </a:r>
            <a:r>
              <a:rPr lang="fr-FR" sz="1400" b="1" dirty="0">
                <a:latin typeface="Times New Roman"/>
                <a:cs typeface="Times New Roman"/>
              </a:rPr>
              <a:t> the </a:t>
            </a:r>
            <a:r>
              <a:rPr lang="fr-FR" sz="1400" b="1" i="1" dirty="0" err="1">
                <a:latin typeface="Times New Roman"/>
                <a:cs typeface="Times New Roman"/>
              </a:rPr>
              <a:t>reconcentrado</a:t>
            </a:r>
            <a:r>
              <a:rPr lang="fr-FR" sz="1400" b="1" dirty="0">
                <a:latin typeface="Times New Roman"/>
                <a:cs typeface="Times New Roman"/>
              </a:rPr>
              <a:t> camps </a:t>
            </a:r>
            <a:r>
              <a:rPr lang="fr-FR" sz="1400" b="1" dirty="0" err="1">
                <a:latin typeface="Times New Roman"/>
                <a:cs typeface="Times New Roman"/>
              </a:rPr>
              <a:t>used</a:t>
            </a:r>
            <a:r>
              <a:rPr lang="fr-FR" sz="1400" b="1" dirty="0">
                <a:latin typeface="Times New Roman"/>
                <a:cs typeface="Times New Roman"/>
              </a:rPr>
              <a:t> by the </a:t>
            </a:r>
            <a:r>
              <a:rPr lang="fr-FR" sz="1400" b="1" dirty="0" err="1">
                <a:latin typeface="Times New Roman"/>
                <a:cs typeface="Times New Roman"/>
              </a:rPr>
              <a:t>Spanish</a:t>
            </a:r>
            <a:r>
              <a:rPr lang="fr-FR" sz="1400" b="1" dirty="0">
                <a:latin typeface="Times New Roman"/>
                <a:cs typeface="Times New Roman"/>
              </a:rPr>
              <a:t> </a:t>
            </a:r>
            <a:r>
              <a:rPr lang="fr-FR" sz="1400" b="1" dirty="0" err="1">
                <a:latin typeface="Times New Roman"/>
                <a:cs typeface="Times New Roman"/>
              </a:rPr>
              <a:t>against</a:t>
            </a:r>
            <a:r>
              <a:rPr lang="fr-FR" sz="1400" b="1" dirty="0">
                <a:latin typeface="Times New Roman"/>
                <a:cs typeface="Times New Roman"/>
              </a:rPr>
              <a:t> </a:t>
            </a:r>
            <a:r>
              <a:rPr lang="fr-FR" sz="1400" b="1" dirty="0" err="1">
                <a:latin typeface="Times New Roman"/>
                <a:cs typeface="Times New Roman"/>
              </a:rPr>
              <a:t>Cuban</a:t>
            </a:r>
            <a:r>
              <a:rPr lang="fr-FR" sz="1400" b="1" dirty="0">
                <a:latin typeface="Times New Roman"/>
                <a:cs typeface="Times New Roman"/>
              </a:rPr>
              <a:t> </a:t>
            </a:r>
            <a:r>
              <a:rPr lang="fr-FR" sz="1400" b="1" dirty="0" err="1">
                <a:latin typeface="Times New Roman"/>
                <a:cs typeface="Times New Roman"/>
              </a:rPr>
              <a:t>guerillas</a:t>
            </a:r>
            <a:r>
              <a:rPr lang="fr-FR" sz="1400" b="1" dirty="0">
                <a:latin typeface="Times New Roman"/>
                <a:cs typeface="Times New Roman"/>
              </a:rPr>
              <a:t> </a:t>
            </a:r>
            <a:r>
              <a:rPr lang="fr-FR" sz="1400" b="1" dirty="0" err="1">
                <a:latin typeface="Times New Roman"/>
                <a:cs typeface="Times New Roman"/>
              </a:rPr>
              <a:t>at</a:t>
            </a:r>
            <a:r>
              <a:rPr lang="fr-FR" sz="1400" b="1" dirty="0">
                <a:latin typeface="Times New Roman"/>
                <a:cs typeface="Times New Roman"/>
              </a:rPr>
              <a:t> the end of the 19</a:t>
            </a:r>
            <a:r>
              <a:rPr lang="fr-FR" sz="1400" b="1" baseline="30000" dirty="0">
                <a:latin typeface="Times New Roman"/>
                <a:cs typeface="Times New Roman"/>
              </a:rPr>
              <a:t>th </a:t>
            </a:r>
            <a:r>
              <a:rPr lang="fr-FR" sz="1400" b="1" dirty="0" err="1">
                <a:latin typeface="Times New Roman"/>
                <a:cs typeface="Times New Roman"/>
              </a:rPr>
              <a:t>century</a:t>
            </a:r>
            <a:r>
              <a:rPr lang="fr-FR" sz="1400" b="1" dirty="0">
                <a:latin typeface="Times New Roman"/>
                <a:cs typeface="Times New Roman"/>
              </a:rPr>
              <a:t>. (</a:t>
            </a:r>
            <a:r>
              <a:rPr lang="fr-FR" sz="1400" b="1" dirty="0" err="1">
                <a:latin typeface="Times New Roman"/>
                <a:cs typeface="Times New Roman"/>
              </a:rPr>
              <a:t>Such</a:t>
            </a:r>
            <a:r>
              <a:rPr lang="fr-FR" sz="1400" b="1" dirty="0">
                <a:latin typeface="Times New Roman"/>
                <a:cs typeface="Times New Roman"/>
              </a:rPr>
              <a:t> camps </a:t>
            </a:r>
            <a:r>
              <a:rPr lang="fr-FR" sz="1400" b="1" dirty="0" err="1">
                <a:latin typeface="Times New Roman"/>
                <a:cs typeface="Times New Roman"/>
              </a:rPr>
              <a:t>were</a:t>
            </a:r>
            <a:r>
              <a:rPr lang="fr-FR" sz="1400" b="1" dirty="0">
                <a:latin typeface="Times New Roman"/>
                <a:cs typeface="Times New Roman"/>
              </a:rPr>
              <a:t> </a:t>
            </a:r>
            <a:r>
              <a:rPr lang="fr-FR" sz="1400" b="1" dirty="0" err="1">
                <a:latin typeface="Times New Roman"/>
                <a:cs typeface="Times New Roman"/>
              </a:rPr>
              <a:t>also</a:t>
            </a:r>
            <a:r>
              <a:rPr lang="fr-FR" sz="1400" b="1" dirty="0">
                <a:latin typeface="Times New Roman"/>
                <a:cs typeface="Times New Roman"/>
              </a:rPr>
              <a:t> </a:t>
            </a:r>
            <a:r>
              <a:rPr lang="fr-FR" sz="1400" b="1" dirty="0" err="1">
                <a:latin typeface="Times New Roman"/>
                <a:cs typeface="Times New Roman"/>
              </a:rPr>
              <a:t>used</a:t>
            </a:r>
            <a:r>
              <a:rPr lang="fr-FR" sz="1400" b="1" dirty="0">
                <a:latin typeface="Times New Roman"/>
                <a:cs typeface="Times New Roman"/>
              </a:rPr>
              <a:t> by the United States in the Philippines </a:t>
            </a:r>
            <a:r>
              <a:rPr lang="fr-FR" sz="1400" b="1" dirty="0" err="1">
                <a:latin typeface="Times New Roman"/>
                <a:cs typeface="Times New Roman"/>
              </a:rPr>
              <a:t>between</a:t>
            </a:r>
            <a:r>
              <a:rPr lang="fr-FR" sz="1400" b="1" dirty="0">
                <a:latin typeface="Times New Roman"/>
                <a:cs typeface="Times New Roman"/>
              </a:rPr>
              <a:t> 1900 and 1906). </a:t>
            </a:r>
            <a:r>
              <a:rPr lang="fr-FR" sz="1400" b="1" dirty="0" err="1">
                <a:latin typeface="Times New Roman"/>
                <a:cs typeface="Times New Roman"/>
              </a:rPr>
              <a:t>War</a:t>
            </a:r>
            <a:r>
              <a:rPr lang="fr-FR" sz="1400" b="1" dirty="0">
                <a:latin typeface="Times New Roman"/>
                <a:cs typeface="Times New Roman"/>
              </a:rPr>
              <a:t> Office </a:t>
            </a:r>
            <a:r>
              <a:rPr lang="fr-FR" sz="1400" b="1" dirty="0" err="1">
                <a:latin typeface="Times New Roman"/>
                <a:cs typeface="Times New Roman"/>
              </a:rPr>
              <a:t>officials</a:t>
            </a:r>
            <a:r>
              <a:rPr lang="fr-FR" sz="1400" b="1" dirty="0">
                <a:latin typeface="Times New Roman"/>
                <a:cs typeface="Times New Roman"/>
              </a:rPr>
              <a:t> </a:t>
            </a:r>
            <a:r>
              <a:rPr lang="fr-FR" sz="1400" b="1" dirty="0" err="1">
                <a:latin typeface="Times New Roman"/>
                <a:cs typeface="Times New Roman"/>
              </a:rPr>
              <a:t>preferred</a:t>
            </a:r>
            <a:r>
              <a:rPr lang="fr-FR" sz="1400" b="1" dirty="0">
                <a:latin typeface="Times New Roman"/>
                <a:cs typeface="Times New Roman"/>
              </a:rPr>
              <a:t> to call </a:t>
            </a:r>
            <a:r>
              <a:rPr lang="fr-FR" sz="1400" b="1" dirty="0" err="1">
                <a:latin typeface="Times New Roman"/>
                <a:cs typeface="Times New Roman"/>
              </a:rPr>
              <a:t>them</a:t>
            </a:r>
            <a:r>
              <a:rPr lang="fr-FR" sz="1400" b="1" dirty="0">
                <a:latin typeface="Times New Roman"/>
                <a:cs typeface="Times New Roman"/>
              </a:rPr>
              <a:t> </a:t>
            </a:r>
            <a:r>
              <a:rPr lang="fr-FR" sz="1400" b="1" dirty="0" err="1">
                <a:latin typeface="Times New Roman"/>
                <a:cs typeface="Times New Roman"/>
              </a:rPr>
              <a:t>refugee</a:t>
            </a:r>
            <a:r>
              <a:rPr lang="fr-FR" sz="1400" b="1" dirty="0">
                <a:latin typeface="Times New Roman"/>
                <a:cs typeface="Times New Roman"/>
              </a:rPr>
              <a:t> camps</a:t>
            </a:r>
            <a:r>
              <a:rPr lang="fr-FR" sz="1400" b="1" dirty="0" smtClean="0">
                <a:latin typeface="Times New Roman"/>
                <a:cs typeface="Times New Roman"/>
              </a:rPr>
              <a:t>.</a:t>
            </a:r>
            <a:endParaRPr lang="fr-FR" sz="1400" b="1" dirty="0">
              <a:latin typeface="Times New Roman"/>
              <a:cs typeface="Times New Roman"/>
            </a:endParaRPr>
          </a:p>
          <a:p>
            <a:pPr algn="r"/>
            <a:r>
              <a:rPr lang="fr-FR" sz="1200" b="1" dirty="0" smtClean="0">
                <a:latin typeface="Times New Roman"/>
                <a:cs typeface="Times New Roman"/>
                <a:hlinkClick r:id="rId4"/>
              </a:rPr>
              <a:t>www.nationalarchives.gov.uk</a:t>
            </a:r>
            <a:r>
              <a:rPr lang="fr-FR" sz="1200" b="1" dirty="0" smtClean="0">
                <a:latin typeface="Times New Roman"/>
                <a:cs typeface="Times New Roman"/>
              </a:rPr>
              <a:t> </a:t>
            </a:r>
            <a:endParaRPr lang="fr-FR" sz="1200" b="1" dirty="0">
              <a:latin typeface="Times New Roman"/>
              <a:cs typeface="Times New Roman"/>
            </a:endParaRPr>
          </a:p>
        </p:txBody>
      </p:sp>
      <p:sp>
        <p:nvSpPr>
          <p:cNvPr id="5" name="Rectangle 4"/>
          <p:cNvSpPr/>
          <p:nvPr/>
        </p:nvSpPr>
        <p:spPr>
          <a:xfrm>
            <a:off x="183200" y="1770828"/>
            <a:ext cx="3254354" cy="1015663"/>
          </a:xfrm>
          <a:prstGeom prst="rect">
            <a:avLst/>
          </a:prstGeom>
        </p:spPr>
        <p:txBody>
          <a:bodyPr wrap="square">
            <a:spAutoFit/>
          </a:bodyPr>
          <a:lstStyle/>
          <a:p>
            <a:pPr algn="just"/>
            <a:r>
              <a:rPr lang="fr-FR" sz="1200" b="1" i="1" dirty="0">
                <a:latin typeface="Times New Roman"/>
                <a:cs typeface="Times New Roman"/>
              </a:rPr>
              <a:t>The British </a:t>
            </a:r>
            <a:r>
              <a:rPr lang="fr-FR" sz="1200" b="1" i="1" dirty="0" err="1">
                <a:latin typeface="Times New Roman"/>
                <a:cs typeface="Times New Roman"/>
              </a:rPr>
              <a:t>moved</a:t>
            </a:r>
            <a:r>
              <a:rPr lang="fr-FR" sz="1200" b="1" i="1" dirty="0">
                <a:latin typeface="Times New Roman"/>
                <a:cs typeface="Times New Roman"/>
              </a:rPr>
              <a:t> </a:t>
            </a:r>
            <a:r>
              <a:rPr lang="fr-FR" sz="1200" b="1" i="1" dirty="0" err="1">
                <a:latin typeface="Times New Roman"/>
                <a:cs typeface="Times New Roman"/>
              </a:rPr>
              <a:t>civilians</a:t>
            </a:r>
            <a:r>
              <a:rPr lang="fr-FR" sz="1200" b="1" i="1" dirty="0">
                <a:latin typeface="Times New Roman"/>
                <a:cs typeface="Times New Roman"/>
              </a:rPr>
              <a:t> to </a:t>
            </a:r>
            <a:r>
              <a:rPr lang="fr-FR" sz="1200" b="1" i="1" dirty="0" err="1">
                <a:latin typeface="Times New Roman"/>
                <a:cs typeface="Times New Roman"/>
              </a:rPr>
              <a:t>civilians</a:t>
            </a:r>
            <a:r>
              <a:rPr lang="fr-FR" sz="1200" b="1" i="1" dirty="0">
                <a:latin typeface="Times New Roman"/>
                <a:cs typeface="Times New Roman"/>
              </a:rPr>
              <a:t> </a:t>
            </a:r>
            <a:r>
              <a:rPr lang="fr-FR" sz="1200" b="1" i="1" dirty="0" err="1">
                <a:latin typeface="Times New Roman"/>
                <a:cs typeface="Times New Roman"/>
              </a:rPr>
              <a:t>into</a:t>
            </a:r>
            <a:r>
              <a:rPr lang="fr-FR" sz="1200" b="1" i="1" dirty="0">
                <a:latin typeface="Times New Roman"/>
                <a:cs typeface="Times New Roman"/>
              </a:rPr>
              <a:t> concentration camps to </a:t>
            </a:r>
            <a:r>
              <a:rPr lang="fr-FR" sz="1200" b="1" i="1" dirty="0" err="1">
                <a:latin typeface="Times New Roman"/>
                <a:cs typeface="Times New Roman"/>
              </a:rPr>
              <a:t>prevent</a:t>
            </a:r>
            <a:r>
              <a:rPr lang="fr-FR" sz="1200" b="1" i="1" dirty="0">
                <a:latin typeface="Times New Roman"/>
                <a:cs typeface="Times New Roman"/>
              </a:rPr>
              <a:t> </a:t>
            </a:r>
            <a:r>
              <a:rPr lang="fr-FR" sz="1200" b="1" i="1" dirty="0" err="1">
                <a:latin typeface="Times New Roman"/>
                <a:cs typeface="Times New Roman"/>
              </a:rPr>
              <a:t>them</a:t>
            </a:r>
            <a:r>
              <a:rPr lang="fr-FR" sz="1200" b="1" i="1" dirty="0">
                <a:latin typeface="Times New Roman"/>
                <a:cs typeface="Times New Roman"/>
              </a:rPr>
              <a:t> </a:t>
            </a:r>
            <a:r>
              <a:rPr lang="fr-FR" sz="1200" b="1" i="1" dirty="0" err="1">
                <a:latin typeface="Times New Roman"/>
                <a:cs typeface="Times New Roman"/>
              </a:rPr>
              <a:t>from</a:t>
            </a:r>
            <a:r>
              <a:rPr lang="fr-FR" sz="1200" b="1" i="1" dirty="0">
                <a:latin typeface="Times New Roman"/>
                <a:cs typeface="Times New Roman"/>
              </a:rPr>
              <a:t> </a:t>
            </a:r>
            <a:r>
              <a:rPr lang="fr-FR" sz="1200" b="1" i="1" dirty="0" err="1">
                <a:latin typeface="Times New Roman"/>
                <a:cs typeface="Times New Roman"/>
              </a:rPr>
              <a:t>aiding</a:t>
            </a:r>
            <a:r>
              <a:rPr lang="fr-FR" sz="1200" b="1" i="1" dirty="0">
                <a:latin typeface="Times New Roman"/>
                <a:cs typeface="Times New Roman"/>
              </a:rPr>
              <a:t> </a:t>
            </a:r>
            <a:r>
              <a:rPr lang="fr-FR" sz="1200" b="1" i="1" dirty="0" err="1">
                <a:latin typeface="Times New Roman"/>
                <a:cs typeface="Times New Roman"/>
              </a:rPr>
              <a:t>Afrikaan</a:t>
            </a:r>
            <a:r>
              <a:rPr lang="fr-FR" sz="1200" b="1" i="1" dirty="0">
                <a:latin typeface="Times New Roman"/>
                <a:cs typeface="Times New Roman"/>
              </a:rPr>
              <a:t> </a:t>
            </a:r>
            <a:r>
              <a:rPr lang="fr-FR" sz="1200" b="1" i="1" dirty="0" err="1">
                <a:latin typeface="Times New Roman"/>
                <a:cs typeface="Times New Roman"/>
              </a:rPr>
              <a:t>guerillas</a:t>
            </a:r>
            <a:r>
              <a:rPr lang="fr-FR" sz="1200" b="1" i="1" dirty="0">
                <a:latin typeface="Times New Roman"/>
                <a:cs typeface="Times New Roman"/>
              </a:rPr>
              <a:t>, and set up block </a:t>
            </a:r>
            <a:r>
              <a:rPr lang="fr-FR" sz="1200" b="1" i="1" dirty="0" err="1">
                <a:latin typeface="Times New Roman"/>
                <a:cs typeface="Times New Roman"/>
              </a:rPr>
              <a:t>houses</a:t>
            </a:r>
            <a:r>
              <a:rPr lang="fr-FR" sz="1200" b="1" i="1" dirty="0">
                <a:latin typeface="Times New Roman"/>
                <a:cs typeface="Times New Roman"/>
              </a:rPr>
              <a:t> to </a:t>
            </a:r>
            <a:r>
              <a:rPr lang="fr-FR" sz="1200" b="1" i="1" dirty="0" err="1">
                <a:latin typeface="Times New Roman"/>
                <a:cs typeface="Times New Roman"/>
              </a:rPr>
              <a:t>prevent</a:t>
            </a:r>
            <a:r>
              <a:rPr lang="fr-FR" sz="1200" b="1" i="1" dirty="0">
                <a:latin typeface="Times New Roman"/>
                <a:cs typeface="Times New Roman"/>
              </a:rPr>
              <a:t> the </a:t>
            </a:r>
            <a:r>
              <a:rPr lang="fr-FR" sz="1200" b="1" i="1" dirty="0" err="1">
                <a:latin typeface="Times New Roman"/>
                <a:cs typeface="Times New Roman"/>
              </a:rPr>
              <a:t>movement</a:t>
            </a:r>
            <a:r>
              <a:rPr lang="fr-FR" sz="1200" b="1" i="1" dirty="0">
                <a:latin typeface="Times New Roman"/>
                <a:cs typeface="Times New Roman"/>
              </a:rPr>
              <a:t> of </a:t>
            </a:r>
            <a:r>
              <a:rPr lang="fr-FR" sz="1200" b="1" i="1" dirty="0" err="1">
                <a:latin typeface="Times New Roman"/>
                <a:cs typeface="Times New Roman"/>
              </a:rPr>
              <a:t>guerillas</a:t>
            </a:r>
            <a:r>
              <a:rPr lang="fr-FR" sz="1200" b="1" i="1" dirty="0">
                <a:latin typeface="Times New Roman"/>
                <a:cs typeface="Times New Roman"/>
              </a:rPr>
              <a:t>. Over 26,000 </a:t>
            </a:r>
            <a:r>
              <a:rPr lang="fr-FR" sz="1200" b="1" i="1" dirty="0" err="1">
                <a:latin typeface="Times New Roman"/>
                <a:cs typeface="Times New Roman"/>
              </a:rPr>
              <a:t>died</a:t>
            </a:r>
            <a:r>
              <a:rPr lang="fr-FR" sz="1200" b="1" i="1" dirty="0">
                <a:latin typeface="Times New Roman"/>
                <a:cs typeface="Times New Roman"/>
              </a:rPr>
              <a:t> in concentration camps.	</a:t>
            </a:r>
          </a:p>
        </p:txBody>
      </p:sp>
    </p:spTree>
    <p:extLst>
      <p:ext uri="{BB962C8B-B14F-4D97-AF65-F5344CB8AC3E}">
        <p14:creationId xmlns:p14="http://schemas.microsoft.com/office/powerpoint/2010/main" val="1962917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txBody>
          <a:bodyPr>
            <a:normAutofit/>
          </a:bodyPr>
          <a:lstStyle/>
          <a:p>
            <a:r>
              <a:rPr lang="fr-FR" sz="2800" b="1" dirty="0" smtClean="0">
                <a:solidFill>
                  <a:srgbClr val="800000"/>
                </a:solidFill>
                <a:latin typeface="Times New Roman"/>
                <a:cs typeface="Times New Roman"/>
              </a:rPr>
              <a:t>BIRTH OF A NEW WORLD ORDER IN THE 20th CENTURY</a:t>
            </a:r>
            <a:endParaRPr lang="fr-FR" sz="2800" b="1" dirty="0">
              <a:solidFill>
                <a:srgbClr val="800000"/>
              </a:solidFill>
              <a:latin typeface="Times New Roman"/>
              <a:cs typeface="Times New Roman"/>
            </a:endParaRPr>
          </a:p>
        </p:txBody>
      </p:sp>
      <p:pic>
        <p:nvPicPr>
          <p:cNvPr id="3" name="Image 2"/>
          <p:cNvPicPr>
            <a:picLocks noChangeAspect="1"/>
          </p:cNvPicPr>
          <p:nvPr/>
        </p:nvPicPr>
        <p:blipFill>
          <a:blip r:embed="rId3"/>
          <a:stretch>
            <a:fillRect/>
          </a:stretch>
        </p:blipFill>
        <p:spPr>
          <a:xfrm>
            <a:off x="481694" y="1143000"/>
            <a:ext cx="8013659" cy="5403847"/>
          </a:xfrm>
          <a:prstGeom prst="rect">
            <a:avLst/>
          </a:prstGeom>
          <a:ln w="38100" cmpd="sng">
            <a:solidFill>
              <a:srgbClr val="800000"/>
            </a:solidFill>
          </a:ln>
        </p:spPr>
      </p:pic>
    </p:spTree>
    <p:extLst>
      <p:ext uri="{BB962C8B-B14F-4D97-AF65-F5344CB8AC3E}">
        <p14:creationId xmlns:p14="http://schemas.microsoft.com/office/powerpoint/2010/main" val="342473570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TotalTime>
  <Words>835</Words>
  <Application>Microsoft Office PowerPoint</Application>
  <PresentationFormat>Affichage à l'écran (4:3)</PresentationFormat>
  <Paragraphs>50</Paragraphs>
  <Slides>12</Slides>
  <Notes>1</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 Office</vt:lpstr>
      <vt:lpstr>19th CENTURY EUROPE UNDER BRITISH RULE</vt:lpstr>
      <vt:lpstr>Présentation PowerPoint</vt:lpstr>
      <vt:lpstr>I. THE CRADLE OF THE INDUSTRIAL REVOLUTION</vt:lpstr>
      <vt:lpstr>Présentation PowerPoint</vt:lpstr>
      <vt:lpstr>Présentation PowerPoint</vt:lpstr>
      <vt:lpstr>II. CHARACTERISTICS OF THE VICTORIAN AGE</vt:lpstr>
      <vt:lpstr>Présentation PowerPoint</vt:lpstr>
      <vt:lpstr>Présentation PowerPoint</vt:lpstr>
      <vt:lpstr>III. THE BRITISH IMPERIALISM</vt:lpstr>
      <vt:lpstr>Présentation PowerPoint</vt:lpstr>
      <vt:lpstr>Présentation PowerPoint</vt:lpstr>
      <vt:lpstr>BIRTH OF A NEW WORLD ORDER IN THE 20th CENTURY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AGE OF EMPIRES</dc:title>
  <dc:creator>Aurélie MOUILLARD</dc:creator>
  <cp:lastModifiedBy>Prof</cp:lastModifiedBy>
  <cp:revision>42</cp:revision>
  <dcterms:created xsi:type="dcterms:W3CDTF">2015-07-27T14:55:55Z</dcterms:created>
  <dcterms:modified xsi:type="dcterms:W3CDTF">2017-09-29T07:09:52Z</dcterms:modified>
</cp:coreProperties>
</file>